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2" r:id="rId4"/>
    <p:sldId id="261" r:id="rId5"/>
    <p:sldId id="257" r:id="rId6"/>
    <p:sldId id="258" r:id="rId7"/>
    <p:sldId id="260" r:id="rId8"/>
    <p:sldId id="269" r:id="rId9"/>
    <p:sldId id="266" r:id="rId10"/>
    <p:sldId id="267" r:id="rId11"/>
    <p:sldId id="268" r:id="rId12"/>
    <p:sldId id="270" r:id="rId13"/>
    <p:sldId id="271" r:id="rId14"/>
    <p:sldId id="264" r:id="rId15"/>
    <p:sldId id="265" r:id="rId16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NVcltd6B5I0+q3+l83nC5aAhA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E64A97-6743-431F-83BA-0AF521D662AE}">
  <a:tblStyle styleId="{D0E64A97-6743-431F-83BA-0AF521D662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655AA8A2-1348-DE3D-A38C-C448BB7A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DB5615CD-7ED3-AC8E-2E00-3381F7C70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1285EBA1-0418-A964-F688-6F1BE6D3A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45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0EBA4B57-1E48-A1F0-7758-D73F61F16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EB519825-8417-FF90-329B-6C597D8D6E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509D7D87-D89A-953B-9AB2-5C485E025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96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2BC596E9-FAFC-23EA-6C1B-655CA1D42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207A4C55-EE06-1209-ADCE-D631BD6478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9F3C0491-A644-2295-9E29-E3BE703BD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06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5F18B99-C650-C9D8-4678-C0726F99A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DFECCE7A-00CF-A9A6-F121-A657DCF99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CFA51290-87AB-CC0D-3AEB-5B58399138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48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82B0A03A-005B-5258-F570-DEED1F22E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>
            <a:extLst>
              <a:ext uri="{FF2B5EF4-FFF2-40B4-BE49-F238E27FC236}">
                <a16:creationId xmlns:a16="http://schemas.microsoft.com/office/drawing/2014/main" id="{91B5A315-168D-4124-AC9E-138FA7655F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28B9E9D8-31E5-11DF-8309-AB16CADFC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26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480911DC-94B0-FC07-4FA1-7A437083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734BF9DE-C112-78E3-1452-7C95695F44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3B755ABF-6899-5C77-B25E-A0884B3A54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26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0332A106-63EC-1E56-208A-36D8ACB68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F9A7BB72-4354-4EDD-1607-9E90C2466D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F900368C-2A07-E349-B13F-86D00936E0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4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’є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446362" y="2063503"/>
            <a:ext cx="9144000" cy="10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uk-UA" dirty="0" err="1">
                <a:latin typeface="Arial"/>
                <a:ea typeface="Arial"/>
                <a:cs typeface="Arial"/>
                <a:sym typeface="Arial"/>
              </a:rPr>
              <a:t>Безбар’єрний</a:t>
            </a:r>
            <a:r>
              <a:rPr lang="uk-UA" dirty="0">
                <a:latin typeface="Arial"/>
                <a:ea typeface="Arial"/>
                <a:cs typeface="Arial"/>
                <a:sym typeface="Arial"/>
              </a:rPr>
              <a:t> маршрут</a:t>
            </a:r>
            <a:br>
              <a:rPr lang="uk-UA" dirty="0"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6143" y="1372402"/>
            <a:ext cx="9144000" cy="69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</a:pPr>
            <a:endParaRPr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861682" y="3893554"/>
            <a:ext cx="431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solidFill>
                  <a:schemeClr val="dk1"/>
                </a:solidFill>
              </a:rPr>
              <a:t>Кам’янська</a:t>
            </a:r>
            <a:r>
              <a:rPr lang="uk-UA" sz="1800" dirty="0">
                <a:solidFill>
                  <a:schemeClr val="dk1"/>
                </a:solidFill>
              </a:rPr>
              <a:t> територіальна громада</a:t>
            </a:r>
            <a:r>
              <a:rPr lang="uk-UA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</a:rPr>
              <a:t>Закарпатської </a:t>
            </a:r>
            <a:r>
              <a:rPr lang="uk-UA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області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AC5FFD7B-923B-23F7-954F-914BDE38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0E797608-DF7C-47C7-687F-AD681DA187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3" name="Google Shape;113;p5">
            <a:extLst>
              <a:ext uri="{FF2B5EF4-FFF2-40B4-BE49-F238E27FC236}">
                <a16:creationId xmlns:a16="http://schemas.microsoft.com/office/drawing/2014/main" id="{677C3B68-E559-9EDA-C93F-8EE0E03BEC55}"/>
              </a:ext>
            </a:extLst>
          </p:cNvPr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Дорожньо-вулична мережа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>
            <a:extLst>
              <a:ext uri="{FF2B5EF4-FFF2-40B4-BE49-F238E27FC236}">
                <a16:creationId xmlns:a16="http://schemas.microsoft.com/office/drawing/2014/main" id="{96827795-1B73-E105-9A54-1A36B4268C1D}"/>
              </a:ext>
            </a:extLst>
          </p:cNvPr>
          <p:cNvSpPr/>
          <p:nvPr/>
        </p:nvSpPr>
        <p:spPr>
          <a:xfrm>
            <a:off x="838199" y="1886961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4.  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D6EDC-CF9E-7D61-6951-2AB80602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79" y="2519622"/>
            <a:ext cx="5456289" cy="33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CE9E0E2C-5BB2-4AF9-517A-0DD07C53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FD41EB5D-1269-EA11-6D83-545D8B39E6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3" name="Google Shape;113;p5">
            <a:extLst>
              <a:ext uri="{FF2B5EF4-FFF2-40B4-BE49-F238E27FC236}">
                <a16:creationId xmlns:a16="http://schemas.microsoft.com/office/drawing/2014/main" id="{85AA07CF-4130-DB1E-DB8B-2095A9C2281E}"/>
              </a:ext>
            </a:extLst>
          </p:cNvPr>
          <p:cNvSpPr/>
          <p:nvPr/>
        </p:nvSpPr>
        <p:spPr>
          <a:xfrm>
            <a:off x="838200" y="1392035"/>
            <a:ext cx="5257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Облаштування закладів освіти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>
            <a:extLst>
              <a:ext uri="{FF2B5EF4-FFF2-40B4-BE49-F238E27FC236}">
                <a16:creationId xmlns:a16="http://schemas.microsoft.com/office/drawing/2014/main" id="{661210C5-78F3-D7E6-02ED-17114203DC7D}"/>
              </a:ext>
            </a:extLst>
          </p:cNvPr>
          <p:cNvSpPr/>
          <p:nvPr/>
        </p:nvSpPr>
        <p:spPr>
          <a:xfrm>
            <a:off x="838199" y="1886961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1.  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2CDCD-FB1C-9371-BFB9-CBA7E022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360" y="1915105"/>
            <a:ext cx="7290933" cy="45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BF948325-6FE1-5F3B-8455-BE66F29CC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38A86FA5-8732-656C-7770-651929B48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4" name="Google Shape;114;p5">
            <a:extLst>
              <a:ext uri="{FF2B5EF4-FFF2-40B4-BE49-F238E27FC236}">
                <a16:creationId xmlns:a16="http://schemas.microsoft.com/office/drawing/2014/main" id="{810E495F-2B84-A36F-8FD0-BB015C92F182}"/>
              </a:ext>
            </a:extLst>
          </p:cNvPr>
          <p:cNvSpPr/>
          <p:nvPr/>
        </p:nvSpPr>
        <p:spPr>
          <a:xfrm>
            <a:off x="838199" y="1886961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2.  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DD0790-714C-71D8-7087-B41F056C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23" y="2024696"/>
            <a:ext cx="5362287" cy="35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9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FA80938-ED2B-17C5-3E5E-5884D35AC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6E147C23-0C03-627B-A864-47DFD545F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4" name="Google Shape;114;p5">
            <a:extLst>
              <a:ext uri="{FF2B5EF4-FFF2-40B4-BE49-F238E27FC236}">
                <a16:creationId xmlns:a16="http://schemas.microsoft.com/office/drawing/2014/main" id="{105C6670-54DE-CBD4-F5FF-04294CF38522}"/>
              </a:ext>
            </a:extLst>
          </p:cNvPr>
          <p:cNvSpPr/>
          <p:nvPr/>
        </p:nvSpPr>
        <p:spPr>
          <a:xfrm>
            <a:off x="838199" y="1886961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3.  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D1557-BDD4-990E-FE1A-981FF607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37" y="1715965"/>
            <a:ext cx="3367395" cy="45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5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Заходи з облаштування безбар'єрного маршруту</a:t>
            </a:r>
            <a:endParaRPr sz="2800" b="1"/>
          </a:p>
        </p:txBody>
      </p:sp>
      <p:graphicFrame>
        <p:nvGraphicFramePr>
          <p:cNvPr id="143" name="Google Shape;143;p9"/>
          <p:cNvGraphicFramePr/>
          <p:nvPr>
            <p:extLst>
              <p:ext uri="{D42A27DB-BD31-4B8C-83A1-F6EECF244321}">
                <p14:modId xmlns:p14="http://schemas.microsoft.com/office/powerpoint/2010/main" val="112083414"/>
              </p:ext>
            </p:extLst>
          </p:nvPr>
        </p:nvGraphicFramePr>
        <p:xfrm>
          <a:off x="635920" y="1343608"/>
          <a:ext cx="10523492" cy="4853788"/>
        </p:xfrm>
        <a:graphic>
          <a:graphicData uri="http://schemas.openxmlformats.org/drawingml/2006/table">
            <a:tbl>
              <a:tblPr firstRow="1" bandRow="1">
                <a:noFill/>
                <a:tableStyleId>{D0E64A97-6743-431F-83BA-0AF521D662AE}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5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strike="noStrike" cap="none" dirty="0"/>
                        <a:t>Заходи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Терміни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Потреба у фінансуванні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1. Встановлення тактильних смуг у </a:t>
                      </a:r>
                      <a:r>
                        <a:rPr lang="uk-UA" sz="1800" dirty="0" err="1"/>
                        <a:t>Сілецькому</a:t>
                      </a:r>
                      <a:r>
                        <a:rPr lang="uk-UA" sz="1800" dirty="0"/>
                        <a:t>, </a:t>
                      </a:r>
                      <a:r>
                        <a:rPr lang="uk-UA" sz="1800" dirty="0" err="1"/>
                        <a:t>Кам’янському</a:t>
                      </a:r>
                      <a:r>
                        <a:rPr lang="uk-UA" sz="1800" dirty="0"/>
                        <a:t> ліцеях, </a:t>
                      </a:r>
                      <a:r>
                        <a:rPr lang="uk-UA" sz="1800" dirty="0" err="1"/>
                        <a:t>Дунковицькій</a:t>
                      </a:r>
                      <a:r>
                        <a:rPr lang="uk-UA" sz="1800" dirty="0"/>
                        <a:t> гімназії 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2025 рік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5000,00 грн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2. Встановлення діагональних підйомників для інвалідів в </a:t>
                      </a:r>
                      <a:r>
                        <a:rPr lang="uk-UA" sz="1800" dirty="0" err="1"/>
                        <a:t>Сілецькому</a:t>
                      </a:r>
                      <a:r>
                        <a:rPr lang="uk-UA" sz="1800" dirty="0"/>
                        <a:t> ліцеї, </a:t>
                      </a:r>
                      <a:r>
                        <a:rPr lang="uk-UA" sz="1800" dirty="0" err="1"/>
                        <a:t>Кам’янському</a:t>
                      </a:r>
                      <a:r>
                        <a:rPr lang="uk-UA" sz="1800" dirty="0"/>
                        <a:t> ліцеї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2025-2027 роки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450000,00 грн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5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3. Встановлення жовтої </a:t>
                      </a:r>
                      <a:r>
                        <a:rPr lang="uk-UA" sz="1800" dirty="0" err="1"/>
                        <a:t>рел’єфної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плитики</a:t>
                      </a:r>
                      <a:r>
                        <a:rPr lang="uk-UA" sz="1800" dirty="0"/>
                        <a:t> на автобусних зупинках в </a:t>
                      </a:r>
                      <a:r>
                        <a:rPr lang="uk-UA" sz="1800" dirty="0" err="1"/>
                        <a:t>с.Сільце</a:t>
                      </a:r>
                      <a:r>
                        <a:rPr lang="uk-UA" sz="1800" dirty="0"/>
                        <a:t>, </a:t>
                      </a:r>
                      <a:r>
                        <a:rPr lang="uk-UA" sz="1800" dirty="0" err="1"/>
                        <a:t>Кам’янське</a:t>
                      </a:r>
                      <a:r>
                        <a:rPr lang="uk-UA" sz="1800" dirty="0"/>
                        <a:t>, Арданово та перед пішохідними переходами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2026 рік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200000,00 грн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303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 dirty="0"/>
              <a:t>Очікувані результати </a:t>
            </a:r>
            <a:br>
              <a:rPr lang="uk-UA" sz="2800" b="1" dirty="0"/>
            </a:br>
            <a:r>
              <a:rPr lang="uk-UA" sz="2800" b="1" dirty="0"/>
              <a:t>- збільшення задоволеності рівнем </a:t>
            </a:r>
            <a:r>
              <a:rPr lang="uk-UA" sz="2800" b="1" dirty="0" err="1"/>
              <a:t>проживанння</a:t>
            </a:r>
            <a:r>
              <a:rPr lang="uk-UA" sz="2800" b="1" dirty="0"/>
              <a:t> в громаді осіб з обмеженими можливостями на 20%</a:t>
            </a:r>
            <a:br>
              <a:rPr lang="uk-UA" sz="2800" b="1" dirty="0"/>
            </a:br>
            <a:r>
              <a:rPr lang="uk-UA" sz="2800" b="1" dirty="0"/>
              <a:t>- підвищення оцінки рівня </a:t>
            </a:r>
            <a:r>
              <a:rPr lang="uk-UA" sz="2800" b="1" dirty="0" err="1"/>
              <a:t>безбар’єрності</a:t>
            </a:r>
            <a:r>
              <a:rPr lang="uk-UA" sz="2800" b="1" dirty="0"/>
              <a:t> громади на 10%</a:t>
            </a:r>
            <a:br>
              <a:rPr lang="uk-UA" sz="2800" b="1" dirty="0"/>
            </a:br>
            <a:r>
              <a:rPr lang="uk-UA" sz="2800" b="1" dirty="0"/>
              <a:t>- доступність отримання освіти</a:t>
            </a:r>
            <a:endParaRPr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 dirty="0"/>
              <a:t>Схема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маршруту</a:t>
            </a:r>
            <a:endParaRPr sz="1600" b="1" dirty="0"/>
          </a:p>
        </p:txBody>
      </p:sp>
      <p:sp>
        <p:nvSpPr>
          <p:cNvPr id="105" name="Google Shape;105;p4"/>
          <p:cNvSpPr/>
          <p:nvPr/>
        </p:nvSpPr>
        <p:spPr>
          <a:xfrm>
            <a:off x="1113503" y="1415444"/>
            <a:ext cx="8677835" cy="55048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base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Поставлений маршрут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Закарпатська область, Берегівський район,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с.Кам’янське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6DDED9-F71E-6CDC-37CD-946B92D8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71" y="2460634"/>
            <a:ext cx="6400799" cy="36745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660B6-728C-3BFB-F7D9-150974140EA5}"/>
              </a:ext>
            </a:extLst>
          </p:cNvPr>
          <p:cNvSpPr/>
          <p:nvPr/>
        </p:nvSpPr>
        <p:spPr>
          <a:xfrm>
            <a:off x="9173497" y="3431458"/>
            <a:ext cx="2408903" cy="1179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Автобусна зупинка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112839-32AC-F3E6-8D79-721EE0F57B23}"/>
              </a:ext>
            </a:extLst>
          </p:cNvPr>
          <p:cNvSpPr/>
          <p:nvPr/>
        </p:nvSpPr>
        <p:spPr>
          <a:xfrm>
            <a:off x="6823587" y="4159045"/>
            <a:ext cx="471948" cy="17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574802E-4CCE-7107-E218-D058647E2197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295535" y="4021394"/>
            <a:ext cx="1877962" cy="216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A5D9EA-720F-72C4-7A4D-7CCB6B25669B}"/>
              </a:ext>
            </a:extLst>
          </p:cNvPr>
          <p:cNvSpPr/>
          <p:nvPr/>
        </p:nvSpPr>
        <p:spPr>
          <a:xfrm>
            <a:off x="9193159" y="4901138"/>
            <a:ext cx="2408903" cy="1179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Пішохідний </a:t>
            </a:r>
            <a:r>
              <a:rPr lang="uk-UA" dirty="0" err="1"/>
              <a:t>переход</a:t>
            </a: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F92EAC3-06CE-D556-446D-F567CC1D535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896466" y="4159045"/>
            <a:ext cx="4296693" cy="133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F5F8FF-F715-45F4-C3F4-E9AF52239835}"/>
              </a:ext>
            </a:extLst>
          </p:cNvPr>
          <p:cNvSpPr/>
          <p:nvPr/>
        </p:nvSpPr>
        <p:spPr>
          <a:xfrm>
            <a:off x="4748981" y="4070555"/>
            <a:ext cx="147485" cy="265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4C71A1-61D0-F96C-F681-2C5F0FB4450C}"/>
              </a:ext>
            </a:extLst>
          </p:cNvPr>
          <p:cNvSpPr/>
          <p:nvPr/>
        </p:nvSpPr>
        <p:spPr>
          <a:xfrm>
            <a:off x="4178708" y="2496933"/>
            <a:ext cx="609600" cy="202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BDF5F14-7E1E-0F17-1C5E-358EE7DE0E87}"/>
              </a:ext>
            </a:extLst>
          </p:cNvPr>
          <p:cNvSpPr/>
          <p:nvPr/>
        </p:nvSpPr>
        <p:spPr>
          <a:xfrm>
            <a:off x="9143999" y="1976343"/>
            <a:ext cx="2408903" cy="1179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Кам’янський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A5309C-BD46-8F12-C02A-C53B4DC11C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788308" y="2566279"/>
            <a:ext cx="4355691" cy="4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22F54202-E531-D73D-FE78-AC55A890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>
            <a:extLst>
              <a:ext uri="{FF2B5EF4-FFF2-40B4-BE49-F238E27FC236}">
                <a16:creationId xmlns:a16="http://schemas.microsoft.com/office/drawing/2014/main" id="{CA68D62C-C28F-6D2F-1EFF-35537EAA85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 dirty="0"/>
              <a:t>Схема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маршруту</a:t>
            </a:r>
            <a:endParaRPr sz="1600" b="1" dirty="0"/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4296C16E-E39D-E860-E967-52570BF79EF5}"/>
              </a:ext>
            </a:extLst>
          </p:cNvPr>
          <p:cNvSpPr/>
          <p:nvPr/>
        </p:nvSpPr>
        <p:spPr>
          <a:xfrm>
            <a:off x="1113503" y="1415444"/>
            <a:ext cx="8677835" cy="55048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base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Поставлений маршрут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Закарпатська область, Берегівський район,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с.Дунковиця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D0178C-939A-A38E-8608-BFE0C1D55ED2}"/>
              </a:ext>
            </a:extLst>
          </p:cNvPr>
          <p:cNvSpPr/>
          <p:nvPr/>
        </p:nvSpPr>
        <p:spPr>
          <a:xfrm>
            <a:off x="9368956" y="3016251"/>
            <a:ext cx="1750142" cy="1179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Автобусна зупинка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7576733-797E-A408-013B-9A9C293DB563}"/>
              </a:ext>
            </a:extLst>
          </p:cNvPr>
          <p:cNvCxnSpPr>
            <a:cxnSpLocks/>
          </p:cNvCxnSpPr>
          <p:nvPr/>
        </p:nvCxnSpPr>
        <p:spPr>
          <a:xfrm flipH="1">
            <a:off x="5241780" y="3429000"/>
            <a:ext cx="1877962" cy="49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F8813A-E2F3-1E29-8A38-3BFC4EE8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83" y="2366623"/>
            <a:ext cx="5572516" cy="3640166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BE8219D-7718-E95B-5C02-9AA5FB4D2F7F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6096000" y="3289096"/>
            <a:ext cx="3272956" cy="31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CE43B7-8C1C-9D87-C41B-74B0CC098609}"/>
              </a:ext>
            </a:extLst>
          </p:cNvPr>
          <p:cNvSpPr/>
          <p:nvPr/>
        </p:nvSpPr>
        <p:spPr>
          <a:xfrm>
            <a:off x="619432" y="2366623"/>
            <a:ext cx="2008153" cy="1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Пішохідний </a:t>
            </a:r>
            <a:r>
              <a:rPr lang="uk-UA" dirty="0" err="1"/>
              <a:t>переход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E12E9B-09C1-D96D-A81F-5A5BC1F4F6B8}"/>
              </a:ext>
            </a:extLst>
          </p:cNvPr>
          <p:cNvSpPr/>
          <p:nvPr/>
        </p:nvSpPr>
        <p:spPr>
          <a:xfrm>
            <a:off x="5791200" y="3289096"/>
            <a:ext cx="304800" cy="13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анные 10">
            <a:extLst>
              <a:ext uri="{FF2B5EF4-FFF2-40B4-BE49-F238E27FC236}">
                <a16:creationId xmlns:a16="http://schemas.microsoft.com/office/drawing/2014/main" id="{EFE5948D-9777-D416-5281-67333A66D781}"/>
              </a:ext>
            </a:extLst>
          </p:cNvPr>
          <p:cNvSpPr/>
          <p:nvPr/>
        </p:nvSpPr>
        <p:spPr>
          <a:xfrm rot="3245930">
            <a:off x="5565057" y="3536234"/>
            <a:ext cx="226142" cy="139904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DA3BFC0-7AC5-0660-941E-EA9DFA1C8352}"/>
              </a:ext>
            </a:extLst>
          </p:cNvPr>
          <p:cNvCxnSpPr>
            <a:stCxn id="9" idx="3"/>
          </p:cNvCxnSpPr>
          <p:nvPr/>
        </p:nvCxnSpPr>
        <p:spPr>
          <a:xfrm>
            <a:off x="2627585" y="2897812"/>
            <a:ext cx="2927576" cy="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5812AA-D9F2-49FD-B883-E0FD9CA4F3BF}"/>
              </a:ext>
            </a:extLst>
          </p:cNvPr>
          <p:cNvSpPr/>
          <p:nvPr/>
        </p:nvSpPr>
        <p:spPr>
          <a:xfrm>
            <a:off x="4906297" y="3606186"/>
            <a:ext cx="255638" cy="132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2285D4-CF0B-70A0-573B-0860587C788A}"/>
              </a:ext>
            </a:extLst>
          </p:cNvPr>
          <p:cNvSpPr/>
          <p:nvPr/>
        </p:nvSpPr>
        <p:spPr>
          <a:xfrm>
            <a:off x="603326" y="4006877"/>
            <a:ext cx="2008153" cy="1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Дунковицька</a:t>
            </a:r>
            <a:r>
              <a:rPr lang="uk-UA" dirty="0"/>
              <a:t> гімназія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FA83AC7-DA32-EFFE-E983-203AECE74EB6}"/>
              </a:ext>
            </a:extLst>
          </p:cNvPr>
          <p:cNvCxnSpPr>
            <a:stCxn id="4" idx="3"/>
          </p:cNvCxnSpPr>
          <p:nvPr/>
        </p:nvCxnSpPr>
        <p:spPr>
          <a:xfrm flipV="1">
            <a:off x="2611479" y="3672491"/>
            <a:ext cx="2294818" cy="865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3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603498" y="452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uk-UA" sz="2800" b="1" dirty="0"/>
              <a:t>Схема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маршруту</a:t>
            </a:r>
            <a:endParaRPr sz="1600" b="1" dirty="0"/>
          </a:p>
        </p:txBody>
      </p:sp>
      <p:sp>
        <p:nvSpPr>
          <p:cNvPr id="105" name="Google Shape;105;p4"/>
          <p:cNvSpPr/>
          <p:nvPr/>
        </p:nvSpPr>
        <p:spPr>
          <a:xfrm>
            <a:off x="1113503" y="1415444"/>
            <a:ext cx="8677835" cy="55048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base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Поставлений маршрут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Закарпатська область, Берегівський район,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с.Сільце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755" y="1965932"/>
            <a:ext cx="2008153" cy="1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Пішохідний </a:t>
            </a:r>
            <a:r>
              <a:rPr lang="uk-UA" dirty="0" err="1"/>
              <a:t>переход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24" y="1965932"/>
            <a:ext cx="7163753" cy="3995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755" y="3245278"/>
            <a:ext cx="2008153" cy="1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Автобусна зупинка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7755" y="4620642"/>
            <a:ext cx="2008153" cy="1062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dirty="0"/>
              <a:t>Сілецький ліцей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8916" y="2389931"/>
            <a:ext cx="117987" cy="243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55226" y="2497120"/>
            <a:ext cx="186813" cy="108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0000" y="2633818"/>
            <a:ext cx="373626" cy="243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9" idx="3"/>
          </p:cNvCxnSpPr>
          <p:nvPr/>
        </p:nvCxnSpPr>
        <p:spPr>
          <a:xfrm flipV="1">
            <a:off x="2725908" y="2497120"/>
            <a:ext cx="25146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</p:cNvCxnSpPr>
          <p:nvPr/>
        </p:nvCxnSpPr>
        <p:spPr>
          <a:xfrm flipV="1">
            <a:off x="2725908" y="2633818"/>
            <a:ext cx="2927640" cy="114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  <a:endCxn id="13" idx="1"/>
          </p:cNvCxnSpPr>
          <p:nvPr/>
        </p:nvCxnSpPr>
        <p:spPr>
          <a:xfrm flipV="1">
            <a:off x="2725908" y="2755762"/>
            <a:ext cx="4894092" cy="2396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Актуальність (аналіз потреби)</a:t>
            </a:r>
            <a:endParaRPr sz="2800" b="1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531098"/>
            <a:ext cx="10515600" cy="189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uk-UA" sz="1800" dirty="0"/>
              <a:t>Частка маломобільних груп населення у </a:t>
            </a:r>
            <a:r>
              <a:rPr lang="uk-UA" sz="1800" dirty="0" err="1"/>
              <a:t>Кам’янській</a:t>
            </a:r>
            <a:r>
              <a:rPr lang="uk-UA" sz="1800" dirty="0"/>
              <a:t> ТГ – 3%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uk-UA" sz="1800" dirty="0"/>
              <a:t>Оцінка ступеня </a:t>
            </a:r>
            <a:r>
              <a:rPr lang="uk-UA" sz="1800" dirty="0" err="1"/>
              <a:t>безбар’єрності</a:t>
            </a:r>
            <a:r>
              <a:rPr lang="uk-UA" sz="1800" dirty="0"/>
              <a:t> об’єктів: в основному </a:t>
            </a:r>
            <a:r>
              <a:rPr lang="uk-UA" sz="1800" dirty="0" err="1"/>
              <a:t>безбар’єрність</a:t>
            </a:r>
            <a:r>
              <a:rPr lang="uk-UA" sz="1800" dirty="0"/>
              <a:t> в нашій громаді забезпечено в адмінбудівлі сільської ради та адмінбудівлі старостатів громади, КУ «Центр надання соціальних послуг», центр надання адміністративних послуг, АЗПСМ громади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uk-UA" sz="1800" dirty="0"/>
              <a:t>Точки тяжіння (об’єкти, якій найчастіше відвідують) для населення у населеному пунктів, і де вони знаходяться: Найчастіше жителі громади відвідують також навчальні заклади, зупинки автобусів, переходять дорогу. У цих об’єктах забезпечення </a:t>
            </a:r>
            <a:r>
              <a:rPr lang="uk-UA" sz="1800" dirty="0" err="1"/>
              <a:t>безбар’єрності</a:t>
            </a:r>
            <a:r>
              <a:rPr lang="uk-UA" sz="1800" dirty="0"/>
              <a:t> </a:t>
            </a:r>
            <a:r>
              <a:rPr lang="uk-UA" sz="1800" dirty="0" err="1"/>
              <a:t>храмає</a:t>
            </a:r>
            <a:r>
              <a:rPr lang="uk-UA" sz="1800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Створення безбар’єрного маршруту</a:t>
            </a:r>
            <a:endParaRPr sz="1600" b="1"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dirty="0">
                <a:latin typeface="Arial"/>
                <a:ea typeface="Arial"/>
                <a:cs typeface="Arial"/>
                <a:sym typeface="Arial"/>
              </a:rPr>
              <a:t>Описова частина маршруту: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dirty="0" err="1"/>
              <a:t>с.Сільце-с.Кам’янське-с.Дунковиця</a:t>
            </a:r>
            <a:endParaRPr lang="uk-UA"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dirty="0"/>
              <a:t>В селах Сільце, </a:t>
            </a:r>
            <a:r>
              <a:rPr lang="uk-UA" sz="2400" dirty="0" err="1"/>
              <a:t>Кам’янське</a:t>
            </a:r>
            <a:r>
              <a:rPr lang="uk-UA" sz="2400" dirty="0"/>
              <a:t>, </a:t>
            </a:r>
            <a:r>
              <a:rPr lang="uk-UA" sz="2400" dirty="0" err="1"/>
              <a:t>Дунковиця</a:t>
            </a:r>
            <a:r>
              <a:rPr lang="uk-UA" sz="2400" dirty="0"/>
              <a:t> облаштувати автобусні зупинки відповідно до норм </a:t>
            </a:r>
            <a:r>
              <a:rPr lang="uk-UA" sz="2400" dirty="0" err="1"/>
              <a:t>безбар’єрності</a:t>
            </a:r>
            <a:r>
              <a:rPr lang="uk-UA" sz="240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dirty="0" err="1"/>
              <a:t>Сілецький</a:t>
            </a:r>
            <a:r>
              <a:rPr lang="uk-UA" sz="2400" dirty="0"/>
              <a:t> ліцей, </a:t>
            </a:r>
            <a:r>
              <a:rPr lang="uk-UA" sz="2400" dirty="0" err="1"/>
              <a:t>Кам’янський</a:t>
            </a:r>
            <a:r>
              <a:rPr lang="uk-UA" sz="2400" dirty="0"/>
              <a:t> ліцей та </a:t>
            </a:r>
            <a:r>
              <a:rPr lang="uk-UA" sz="2400" dirty="0" err="1"/>
              <a:t>Дунковицьку</a:t>
            </a:r>
            <a:r>
              <a:rPr lang="uk-UA" sz="2400" dirty="0"/>
              <a:t> гімназію також облаштувати відповідно до норм </a:t>
            </a:r>
            <a:r>
              <a:rPr lang="uk-UA" sz="2400" dirty="0" err="1"/>
              <a:t>безбар’єрності</a:t>
            </a:r>
            <a:r>
              <a:rPr lang="uk-UA" sz="240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dirty="0"/>
              <a:t>Пішохідні переходи в </a:t>
            </a:r>
            <a:r>
              <a:rPr lang="uk-UA" sz="2400" dirty="0" err="1"/>
              <a:t>с.Сільце</a:t>
            </a:r>
            <a:r>
              <a:rPr lang="uk-UA" sz="2400" dirty="0"/>
              <a:t>, </a:t>
            </a:r>
            <a:r>
              <a:rPr lang="uk-UA" sz="2400" dirty="0" err="1"/>
              <a:t>с.Кам’янське</a:t>
            </a:r>
            <a:r>
              <a:rPr lang="uk-UA" sz="2400" dirty="0"/>
              <a:t>, с. </a:t>
            </a:r>
            <a:r>
              <a:rPr lang="uk-UA" sz="2400" dirty="0" err="1"/>
              <a:t>Дунковиця</a:t>
            </a:r>
            <a:r>
              <a:rPr lang="uk-UA" sz="2400" dirty="0"/>
              <a:t> облаштувати, враховуючи норми </a:t>
            </a:r>
            <a:r>
              <a:rPr lang="uk-UA" sz="2400" dirty="0" err="1"/>
              <a:t>безбар’єрності</a:t>
            </a:r>
            <a:r>
              <a:rPr lang="uk-UA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3" name="Google Shape;113;p5"/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Дорожньо-вулична мережа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838200" y="1879004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1.   Облаштування автобусних зупинок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94A844-1310-8C3A-AA43-FD06B53C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29301" y="1628942"/>
            <a:ext cx="3610621" cy="5541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FCE30AD-DD7C-6573-E001-9BB2FA6C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CEF1C002-8D67-F64A-65E7-14A1E973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3" name="Google Shape;113;p5">
            <a:extLst>
              <a:ext uri="{FF2B5EF4-FFF2-40B4-BE49-F238E27FC236}">
                <a16:creationId xmlns:a16="http://schemas.microsoft.com/office/drawing/2014/main" id="{322D0D89-403A-6418-E035-8EF356FD1D61}"/>
              </a:ext>
            </a:extLst>
          </p:cNvPr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Дорожньо-вулична мережа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>
            <a:extLst>
              <a:ext uri="{FF2B5EF4-FFF2-40B4-BE49-F238E27FC236}">
                <a16:creationId xmlns:a16="http://schemas.microsoft.com/office/drawing/2014/main" id="{1FD1B9E8-A82F-C465-672A-D880597660F9}"/>
              </a:ext>
            </a:extLst>
          </p:cNvPr>
          <p:cNvSpPr/>
          <p:nvPr/>
        </p:nvSpPr>
        <p:spPr>
          <a:xfrm>
            <a:off x="838199" y="1886961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2.  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6927B-C655-BA22-13DE-155D4BF3D0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17" t="51991" b="6597"/>
          <a:stretch/>
        </p:blipFill>
        <p:spPr>
          <a:xfrm>
            <a:off x="1661652" y="3191852"/>
            <a:ext cx="7935762" cy="21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D859EFB7-D579-A133-04E8-160B9FA68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CB488B10-37B6-16DB-586D-568AC2B029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/>
              <a:t>Деталізація схеми безбар’єрного маршруту. </a:t>
            </a:r>
            <a:endParaRPr sz="2800"/>
          </a:p>
        </p:txBody>
      </p:sp>
      <p:sp>
        <p:nvSpPr>
          <p:cNvPr id="113" name="Google Shape;113;p5">
            <a:extLst>
              <a:ext uri="{FF2B5EF4-FFF2-40B4-BE49-F238E27FC236}">
                <a16:creationId xmlns:a16="http://schemas.microsoft.com/office/drawing/2014/main" id="{8FD21B70-984D-C178-A489-066F9A1E653F}"/>
              </a:ext>
            </a:extLst>
          </p:cNvPr>
          <p:cNvSpPr/>
          <p:nvPr/>
        </p:nvSpPr>
        <p:spPr>
          <a:xfrm>
            <a:off x="838200" y="1392035"/>
            <a:ext cx="4058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Дорожньо-вулична мережа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>
            <a:extLst>
              <a:ext uri="{FF2B5EF4-FFF2-40B4-BE49-F238E27FC236}">
                <a16:creationId xmlns:a16="http://schemas.microsoft.com/office/drawing/2014/main" id="{C4DA0951-B8FC-AE7D-7BE9-65CA4C0A63E2}"/>
              </a:ext>
            </a:extLst>
          </p:cNvPr>
          <p:cNvSpPr/>
          <p:nvPr/>
        </p:nvSpPr>
        <p:spPr>
          <a:xfrm>
            <a:off x="838199" y="1886961"/>
            <a:ext cx="9947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Ділянка 3.  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C4B139-0901-FF32-7160-158AEDB9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2" y="2717598"/>
            <a:ext cx="5322271" cy="33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4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395</Words>
  <Application>Microsoft Office PowerPoint</Application>
  <PresentationFormat>Широкий екран</PresentationFormat>
  <Paragraphs>61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Тема Office</vt:lpstr>
      <vt:lpstr>Безбар’єрний маршрут </vt:lpstr>
      <vt:lpstr>Схема безбар’єрного маршруту</vt:lpstr>
      <vt:lpstr>Схема безбар’єрного маршруту</vt:lpstr>
      <vt:lpstr>Схема безбар’єрного маршруту</vt:lpstr>
      <vt:lpstr>Актуальність (аналіз потреби)</vt:lpstr>
      <vt:lpstr>Створення безбар’єрного маршруту</vt:lpstr>
      <vt:lpstr>Деталізація схеми безбар’єрного маршруту. </vt:lpstr>
      <vt:lpstr>Деталізація схеми безбар’єрного маршруту. </vt:lpstr>
      <vt:lpstr>Деталізація схеми безбар’єрного маршруту. </vt:lpstr>
      <vt:lpstr>Деталізація схеми безбар’єрного маршруту. </vt:lpstr>
      <vt:lpstr>Деталізація схеми безбар’єрного маршруту. </vt:lpstr>
      <vt:lpstr>Деталізація схеми безбар’єрного маршруту. </vt:lpstr>
      <vt:lpstr>Деталізація схеми безбар’єрного маршруту. </vt:lpstr>
      <vt:lpstr>Заходи з облаштування безбар'єрного маршруту</vt:lpstr>
      <vt:lpstr>Очікувані результати  - збільшення задоволеності рівнем проживанння в громаді осіб з обмеженими можливостями на 20% - підвищення оцінки рівня безбар’єрності громади на 10% - доступність отримання освіти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Негода Мирослава Сергіївна</dc:creator>
  <cp:lastModifiedBy>Наталія Кузьма</cp:lastModifiedBy>
  <cp:revision>6</cp:revision>
  <dcterms:created xsi:type="dcterms:W3CDTF">2024-10-11T13:14:51Z</dcterms:created>
  <dcterms:modified xsi:type="dcterms:W3CDTF">2025-02-10T14:33:58Z</dcterms:modified>
</cp:coreProperties>
</file>