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Open Sauce" charset="1" panose="00000500000000000000"/>
      <p:regular r:id="rId29"/>
    </p:embeddedFont>
    <p:embeddedFont>
      <p:font typeface="Glacial Indifference Bold" charset="1" panose="00000800000000000000"/>
      <p:regular r:id="rId30"/>
    </p:embeddedFont>
    <p:embeddedFont>
      <p:font typeface="Poppins Semi-Bold" charset="1" panose="00000700000000000000"/>
      <p:regular r:id="rId31"/>
    </p:embeddedFont>
    <p:embeddedFont>
      <p:font typeface="Open Sauce Bold" charset="1" panose="00000800000000000000"/>
      <p:regular r:id="rId32"/>
    </p:embeddedFont>
    <p:embeddedFont>
      <p:font typeface="Poppins Bold" charset="1" panose="00000800000000000000"/>
      <p:regular r:id="rId33"/>
    </p:embeddedFont>
    <p:embeddedFont>
      <p:font typeface="Open Sans" charset="1" panose="00000000000000000000"/>
      <p:regular r:id="rId34"/>
    </p:embeddedFont>
    <p:embeddedFont>
      <p:font typeface="Open Sans Bold" charset="1" panose="00000000000000000000"/>
      <p:regular r:id="rId35"/>
    </p:embeddedFont>
    <p:embeddedFont>
      <p:font typeface="Poppins" charset="1" panose="00000500000000000000"/>
      <p:regular r:id="rId36"/>
    </p:embeddedFont>
    <p:embeddedFont>
      <p:font typeface="HK Grotesk Bold" charset="1" panose="00000800000000000000"/>
      <p:regular r:id="rId37"/>
    </p:embeddedFont>
    <p:embeddedFont>
      <p:font typeface="Open Sans Medium" charset="1" panose="00000000000000000000"/>
      <p:regular r:id="rId38"/>
    </p:embeddedFont>
    <p:embeddedFont>
      <p:font typeface="Alegreya Sans Bold" charset="1" panose="00000800000000000000"/>
      <p:regular r:id="rId39"/>
    </p:embeddedFont>
    <p:embeddedFont>
      <p:font typeface="Roboto" charset="1" panose="0200000000000000000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9.png" Type="http://schemas.openxmlformats.org/officeDocument/2006/relationships/image"/><Relationship Id="rId6" Target="../media/image5.png" Type="http://schemas.openxmlformats.org/officeDocument/2006/relationships/image"/><Relationship Id="rId7" Target="../media/image60.jpeg" Type="http://schemas.openxmlformats.org/officeDocument/2006/relationships/image"/><Relationship Id="rId8" Target="../media/image6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.png" Type="http://schemas.openxmlformats.org/officeDocument/2006/relationships/image"/><Relationship Id="rId6" Target="../media/image62.jpeg" Type="http://schemas.openxmlformats.org/officeDocument/2006/relationships/image"/><Relationship Id="rId7" Target="../media/image6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.png" Type="http://schemas.openxmlformats.org/officeDocument/2006/relationships/image"/><Relationship Id="rId6" Target="../media/image64.png" Type="http://schemas.openxmlformats.org/officeDocument/2006/relationships/image"/><Relationship Id="rId7" Target="../media/image65.png" Type="http://schemas.openxmlformats.org/officeDocument/2006/relationships/image"/><Relationship Id="rId8" Target="../media/image6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jpeg" Type="http://schemas.openxmlformats.org/officeDocument/2006/relationships/image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.png" Type="http://schemas.openxmlformats.org/officeDocument/2006/relationships/image"/><Relationship Id="rId6" Target="../media/image67.jpeg" Type="http://schemas.openxmlformats.org/officeDocument/2006/relationships/image"/><Relationship Id="rId7" Target="../media/image68.jpeg" Type="http://schemas.openxmlformats.org/officeDocument/2006/relationships/image"/><Relationship Id="rId8" Target="../media/image69.jpeg" Type="http://schemas.openxmlformats.org/officeDocument/2006/relationships/image"/><Relationship Id="rId9" Target="../media/image70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jpeg" Type="http://schemas.openxmlformats.org/officeDocument/2006/relationships/image"/><Relationship Id="rId11" Target="../media/image77.png" Type="http://schemas.openxmlformats.org/officeDocument/2006/relationships/image"/><Relationship Id="rId12" Target="../media/image78.png" Type="http://schemas.openxmlformats.org/officeDocument/2006/relationships/image"/><Relationship Id="rId13" Target="../media/image79.jpeg" Type="http://schemas.openxmlformats.org/officeDocument/2006/relationships/image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.png" Type="http://schemas.openxmlformats.org/officeDocument/2006/relationships/image"/><Relationship Id="rId6" Target="../media/image72.jpeg" Type="http://schemas.openxmlformats.org/officeDocument/2006/relationships/image"/><Relationship Id="rId7" Target="../media/image73.png" Type="http://schemas.openxmlformats.org/officeDocument/2006/relationships/image"/><Relationship Id="rId8" Target="../media/image74.jpeg" Type="http://schemas.openxmlformats.org/officeDocument/2006/relationships/image"/><Relationship Id="rId9" Target="../media/image7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jpeg" Type="http://schemas.openxmlformats.org/officeDocument/2006/relationships/image"/><Relationship Id="rId11" Target="../media/image85.jpeg" Type="http://schemas.openxmlformats.org/officeDocument/2006/relationships/image"/><Relationship Id="rId12" Target="../media/image86.jpeg" Type="http://schemas.openxmlformats.org/officeDocument/2006/relationships/image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.png" Type="http://schemas.openxmlformats.org/officeDocument/2006/relationships/image"/><Relationship Id="rId6" Target="../media/image80.jpeg" Type="http://schemas.openxmlformats.org/officeDocument/2006/relationships/image"/><Relationship Id="rId7" Target="../media/image81.jpeg" Type="http://schemas.openxmlformats.org/officeDocument/2006/relationships/image"/><Relationship Id="rId8" Target="../media/image82.jpeg" Type="http://schemas.openxmlformats.org/officeDocument/2006/relationships/image"/><Relationship Id="rId9" Target="../media/image83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.png" Type="http://schemas.openxmlformats.org/officeDocument/2006/relationships/image"/><Relationship Id="rId6" Target="../media/image87.png" Type="http://schemas.openxmlformats.org/officeDocument/2006/relationships/image"/><Relationship Id="rId7" Target="../media/image88.png" Type="http://schemas.openxmlformats.org/officeDocument/2006/relationships/image"/><Relationship Id="rId8" Target="../media/image8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svg" Type="http://schemas.openxmlformats.org/officeDocument/2006/relationships/image"/><Relationship Id="rId2" Target="../media/image90.png" Type="http://schemas.openxmlformats.org/officeDocument/2006/relationships/image"/><Relationship Id="rId3" Target="../media/image91.png" Type="http://schemas.openxmlformats.org/officeDocument/2006/relationships/image"/><Relationship Id="rId4" Target="../media/image92.png" Type="http://schemas.openxmlformats.org/officeDocument/2006/relationships/image"/><Relationship Id="rId5" Target="../media/image93.svg" Type="http://schemas.openxmlformats.org/officeDocument/2006/relationships/image"/><Relationship Id="rId6" Target="../media/image5.png" Type="http://schemas.openxmlformats.org/officeDocument/2006/relationships/image"/><Relationship Id="rId7" Target="../media/image94.png" Type="http://schemas.openxmlformats.org/officeDocument/2006/relationships/image"/><Relationship Id="rId8" Target="../media/image95.svg" Type="http://schemas.openxmlformats.org/officeDocument/2006/relationships/image"/><Relationship Id="rId9" Target="../media/image9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2" Target="../media/image53.png" Type="http://schemas.openxmlformats.org/officeDocument/2006/relationships/image"/><Relationship Id="rId3" Target="../media/image19.png" Type="http://schemas.openxmlformats.org/officeDocument/2006/relationships/image"/><Relationship Id="rId4" Target="../media/image98.png" Type="http://schemas.openxmlformats.org/officeDocument/2006/relationships/image"/><Relationship Id="rId5" Target="../media/image99.svg" Type="http://schemas.openxmlformats.org/officeDocument/2006/relationships/image"/><Relationship Id="rId6" Target="../media/image100.png" Type="http://schemas.openxmlformats.org/officeDocument/2006/relationships/image"/><Relationship Id="rId7" Target="../media/image101.svg" Type="http://schemas.openxmlformats.org/officeDocument/2006/relationships/image"/><Relationship Id="rId8" Target="../media/image102.png" Type="http://schemas.openxmlformats.org/officeDocument/2006/relationships/image"/><Relationship Id="rId9" Target="../media/image103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5.png" Type="http://schemas.openxmlformats.org/officeDocument/2006/relationships/image"/><Relationship Id="rId7" Target="../media/image104.jpeg" Type="http://schemas.openxmlformats.org/officeDocument/2006/relationships/image"/><Relationship Id="rId8" Target="../media/image105.jpeg" Type="http://schemas.openxmlformats.org/officeDocument/2006/relationships/image"/><Relationship Id="rId9" Target="../media/image106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11" Target="../media/image17.png" Type="http://schemas.openxmlformats.org/officeDocument/2006/relationships/image"/><Relationship Id="rId12" Target="../media/image18.svg" Type="http://schemas.openxmlformats.org/officeDocument/2006/relationships/image"/><Relationship Id="rId13" Target="../media/image5.pn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jpe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4.svg" Type="http://schemas.openxmlformats.org/officeDocument/2006/relationships/image"/><Relationship Id="rId11" Target="../media/image115.png" Type="http://schemas.openxmlformats.org/officeDocument/2006/relationships/image"/><Relationship Id="rId12" Target="../media/image116.svg" Type="http://schemas.openxmlformats.org/officeDocument/2006/relationships/image"/><Relationship Id="rId13" Target="../media/image5.png" Type="http://schemas.openxmlformats.org/officeDocument/2006/relationships/image"/><Relationship Id="rId14" Target="../media/image117.png" Type="http://schemas.openxmlformats.org/officeDocument/2006/relationships/image"/><Relationship Id="rId15" Target="../media/image118.png" Type="http://schemas.openxmlformats.org/officeDocument/2006/relationships/image"/><Relationship Id="rId16" Target="../media/image119.svg" Type="http://schemas.openxmlformats.org/officeDocument/2006/relationships/image"/><Relationship Id="rId17" Target="../media/image120.png" Type="http://schemas.openxmlformats.org/officeDocument/2006/relationships/image"/><Relationship Id="rId18" Target="../media/image121.svg" Type="http://schemas.openxmlformats.org/officeDocument/2006/relationships/image"/><Relationship Id="rId19" Target="../media/image122.png" Type="http://schemas.openxmlformats.org/officeDocument/2006/relationships/image"/><Relationship Id="rId2" Target="../media/image53.png" Type="http://schemas.openxmlformats.org/officeDocument/2006/relationships/image"/><Relationship Id="rId20" Target="../media/image123.svg" Type="http://schemas.openxmlformats.org/officeDocument/2006/relationships/image"/><Relationship Id="rId3" Target="../media/image107.png" Type="http://schemas.openxmlformats.org/officeDocument/2006/relationships/image"/><Relationship Id="rId4" Target="../media/image108.svg" Type="http://schemas.openxmlformats.org/officeDocument/2006/relationships/image"/><Relationship Id="rId5" Target="../media/image109.png" Type="http://schemas.openxmlformats.org/officeDocument/2006/relationships/image"/><Relationship Id="rId6" Target="../media/image110.svg" Type="http://schemas.openxmlformats.org/officeDocument/2006/relationships/image"/><Relationship Id="rId7" Target="../media/image111.png" Type="http://schemas.openxmlformats.org/officeDocument/2006/relationships/image"/><Relationship Id="rId8" Target="../media/image112.svg" Type="http://schemas.openxmlformats.org/officeDocument/2006/relationships/image"/><Relationship Id="rId9" Target="../media/image11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4.svg" Type="http://schemas.openxmlformats.org/officeDocument/2006/relationships/image"/><Relationship Id="rId11" Target="../media/image115.png" Type="http://schemas.openxmlformats.org/officeDocument/2006/relationships/image"/><Relationship Id="rId12" Target="../media/image116.svg" Type="http://schemas.openxmlformats.org/officeDocument/2006/relationships/image"/><Relationship Id="rId13" Target="../media/image124.png" Type="http://schemas.openxmlformats.org/officeDocument/2006/relationships/image"/><Relationship Id="rId14" Target="../media/image125.svg" Type="http://schemas.openxmlformats.org/officeDocument/2006/relationships/image"/><Relationship Id="rId15" Target="../media/image126.png" Type="http://schemas.openxmlformats.org/officeDocument/2006/relationships/image"/><Relationship Id="rId16" Target="../media/image127.svg" Type="http://schemas.openxmlformats.org/officeDocument/2006/relationships/image"/><Relationship Id="rId17" Target="../media/image5.png" Type="http://schemas.openxmlformats.org/officeDocument/2006/relationships/image"/><Relationship Id="rId18" Target="../media/image128.png" Type="http://schemas.openxmlformats.org/officeDocument/2006/relationships/image"/><Relationship Id="rId2" Target="../media/image53.png" Type="http://schemas.openxmlformats.org/officeDocument/2006/relationships/image"/><Relationship Id="rId3" Target="../media/image107.png" Type="http://schemas.openxmlformats.org/officeDocument/2006/relationships/image"/><Relationship Id="rId4" Target="../media/image108.svg" Type="http://schemas.openxmlformats.org/officeDocument/2006/relationships/image"/><Relationship Id="rId5" Target="../media/image109.png" Type="http://schemas.openxmlformats.org/officeDocument/2006/relationships/image"/><Relationship Id="rId6" Target="../media/image110.svg" Type="http://schemas.openxmlformats.org/officeDocument/2006/relationships/image"/><Relationship Id="rId7" Target="../media/image111.png" Type="http://schemas.openxmlformats.org/officeDocument/2006/relationships/image"/><Relationship Id="rId8" Target="../media/image112.svg" Type="http://schemas.openxmlformats.org/officeDocument/2006/relationships/image"/><Relationship Id="rId9" Target="../media/image11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5.svg" Type="http://schemas.openxmlformats.org/officeDocument/2006/relationships/image"/><Relationship Id="rId11" Target="../media/image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9.png" Type="http://schemas.openxmlformats.org/officeDocument/2006/relationships/image"/><Relationship Id="rId5" Target="../media/image130.png" Type="http://schemas.openxmlformats.org/officeDocument/2006/relationships/image"/><Relationship Id="rId6" Target="../media/image131.svg" Type="http://schemas.openxmlformats.org/officeDocument/2006/relationships/image"/><Relationship Id="rId7" Target="../media/image132.png" Type="http://schemas.openxmlformats.org/officeDocument/2006/relationships/image"/><Relationship Id="rId8" Target="../media/image133.svg" Type="http://schemas.openxmlformats.org/officeDocument/2006/relationships/image"/><Relationship Id="rId9" Target="../media/image134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3.svg" Type="http://schemas.openxmlformats.org/officeDocument/2006/relationships/image"/><Relationship Id="rId11" Target="../media/image144.png" Type="http://schemas.openxmlformats.org/officeDocument/2006/relationships/image"/><Relationship Id="rId12" Target="../media/image145.svg" Type="http://schemas.openxmlformats.org/officeDocument/2006/relationships/image"/><Relationship Id="rId13" Target="../media/image146.png" Type="http://schemas.openxmlformats.org/officeDocument/2006/relationships/image"/><Relationship Id="rId14" Target="../media/image147.svg" Type="http://schemas.openxmlformats.org/officeDocument/2006/relationships/image"/><Relationship Id="rId15" Target="https://kam-rada.gov.ua" TargetMode="External" Type="http://schemas.openxmlformats.org/officeDocument/2006/relationships/hyperlink"/><Relationship Id="rId16" Target="../media/image5.png" Type="http://schemas.openxmlformats.org/officeDocument/2006/relationships/image"/><Relationship Id="rId17" Target="../media/image6.png" Type="http://schemas.openxmlformats.org/officeDocument/2006/relationships/image"/><Relationship Id="rId2" Target="../media/image53.png" Type="http://schemas.openxmlformats.org/officeDocument/2006/relationships/image"/><Relationship Id="rId3" Target="../media/image136.png" Type="http://schemas.openxmlformats.org/officeDocument/2006/relationships/image"/><Relationship Id="rId4" Target="../media/image137.png" Type="http://schemas.openxmlformats.org/officeDocument/2006/relationships/image"/><Relationship Id="rId5" Target="../media/image138.png" Type="http://schemas.openxmlformats.org/officeDocument/2006/relationships/image"/><Relationship Id="rId6" Target="../media/image139.png" Type="http://schemas.openxmlformats.org/officeDocument/2006/relationships/image"/><Relationship Id="rId7" Target="../media/image140.png" Type="http://schemas.openxmlformats.org/officeDocument/2006/relationships/image"/><Relationship Id="rId8" Target="../media/image141.svg" Type="http://schemas.openxmlformats.org/officeDocument/2006/relationships/image"/><Relationship Id="rId9" Target="../media/image14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jpeg" Type="http://schemas.openxmlformats.org/officeDocument/2006/relationships/image"/><Relationship Id="rId7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jpeg" Type="http://schemas.openxmlformats.org/officeDocument/2006/relationships/image"/><Relationship Id="rId4" Target="../media/image26.jpeg" Type="http://schemas.openxmlformats.org/officeDocument/2006/relationships/image"/><Relationship Id="rId5" Target="../media/image5.png" Type="http://schemas.openxmlformats.org/officeDocument/2006/relationships/image"/><Relationship Id="rId6" Target="../media/image27.jpeg" Type="http://schemas.openxmlformats.org/officeDocument/2006/relationships/image"/><Relationship Id="rId7" Target="../media/image28.jpeg" Type="http://schemas.openxmlformats.org/officeDocument/2006/relationships/image"/><Relationship Id="rId8" Target="../media/image29.png" Type="http://schemas.openxmlformats.org/officeDocument/2006/relationships/image"/><Relationship Id="rId9" Target="../media/image3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Relationship Id="rId6" Target="../media/image3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5.png" Type="http://schemas.openxmlformats.org/officeDocument/2006/relationships/image"/><Relationship Id="rId5" Target="../media/image37.jpeg" Type="http://schemas.openxmlformats.org/officeDocument/2006/relationships/image"/><Relationship Id="rId6" Target="../media/image38.jpeg" Type="http://schemas.openxmlformats.org/officeDocument/2006/relationships/image"/><Relationship Id="rId7" Target="../media/image39.jpeg" Type="http://schemas.openxmlformats.org/officeDocument/2006/relationships/image"/><Relationship Id="rId8" Target="../media/image4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13" Target="../media/image49.png" Type="http://schemas.openxmlformats.org/officeDocument/2006/relationships/image"/><Relationship Id="rId14" Target="../media/image50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5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1.png" Type="http://schemas.openxmlformats.org/officeDocument/2006/relationships/image"/><Relationship Id="rId4" Target="../media/image5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5.jpeg" Type="http://schemas.openxmlformats.org/officeDocument/2006/relationships/image"/><Relationship Id="rId6" Target="../media/image56.png" Type="http://schemas.openxmlformats.org/officeDocument/2006/relationships/image"/><Relationship Id="rId7" Target="../media/image57.png" Type="http://schemas.openxmlformats.org/officeDocument/2006/relationships/image"/><Relationship Id="rId8" Target="../media/image58.jpeg" Type="http://schemas.openxmlformats.org/officeDocument/2006/relationships/image"/><Relationship Id="rId9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974764" y="-207071"/>
            <a:ext cx="3086100" cy="11299900"/>
            <a:chOff x="0" y="0"/>
            <a:chExt cx="812800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384715" y="9009597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27773" y="4163622"/>
            <a:ext cx="110236" cy="2818996"/>
            <a:chOff x="0" y="0"/>
            <a:chExt cx="26312" cy="67285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312" cy="672855"/>
            </a:xfrm>
            <a:custGeom>
              <a:avLst/>
              <a:gdLst/>
              <a:ahLst/>
              <a:cxnLst/>
              <a:rect r="r" b="b" t="t" l="l"/>
              <a:pathLst>
                <a:path h="672855" w="26312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2777871" y="-207071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827528" y="834546"/>
            <a:ext cx="5180159" cy="2304729"/>
            <a:chOff x="0" y="0"/>
            <a:chExt cx="6906878" cy="307297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21268" cy="3072972"/>
            </a:xfrm>
            <a:custGeom>
              <a:avLst/>
              <a:gdLst/>
              <a:ahLst/>
              <a:cxnLst/>
              <a:rect r="r" b="b" t="t" l="l"/>
              <a:pathLst>
                <a:path h="3072972" w="2121268">
                  <a:moveTo>
                    <a:pt x="0" y="0"/>
                  </a:moveTo>
                  <a:lnTo>
                    <a:pt x="2121268" y="0"/>
                  </a:lnTo>
                  <a:lnTo>
                    <a:pt x="2121268" y="3072972"/>
                  </a:lnTo>
                  <a:lnTo>
                    <a:pt x="0" y="30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833906" y="0"/>
              <a:ext cx="3072972" cy="3072972"/>
            </a:xfrm>
            <a:custGeom>
              <a:avLst/>
              <a:gdLst/>
              <a:ahLst/>
              <a:cxnLst/>
              <a:rect r="r" b="b" t="t" l="l"/>
              <a:pathLst>
                <a:path h="3072972" w="3072972">
                  <a:moveTo>
                    <a:pt x="0" y="0"/>
                  </a:moveTo>
                  <a:lnTo>
                    <a:pt x="3072972" y="0"/>
                  </a:lnTo>
                  <a:lnTo>
                    <a:pt x="3072972" y="3072972"/>
                  </a:lnTo>
                  <a:lnTo>
                    <a:pt x="0" y="30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964538" y="3498901"/>
            <a:ext cx="8260984" cy="5300578"/>
            <a:chOff x="0" y="0"/>
            <a:chExt cx="11014645" cy="7067437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5079324"/>
              <a:ext cx="11014645" cy="19881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45"/>
                </a:lnSpc>
              </a:pPr>
              <a:r>
                <a:rPr lang="en-US" sz="2889" spc="144">
                  <a:solidFill>
                    <a:srgbClr val="1C573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згурт</a:t>
              </a:r>
              <a:r>
                <a:rPr lang="en-US" sz="2889" spc="144">
                  <a:solidFill>
                    <a:srgbClr val="1C573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ована, прогресивна, інноваційна</a:t>
              </a:r>
            </a:p>
            <a:p>
              <a:pPr algn="l">
                <a:lnSpc>
                  <a:spcPts val="4045"/>
                </a:lnSpc>
              </a:pPr>
              <a:r>
                <a:rPr lang="en-US" sz="2889" spc="144">
                  <a:solidFill>
                    <a:srgbClr val="1C573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громада у центральній низинно-передгірній частині Закарпаття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940143"/>
              <a:ext cx="8972378" cy="38629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528"/>
                </a:lnSpc>
              </a:pPr>
              <a:r>
                <a:rPr lang="en-US" b="true" sz="6721" spc="33">
                  <a:solidFill>
                    <a:srgbClr val="1C573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Кам’янська територіальна громада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76200"/>
              <a:ext cx="9244864" cy="6391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37"/>
                </a:lnSpc>
                <a:spcBef>
                  <a:spcPct val="0"/>
                </a:spcBef>
              </a:pPr>
              <a:r>
                <a:rPr lang="en-US" b="true" sz="2780" spc="13">
                  <a:solidFill>
                    <a:srgbClr val="1C5739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Закарпатська область, Україна, 2026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356613" y="396457"/>
            <a:ext cx="5902687" cy="9494087"/>
            <a:chOff x="0" y="0"/>
            <a:chExt cx="7462163" cy="1200240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462146" cy="12002401"/>
            </a:xfrm>
            <a:custGeom>
              <a:avLst/>
              <a:gdLst/>
              <a:ahLst/>
              <a:cxnLst/>
              <a:rect r="r" b="b" t="t" l="l"/>
              <a:pathLst>
                <a:path h="12002401" w="7462146">
                  <a:moveTo>
                    <a:pt x="1874702" y="0"/>
                  </a:moveTo>
                  <a:lnTo>
                    <a:pt x="5587444" y="0"/>
                  </a:lnTo>
                  <a:cubicBezTo>
                    <a:pt x="6084646" y="0"/>
                    <a:pt x="6561484" y="197513"/>
                    <a:pt x="6913059" y="549088"/>
                  </a:cubicBezTo>
                  <a:cubicBezTo>
                    <a:pt x="7264633" y="900662"/>
                    <a:pt x="7462146" y="1377500"/>
                    <a:pt x="7462146" y="1874702"/>
                  </a:cubicBezTo>
                  <a:lnTo>
                    <a:pt x="7462146" y="10127698"/>
                  </a:lnTo>
                  <a:cubicBezTo>
                    <a:pt x="7462146" y="10624900"/>
                    <a:pt x="7264633" y="11101739"/>
                    <a:pt x="6913059" y="11453313"/>
                  </a:cubicBezTo>
                  <a:cubicBezTo>
                    <a:pt x="6561484" y="11804888"/>
                    <a:pt x="6084646" y="12002401"/>
                    <a:pt x="5587444" y="12002401"/>
                  </a:cubicBezTo>
                  <a:lnTo>
                    <a:pt x="1874702" y="12002401"/>
                  </a:lnTo>
                  <a:cubicBezTo>
                    <a:pt x="1377500" y="12002401"/>
                    <a:pt x="900662" y="11804888"/>
                    <a:pt x="549088" y="11453313"/>
                  </a:cubicBezTo>
                  <a:cubicBezTo>
                    <a:pt x="197513" y="11101739"/>
                    <a:pt x="0" y="10624900"/>
                    <a:pt x="0" y="10127698"/>
                  </a:cubicBezTo>
                  <a:lnTo>
                    <a:pt x="0" y="1874702"/>
                  </a:lnTo>
                  <a:cubicBezTo>
                    <a:pt x="0" y="1377500"/>
                    <a:pt x="197513" y="900662"/>
                    <a:pt x="549088" y="549088"/>
                  </a:cubicBezTo>
                  <a:cubicBezTo>
                    <a:pt x="900662" y="197513"/>
                    <a:pt x="1377500" y="0"/>
                    <a:pt x="1874702" y="0"/>
                  </a:cubicBezTo>
                  <a:close/>
                </a:path>
              </a:pathLst>
            </a:custGeom>
            <a:blipFill>
              <a:blip r:embed="rId8"/>
              <a:stretch>
                <a:fillRect l="-57228" t="0" r="-57229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80161" y="23188"/>
            <a:ext cx="19048322" cy="1948293"/>
            <a:chOff x="0" y="0"/>
            <a:chExt cx="5016842" cy="5131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513131"/>
            </a:xfrm>
            <a:custGeom>
              <a:avLst/>
              <a:gdLst/>
              <a:ahLst/>
              <a:cxnLst/>
              <a:rect r="r" b="b" t="t" l="l"/>
              <a:pathLst>
                <a:path h="513131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513131"/>
                  </a:lnTo>
                  <a:lnTo>
                    <a:pt x="0" y="51313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5321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663492" y="-2868002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42069" y="-37969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521817" y="58161"/>
            <a:ext cx="7150035" cy="1878347"/>
            <a:chOff x="0" y="0"/>
            <a:chExt cx="1107728" cy="2910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07728" cy="291005"/>
            </a:xfrm>
            <a:custGeom>
              <a:avLst/>
              <a:gdLst/>
              <a:ahLst/>
              <a:cxnLst/>
              <a:rect r="r" b="b" t="t" l="l"/>
              <a:pathLst>
                <a:path h="291005" w="1107728">
                  <a:moveTo>
                    <a:pt x="24904" y="0"/>
                  </a:moveTo>
                  <a:lnTo>
                    <a:pt x="1082824" y="0"/>
                  </a:lnTo>
                  <a:cubicBezTo>
                    <a:pt x="1096578" y="0"/>
                    <a:pt x="1107728" y="11150"/>
                    <a:pt x="1107728" y="24904"/>
                  </a:cubicBezTo>
                  <a:lnTo>
                    <a:pt x="1107728" y="266101"/>
                  </a:lnTo>
                  <a:cubicBezTo>
                    <a:pt x="1107728" y="279855"/>
                    <a:pt x="1096578" y="291005"/>
                    <a:pt x="1082824" y="291005"/>
                  </a:cubicBezTo>
                  <a:lnTo>
                    <a:pt x="24904" y="291005"/>
                  </a:lnTo>
                  <a:cubicBezTo>
                    <a:pt x="11150" y="291005"/>
                    <a:pt x="0" y="279855"/>
                    <a:pt x="0" y="266101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-10800000">
            <a:off x="12726687" y="9900240"/>
            <a:ext cx="6662939" cy="762000"/>
            <a:chOff x="0" y="0"/>
            <a:chExt cx="1754848" cy="20069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54848" cy="200691"/>
            </a:xfrm>
            <a:custGeom>
              <a:avLst/>
              <a:gdLst/>
              <a:ahLst/>
              <a:cxnLst/>
              <a:rect r="r" b="b" t="t" l="l"/>
              <a:pathLst>
                <a:path h="200691" w="1754848">
                  <a:moveTo>
                    <a:pt x="203200" y="0"/>
                  </a:moveTo>
                  <a:lnTo>
                    <a:pt x="1754848" y="0"/>
                  </a:lnTo>
                  <a:lnTo>
                    <a:pt x="1551648" y="200691"/>
                  </a:lnTo>
                  <a:lnTo>
                    <a:pt x="0" y="20069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47625"/>
              <a:ext cx="1551648" cy="2483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5587" y="5298605"/>
            <a:ext cx="6501088" cy="4803563"/>
            <a:chOff x="0" y="0"/>
            <a:chExt cx="8668117" cy="6404750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5"/>
            <a:srcRect l="5092" t="0" r="5092" b="0"/>
            <a:stretch>
              <a:fillRect/>
            </a:stretch>
          </p:blipFill>
          <p:spPr>
            <a:xfrm flipH="false" flipV="false">
              <a:off x="0" y="0"/>
              <a:ext cx="8668117" cy="6404750"/>
            </a:xfrm>
            <a:prstGeom prst="rect">
              <a:avLst/>
            </a:prstGeom>
          </p:spPr>
        </p:pic>
      </p:grpSp>
      <p:sp>
        <p:nvSpPr>
          <p:cNvPr name="TextBox 15" id="15"/>
          <p:cNvSpPr txBox="true"/>
          <p:nvPr/>
        </p:nvSpPr>
        <p:spPr>
          <a:xfrm rot="0">
            <a:off x="177820" y="2150907"/>
            <a:ext cx="17932360" cy="1416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Будівництво та облаштування модульних каркасно-панельних будин</a:t>
            </a:r>
            <a:r>
              <a:rPr lang="en-US" b="true" sz="50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очків для багатодітних сімей з числа ВПО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95810" y="3681259"/>
            <a:ext cx="16972952" cy="1264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96569" indent="-248284" lvl="1">
              <a:lnSpc>
                <a:spcPts val="3449"/>
              </a:lnSpc>
              <a:buFont typeface="Arial"/>
              <a:buChar char="•"/>
            </a:pPr>
            <a:r>
              <a:rPr lang="en-US" b="true" sz="2299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У 2025 році поряд з «Шелтером» в с. Арданово, за сприяння Закарпатської ОВА та ГО «Людина в біді», за проектом Першої леді «Адреса дитинства» продожується розпочате у 2023 році будівництво та облаштування модульних каркасно-панельних будиночків для багатодітних сімей з числа ВПО.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54481" y="326253"/>
            <a:ext cx="10713642" cy="1294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Найважливіші ініціативи останніх 3 років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2176027" y="230084"/>
            <a:ext cx="5831782" cy="1534501"/>
            <a:chOff x="0" y="0"/>
            <a:chExt cx="7775709" cy="204600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412352" cy="2046002"/>
            </a:xfrm>
            <a:custGeom>
              <a:avLst/>
              <a:gdLst/>
              <a:ahLst/>
              <a:cxnLst/>
              <a:rect r="r" b="b" t="t" l="l"/>
              <a:pathLst>
                <a:path h="2046002" w="1412352">
                  <a:moveTo>
                    <a:pt x="0" y="0"/>
                  </a:moveTo>
                  <a:lnTo>
                    <a:pt x="1412352" y="0"/>
                  </a:lnTo>
                  <a:lnTo>
                    <a:pt x="1412352" y="2046002"/>
                  </a:lnTo>
                  <a:lnTo>
                    <a:pt x="0" y="204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1832534" y="598592"/>
              <a:ext cx="4497100" cy="6053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02"/>
                </a:lnSpc>
                <a:spcBef>
                  <a:spcPct val="0"/>
                </a:spcBef>
              </a:pPr>
              <a:r>
                <a:rPr lang="en-US" b="true" sz="2755" spc="270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832534" y="1320487"/>
              <a:ext cx="5943175" cy="458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75"/>
                </a:lnSpc>
                <a:spcBef>
                  <a:spcPct val="0"/>
                </a:spcBef>
              </a:pPr>
              <a:r>
                <a:rPr lang="en-US" sz="2083" spc="204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930050" y="5298605"/>
            <a:ext cx="5332645" cy="4806316"/>
            <a:chOff x="0" y="0"/>
            <a:chExt cx="8608263" cy="775863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608314" cy="7758684"/>
            </a:xfrm>
            <a:custGeom>
              <a:avLst/>
              <a:gdLst/>
              <a:ahLst/>
              <a:cxnLst/>
              <a:rect r="r" b="b" t="t" l="l"/>
              <a:pathLst>
                <a:path h="7758684" w="8608314">
                  <a:moveTo>
                    <a:pt x="0" y="0"/>
                  </a:moveTo>
                  <a:lnTo>
                    <a:pt x="8608314" y="0"/>
                  </a:lnTo>
                  <a:lnTo>
                    <a:pt x="8608314" y="7758684"/>
                  </a:lnTo>
                  <a:lnTo>
                    <a:pt x="0" y="7758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28" t="0" r="-33195" b="-72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2595439" y="5298605"/>
            <a:ext cx="5514741" cy="4803563"/>
            <a:chOff x="0" y="0"/>
            <a:chExt cx="11841442" cy="1031437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841480" cy="10314294"/>
            </a:xfrm>
            <a:custGeom>
              <a:avLst/>
              <a:gdLst/>
              <a:ahLst/>
              <a:cxnLst/>
              <a:rect r="r" b="b" t="t" l="l"/>
              <a:pathLst>
                <a:path h="10314294" w="11841480">
                  <a:moveTo>
                    <a:pt x="0" y="0"/>
                  </a:moveTo>
                  <a:lnTo>
                    <a:pt x="11841480" y="0"/>
                  </a:lnTo>
                  <a:lnTo>
                    <a:pt x="11841480" y="10314294"/>
                  </a:lnTo>
                  <a:lnTo>
                    <a:pt x="0" y="10314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5532" t="-53" r="-15532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80161" y="23188"/>
            <a:ext cx="19048322" cy="1948293"/>
            <a:chOff x="0" y="0"/>
            <a:chExt cx="5016842" cy="5131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513131"/>
            </a:xfrm>
            <a:custGeom>
              <a:avLst/>
              <a:gdLst/>
              <a:ahLst/>
              <a:cxnLst/>
              <a:rect r="r" b="b" t="t" l="l"/>
              <a:pathLst>
                <a:path h="513131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513131"/>
                  </a:lnTo>
                  <a:lnTo>
                    <a:pt x="0" y="51313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5321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663492" y="-2868002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42069" y="-37969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521817" y="58161"/>
            <a:ext cx="7150035" cy="1878347"/>
            <a:chOff x="0" y="0"/>
            <a:chExt cx="1107728" cy="2910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07728" cy="291005"/>
            </a:xfrm>
            <a:custGeom>
              <a:avLst/>
              <a:gdLst/>
              <a:ahLst/>
              <a:cxnLst/>
              <a:rect r="r" b="b" t="t" l="l"/>
              <a:pathLst>
                <a:path h="291005" w="1107728">
                  <a:moveTo>
                    <a:pt x="24904" y="0"/>
                  </a:moveTo>
                  <a:lnTo>
                    <a:pt x="1082824" y="0"/>
                  </a:lnTo>
                  <a:cubicBezTo>
                    <a:pt x="1096578" y="0"/>
                    <a:pt x="1107728" y="11150"/>
                    <a:pt x="1107728" y="24904"/>
                  </a:cubicBezTo>
                  <a:lnTo>
                    <a:pt x="1107728" y="266101"/>
                  </a:lnTo>
                  <a:cubicBezTo>
                    <a:pt x="1107728" y="279855"/>
                    <a:pt x="1096578" y="291005"/>
                    <a:pt x="1082824" y="291005"/>
                  </a:cubicBezTo>
                  <a:lnTo>
                    <a:pt x="24904" y="291005"/>
                  </a:lnTo>
                  <a:cubicBezTo>
                    <a:pt x="11150" y="291005"/>
                    <a:pt x="0" y="279855"/>
                    <a:pt x="0" y="266101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-10800000">
            <a:off x="12726687" y="9900240"/>
            <a:ext cx="6662939" cy="762000"/>
            <a:chOff x="0" y="0"/>
            <a:chExt cx="1754848" cy="20069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54848" cy="200691"/>
            </a:xfrm>
            <a:custGeom>
              <a:avLst/>
              <a:gdLst/>
              <a:ahLst/>
              <a:cxnLst/>
              <a:rect r="r" b="b" t="t" l="l"/>
              <a:pathLst>
                <a:path h="200691" w="1754848">
                  <a:moveTo>
                    <a:pt x="203200" y="0"/>
                  </a:moveTo>
                  <a:lnTo>
                    <a:pt x="1754848" y="0"/>
                  </a:lnTo>
                  <a:lnTo>
                    <a:pt x="1551648" y="200691"/>
                  </a:lnTo>
                  <a:lnTo>
                    <a:pt x="0" y="20069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47625"/>
              <a:ext cx="1551648" cy="2483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77820" y="2277411"/>
            <a:ext cx="17932360" cy="627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b="true" sz="44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Діяльність </a:t>
            </a:r>
            <a:r>
              <a:rPr lang="en-US" b="true" sz="44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управління «Центр надання адміністративних послуг»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74248" y="3161163"/>
            <a:ext cx="5233000" cy="637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0" indent="-226695" lvl="1">
              <a:lnSpc>
                <a:spcPts val="3150"/>
              </a:lnSpc>
              <a:buFont typeface="Arial"/>
              <a:buChar char="•"/>
            </a:pPr>
            <a:r>
              <a:rPr lang="en-US" b="true" sz="2100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 кожним роком в управлінні «ЦНАП» сільської ради обсяг наданих послуг збільшується. Завдяки Центру, де за принципом «єдиного офісу» і «відкритого простору», в межах одного приміщення можливо отримати послуги, які надаються різними органами влади та підрозділами органу місцевого самоврядування, зручно, швидко та в одному місці, з відповідними комфортними умовами очікування, заповнення документів, сплати за послуги, отримання консультації з будь-яких питань.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2176027" y="230084"/>
            <a:ext cx="5831782" cy="1534501"/>
            <a:chOff x="0" y="0"/>
            <a:chExt cx="7775709" cy="204600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12352" cy="2046002"/>
            </a:xfrm>
            <a:custGeom>
              <a:avLst/>
              <a:gdLst/>
              <a:ahLst/>
              <a:cxnLst/>
              <a:rect r="r" b="b" t="t" l="l"/>
              <a:pathLst>
                <a:path h="2046002" w="1412352">
                  <a:moveTo>
                    <a:pt x="0" y="0"/>
                  </a:moveTo>
                  <a:lnTo>
                    <a:pt x="1412352" y="0"/>
                  </a:lnTo>
                  <a:lnTo>
                    <a:pt x="1412352" y="2046002"/>
                  </a:lnTo>
                  <a:lnTo>
                    <a:pt x="0" y="204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1832534" y="598592"/>
              <a:ext cx="4497100" cy="6053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02"/>
                </a:lnSpc>
                <a:spcBef>
                  <a:spcPct val="0"/>
                </a:spcBef>
              </a:pPr>
              <a:r>
                <a:rPr lang="en-US" b="true" sz="2755" spc="270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832534" y="1320487"/>
              <a:ext cx="5943175" cy="458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75"/>
                </a:lnSpc>
                <a:spcBef>
                  <a:spcPct val="0"/>
                </a:spcBef>
              </a:pPr>
              <a:r>
                <a:rPr lang="en-US" sz="2083" spc="204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645438" y="3218313"/>
            <a:ext cx="5360933" cy="6721123"/>
            <a:chOff x="0" y="0"/>
            <a:chExt cx="8270481" cy="1036888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270494" cy="10368852"/>
            </a:xfrm>
            <a:custGeom>
              <a:avLst/>
              <a:gdLst/>
              <a:ahLst/>
              <a:cxnLst/>
              <a:rect r="r" b="b" t="t" l="l"/>
              <a:pathLst>
                <a:path h="10368852" w="8270494">
                  <a:moveTo>
                    <a:pt x="292100" y="0"/>
                  </a:moveTo>
                  <a:cubicBezTo>
                    <a:pt x="130810" y="0"/>
                    <a:pt x="0" y="126855"/>
                    <a:pt x="0" y="283268"/>
                  </a:cubicBezTo>
                  <a:lnTo>
                    <a:pt x="0" y="10085584"/>
                  </a:lnTo>
                  <a:cubicBezTo>
                    <a:pt x="0" y="10241997"/>
                    <a:pt x="130810" y="10368852"/>
                    <a:pt x="292100" y="10368852"/>
                  </a:cubicBezTo>
                  <a:lnTo>
                    <a:pt x="7978394" y="10368852"/>
                  </a:lnTo>
                  <a:cubicBezTo>
                    <a:pt x="8139684" y="10368852"/>
                    <a:pt x="8270494" y="10241997"/>
                    <a:pt x="8270494" y="10085584"/>
                  </a:cubicBezTo>
                  <a:lnTo>
                    <a:pt x="8270494" y="283268"/>
                  </a:lnTo>
                  <a:cubicBezTo>
                    <a:pt x="8270494" y="126855"/>
                    <a:pt x="8139684" y="0"/>
                    <a:pt x="7978394" y="0"/>
                  </a:cubicBezTo>
                  <a:lnTo>
                    <a:pt x="292100" y="0"/>
                  </a:lnTo>
                  <a:close/>
                </a:path>
              </a:pathLst>
            </a:custGeom>
            <a:blipFill>
              <a:blip r:embed="rId6"/>
              <a:stretch>
                <a:fillRect l="-6488" t="0" r="-6398" b="-12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6097773" y="3218313"/>
            <a:ext cx="6157140" cy="6681926"/>
          </a:xfrm>
          <a:custGeom>
            <a:avLst/>
            <a:gdLst/>
            <a:ahLst/>
            <a:cxnLst/>
            <a:rect r="r" b="b" t="t" l="l"/>
            <a:pathLst>
              <a:path h="6681926" w="6157140">
                <a:moveTo>
                  <a:pt x="0" y="0"/>
                </a:moveTo>
                <a:lnTo>
                  <a:pt x="6157140" y="0"/>
                </a:lnTo>
                <a:lnTo>
                  <a:pt x="6157140" y="6681927"/>
                </a:lnTo>
                <a:lnTo>
                  <a:pt x="0" y="66819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4517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954481" y="326253"/>
            <a:ext cx="10713642" cy="1294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Найважливіші ініціативи останніх 3 років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80161" y="23188"/>
            <a:ext cx="19048322" cy="1948293"/>
            <a:chOff x="0" y="0"/>
            <a:chExt cx="5016842" cy="5131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513131"/>
            </a:xfrm>
            <a:custGeom>
              <a:avLst/>
              <a:gdLst/>
              <a:ahLst/>
              <a:cxnLst/>
              <a:rect r="r" b="b" t="t" l="l"/>
              <a:pathLst>
                <a:path h="513131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513131"/>
                  </a:lnTo>
                  <a:lnTo>
                    <a:pt x="0" y="51313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5321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663492" y="-2868002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42069" y="-37969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521817" y="58161"/>
            <a:ext cx="7150035" cy="1878347"/>
            <a:chOff x="0" y="0"/>
            <a:chExt cx="1107728" cy="2910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07728" cy="291005"/>
            </a:xfrm>
            <a:custGeom>
              <a:avLst/>
              <a:gdLst/>
              <a:ahLst/>
              <a:cxnLst/>
              <a:rect r="r" b="b" t="t" l="l"/>
              <a:pathLst>
                <a:path h="291005" w="1107728">
                  <a:moveTo>
                    <a:pt x="24904" y="0"/>
                  </a:moveTo>
                  <a:lnTo>
                    <a:pt x="1082824" y="0"/>
                  </a:lnTo>
                  <a:cubicBezTo>
                    <a:pt x="1096578" y="0"/>
                    <a:pt x="1107728" y="11150"/>
                    <a:pt x="1107728" y="24904"/>
                  </a:cubicBezTo>
                  <a:lnTo>
                    <a:pt x="1107728" y="266101"/>
                  </a:lnTo>
                  <a:cubicBezTo>
                    <a:pt x="1107728" y="279855"/>
                    <a:pt x="1096578" y="291005"/>
                    <a:pt x="1082824" y="291005"/>
                  </a:cubicBezTo>
                  <a:lnTo>
                    <a:pt x="24904" y="291005"/>
                  </a:lnTo>
                  <a:cubicBezTo>
                    <a:pt x="11150" y="291005"/>
                    <a:pt x="0" y="279855"/>
                    <a:pt x="0" y="266101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-10800000">
            <a:off x="12726687" y="9900240"/>
            <a:ext cx="6662939" cy="762000"/>
            <a:chOff x="0" y="0"/>
            <a:chExt cx="1754848" cy="20069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54848" cy="200691"/>
            </a:xfrm>
            <a:custGeom>
              <a:avLst/>
              <a:gdLst/>
              <a:ahLst/>
              <a:cxnLst/>
              <a:rect r="r" b="b" t="t" l="l"/>
              <a:pathLst>
                <a:path h="200691" w="1754848">
                  <a:moveTo>
                    <a:pt x="203200" y="0"/>
                  </a:moveTo>
                  <a:lnTo>
                    <a:pt x="1754848" y="0"/>
                  </a:lnTo>
                  <a:lnTo>
                    <a:pt x="1551648" y="200691"/>
                  </a:lnTo>
                  <a:lnTo>
                    <a:pt x="0" y="20069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47625"/>
              <a:ext cx="1551648" cy="2483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167119" y="231913"/>
            <a:ext cx="5831782" cy="1534501"/>
            <a:chOff x="0" y="0"/>
            <a:chExt cx="7775709" cy="204600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12352" cy="2046002"/>
            </a:xfrm>
            <a:custGeom>
              <a:avLst/>
              <a:gdLst/>
              <a:ahLst/>
              <a:cxnLst/>
              <a:rect r="r" b="b" t="t" l="l"/>
              <a:pathLst>
                <a:path h="2046002" w="1412352">
                  <a:moveTo>
                    <a:pt x="0" y="0"/>
                  </a:moveTo>
                  <a:lnTo>
                    <a:pt x="1412352" y="0"/>
                  </a:lnTo>
                  <a:lnTo>
                    <a:pt x="1412352" y="2046002"/>
                  </a:lnTo>
                  <a:lnTo>
                    <a:pt x="0" y="204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1832534" y="598592"/>
              <a:ext cx="4497100" cy="6053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02"/>
                </a:lnSpc>
                <a:spcBef>
                  <a:spcPct val="0"/>
                </a:spcBef>
              </a:pPr>
              <a:r>
                <a:rPr lang="en-US" b="true" sz="2755" spc="270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832534" y="1320487"/>
              <a:ext cx="5943175" cy="458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75"/>
                </a:lnSpc>
                <a:spcBef>
                  <a:spcPct val="0"/>
                </a:spcBef>
              </a:pPr>
              <a:r>
                <a:rPr lang="en-US" sz="2083" spc="204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262795" y="3769924"/>
            <a:ext cx="5656887" cy="6456617"/>
          </a:xfrm>
          <a:custGeom>
            <a:avLst/>
            <a:gdLst/>
            <a:ahLst/>
            <a:cxnLst/>
            <a:rect r="r" b="b" t="t" l="l"/>
            <a:pathLst>
              <a:path h="6456617" w="5656887">
                <a:moveTo>
                  <a:pt x="0" y="0"/>
                </a:moveTo>
                <a:lnTo>
                  <a:pt x="5656887" y="0"/>
                </a:lnTo>
                <a:lnTo>
                  <a:pt x="5656887" y="6456617"/>
                </a:lnTo>
                <a:lnTo>
                  <a:pt x="0" y="6456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874" t="0" r="-14498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213619" y="3767937"/>
            <a:ext cx="5855816" cy="6458604"/>
          </a:xfrm>
          <a:custGeom>
            <a:avLst/>
            <a:gdLst/>
            <a:ahLst/>
            <a:cxnLst/>
            <a:rect r="r" b="b" t="t" l="l"/>
            <a:pathLst>
              <a:path h="6458604" w="5855816">
                <a:moveTo>
                  <a:pt x="0" y="0"/>
                </a:moveTo>
                <a:lnTo>
                  <a:pt x="5855816" y="0"/>
                </a:lnTo>
                <a:lnTo>
                  <a:pt x="5855816" y="6458604"/>
                </a:lnTo>
                <a:lnTo>
                  <a:pt x="0" y="64586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414" t="0" r="-41567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75347" y="2445547"/>
            <a:ext cx="17932360" cy="690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0"/>
              </a:lnSpc>
            </a:pPr>
            <a:r>
              <a:rPr lang="en-US" b="true" sz="49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Капітальний ремонт доріг у громаді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54481" y="326253"/>
            <a:ext cx="10713642" cy="1294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Найважливіші ініціативи останніх 3 років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2363373" y="3767937"/>
            <a:ext cx="5831782" cy="6456617"/>
            <a:chOff x="0" y="0"/>
            <a:chExt cx="7353347" cy="814120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353333" cy="8141208"/>
            </a:xfrm>
            <a:custGeom>
              <a:avLst/>
              <a:gdLst/>
              <a:ahLst/>
              <a:cxnLst/>
              <a:rect r="r" b="b" t="t" l="l"/>
              <a:pathLst>
                <a:path h="8141208" w="7353333">
                  <a:moveTo>
                    <a:pt x="0" y="0"/>
                  </a:moveTo>
                  <a:lnTo>
                    <a:pt x="7353333" y="0"/>
                  </a:lnTo>
                  <a:lnTo>
                    <a:pt x="7353333" y="8141208"/>
                  </a:lnTo>
                  <a:lnTo>
                    <a:pt x="0" y="8141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735" t="0" r="-23822" b="-121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80161" y="23188"/>
            <a:ext cx="19048322" cy="1948293"/>
            <a:chOff x="0" y="0"/>
            <a:chExt cx="5016842" cy="5131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513131"/>
            </a:xfrm>
            <a:custGeom>
              <a:avLst/>
              <a:gdLst/>
              <a:ahLst/>
              <a:cxnLst/>
              <a:rect r="r" b="b" t="t" l="l"/>
              <a:pathLst>
                <a:path h="513131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513131"/>
                  </a:lnTo>
                  <a:lnTo>
                    <a:pt x="0" y="51313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5321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08175" y="258349"/>
            <a:ext cx="10713642" cy="1294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Найважливіші </a:t>
            </a:r>
          </a:p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ініціативи останніх 3 років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663492" y="-2868002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742069" y="-37969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521817" y="58161"/>
            <a:ext cx="7150035" cy="1878347"/>
            <a:chOff x="0" y="0"/>
            <a:chExt cx="1107728" cy="2910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07728" cy="291005"/>
            </a:xfrm>
            <a:custGeom>
              <a:avLst/>
              <a:gdLst/>
              <a:ahLst/>
              <a:cxnLst/>
              <a:rect r="r" b="b" t="t" l="l"/>
              <a:pathLst>
                <a:path h="291005" w="1107728">
                  <a:moveTo>
                    <a:pt x="24904" y="0"/>
                  </a:moveTo>
                  <a:lnTo>
                    <a:pt x="1082824" y="0"/>
                  </a:lnTo>
                  <a:cubicBezTo>
                    <a:pt x="1096578" y="0"/>
                    <a:pt x="1107728" y="11150"/>
                    <a:pt x="1107728" y="24904"/>
                  </a:cubicBezTo>
                  <a:lnTo>
                    <a:pt x="1107728" y="266101"/>
                  </a:lnTo>
                  <a:cubicBezTo>
                    <a:pt x="1107728" y="279855"/>
                    <a:pt x="1096578" y="291005"/>
                    <a:pt x="1082824" y="291005"/>
                  </a:cubicBezTo>
                  <a:lnTo>
                    <a:pt x="24904" y="291005"/>
                  </a:lnTo>
                  <a:cubicBezTo>
                    <a:pt x="11150" y="291005"/>
                    <a:pt x="0" y="279855"/>
                    <a:pt x="0" y="266101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10800000">
            <a:off x="10177084" y="9258300"/>
            <a:ext cx="9236922" cy="1143000"/>
            <a:chOff x="0" y="0"/>
            <a:chExt cx="2432770" cy="30103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32770" cy="301037"/>
            </a:xfrm>
            <a:custGeom>
              <a:avLst/>
              <a:gdLst/>
              <a:ahLst/>
              <a:cxnLst/>
              <a:rect r="r" b="b" t="t" l="l"/>
              <a:pathLst>
                <a:path h="301037" w="2432770">
                  <a:moveTo>
                    <a:pt x="203200" y="0"/>
                  </a:moveTo>
                  <a:lnTo>
                    <a:pt x="2432770" y="0"/>
                  </a:lnTo>
                  <a:lnTo>
                    <a:pt x="2229570" y="301037"/>
                  </a:lnTo>
                  <a:lnTo>
                    <a:pt x="0" y="30103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47625"/>
              <a:ext cx="2229570" cy="3486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251477" y="230084"/>
            <a:ext cx="5831782" cy="1534501"/>
            <a:chOff x="0" y="0"/>
            <a:chExt cx="7775709" cy="204600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12352" cy="2046002"/>
            </a:xfrm>
            <a:custGeom>
              <a:avLst/>
              <a:gdLst/>
              <a:ahLst/>
              <a:cxnLst/>
              <a:rect r="r" b="b" t="t" l="l"/>
              <a:pathLst>
                <a:path h="2046002" w="1412352">
                  <a:moveTo>
                    <a:pt x="0" y="0"/>
                  </a:moveTo>
                  <a:lnTo>
                    <a:pt x="1412352" y="0"/>
                  </a:lnTo>
                  <a:lnTo>
                    <a:pt x="1412352" y="2046002"/>
                  </a:lnTo>
                  <a:lnTo>
                    <a:pt x="0" y="204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832534" y="598592"/>
              <a:ext cx="4497100" cy="6053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02"/>
                </a:lnSpc>
                <a:spcBef>
                  <a:spcPct val="0"/>
                </a:spcBef>
              </a:pPr>
              <a:r>
                <a:rPr lang="en-US" b="true" sz="2755" spc="270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832534" y="1320487"/>
              <a:ext cx="5943175" cy="458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75"/>
                </a:lnSpc>
                <a:spcBef>
                  <a:spcPct val="0"/>
                </a:spcBef>
              </a:pPr>
              <a:r>
                <a:rPr lang="en-US" sz="2083" spc="204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483693" y="6024862"/>
            <a:ext cx="5816062" cy="4052568"/>
            <a:chOff x="0" y="0"/>
            <a:chExt cx="8799182" cy="613117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1" y="-1"/>
              <a:ext cx="8799197" cy="6131189"/>
            </a:xfrm>
            <a:custGeom>
              <a:avLst/>
              <a:gdLst/>
              <a:ahLst/>
              <a:cxnLst/>
              <a:rect r="r" b="b" t="t" l="l"/>
              <a:pathLst>
                <a:path h="6131189" w="8799197">
                  <a:moveTo>
                    <a:pt x="8770621" y="55546"/>
                  </a:moveTo>
                  <a:cubicBezTo>
                    <a:pt x="8768970" y="55361"/>
                    <a:pt x="8767319" y="55269"/>
                    <a:pt x="8765540" y="55269"/>
                  </a:cubicBezTo>
                  <a:lnTo>
                    <a:pt x="107443" y="1"/>
                  </a:lnTo>
                  <a:cubicBezTo>
                    <a:pt x="89282" y="-126"/>
                    <a:pt x="73280" y="11331"/>
                    <a:pt x="73153" y="24411"/>
                  </a:cubicBezTo>
                  <a:lnTo>
                    <a:pt x="1" y="6051045"/>
                  </a:lnTo>
                  <a:cubicBezTo>
                    <a:pt x="-126" y="6064494"/>
                    <a:pt x="12828" y="6073981"/>
                    <a:pt x="28830" y="6075639"/>
                  </a:cubicBezTo>
                  <a:cubicBezTo>
                    <a:pt x="30481" y="6075824"/>
                    <a:pt x="32005" y="6075916"/>
                    <a:pt x="33783" y="6075916"/>
                  </a:cubicBezTo>
                  <a:lnTo>
                    <a:pt x="8691881" y="6131188"/>
                  </a:lnTo>
                  <a:cubicBezTo>
                    <a:pt x="8710042" y="6131315"/>
                    <a:pt x="8726044" y="6119854"/>
                    <a:pt x="8726171" y="6106774"/>
                  </a:cubicBezTo>
                  <a:lnTo>
                    <a:pt x="8799196" y="81798"/>
                  </a:lnTo>
                  <a:cubicBezTo>
                    <a:pt x="8799323" y="68257"/>
                    <a:pt x="8788147" y="57388"/>
                    <a:pt x="8770621" y="55546"/>
                  </a:cubicBezTo>
                  <a:close/>
                </a:path>
              </a:pathLst>
            </a:custGeom>
            <a:blipFill>
              <a:blip r:embed="rId6"/>
              <a:stretch>
                <a:fillRect l="0" t="-45036" r="-119" b="-44966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565917" y="6929856"/>
            <a:ext cx="6281575" cy="3147574"/>
            <a:chOff x="0" y="0"/>
            <a:chExt cx="16756367" cy="839628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6756380" cy="8396351"/>
            </a:xfrm>
            <a:custGeom>
              <a:avLst/>
              <a:gdLst/>
              <a:ahLst/>
              <a:cxnLst/>
              <a:rect r="r" b="b" t="t" l="l"/>
              <a:pathLst>
                <a:path h="8396351" w="16756380">
                  <a:moveTo>
                    <a:pt x="291338" y="0"/>
                  </a:moveTo>
                  <a:cubicBezTo>
                    <a:pt x="214122" y="254"/>
                    <a:pt x="140208" y="30988"/>
                    <a:pt x="85598" y="85598"/>
                  </a:cubicBezTo>
                  <a:cubicBezTo>
                    <a:pt x="30734" y="140335"/>
                    <a:pt x="0" y="214630"/>
                    <a:pt x="0" y="292100"/>
                  </a:cubicBezTo>
                  <a:lnTo>
                    <a:pt x="0" y="8104251"/>
                  </a:lnTo>
                  <a:cubicBezTo>
                    <a:pt x="0" y="8181721"/>
                    <a:pt x="30734" y="8256016"/>
                    <a:pt x="85598" y="8310753"/>
                  </a:cubicBezTo>
                  <a:cubicBezTo>
                    <a:pt x="140462" y="8365490"/>
                    <a:pt x="214630" y="8396351"/>
                    <a:pt x="292100" y="8396351"/>
                  </a:cubicBezTo>
                  <a:lnTo>
                    <a:pt x="16464280" y="8396351"/>
                  </a:lnTo>
                  <a:cubicBezTo>
                    <a:pt x="16541750" y="8396351"/>
                    <a:pt x="16616045" y="8365617"/>
                    <a:pt x="16670782" y="8310753"/>
                  </a:cubicBezTo>
                  <a:cubicBezTo>
                    <a:pt x="16725519" y="8255889"/>
                    <a:pt x="16756380" y="8181721"/>
                    <a:pt x="16756380" y="8104251"/>
                  </a:cubicBezTo>
                  <a:lnTo>
                    <a:pt x="16756380" y="292100"/>
                  </a:lnTo>
                  <a:cubicBezTo>
                    <a:pt x="16756380" y="214630"/>
                    <a:pt x="16725646" y="140335"/>
                    <a:pt x="16670782" y="85598"/>
                  </a:cubicBezTo>
                  <a:cubicBezTo>
                    <a:pt x="16616172" y="30988"/>
                    <a:pt x="16542258" y="254"/>
                    <a:pt x="16465043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2636" r="-20" b="-2441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3638411" y="5797691"/>
            <a:ext cx="4215684" cy="4268859"/>
          </a:xfrm>
          <a:custGeom>
            <a:avLst/>
            <a:gdLst/>
            <a:ahLst/>
            <a:cxnLst/>
            <a:rect r="r" b="b" t="t" l="l"/>
            <a:pathLst>
              <a:path h="4268859" w="4215684">
                <a:moveTo>
                  <a:pt x="0" y="0"/>
                </a:moveTo>
                <a:lnTo>
                  <a:pt x="4215685" y="0"/>
                </a:lnTo>
                <a:lnTo>
                  <a:pt x="4215685" y="4268859"/>
                </a:lnTo>
                <a:lnTo>
                  <a:pt x="0" y="42688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30" t="0" r="-63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565917" y="2241824"/>
            <a:ext cx="17307065" cy="628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b="true" sz="49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Створення молодіжного центру «Д-Дієві» у с.Камʼянське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91194" y="2981172"/>
            <a:ext cx="7292498" cy="3796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002"/>
              </a:lnSpc>
              <a:buFont typeface="Arial"/>
              <a:buChar char="•"/>
            </a:pPr>
            <a:r>
              <a:rPr lang="en-US" b="true" sz="2100" spc="-33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На базі нашої громади була проведена програма залучення молоді до відновлення України шляхом реалізації молодіжних обмінів «ВідНОВА:UA».</a:t>
            </a:r>
          </a:p>
          <a:p>
            <a:pPr algn="l" marL="453390" indent="-226695" lvl="1">
              <a:lnSpc>
                <a:spcPts val="3002"/>
              </a:lnSpc>
              <a:buFont typeface="Arial"/>
              <a:buChar char="•"/>
            </a:pPr>
            <a:r>
              <a:rPr lang="en-US" b="true" sz="2100" spc="-33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За результатами було відремонтовано та обладнано 82 кв.м простору, де тепер створено умови для гуртування молоді.</a:t>
            </a:r>
          </a:p>
          <a:p>
            <a:pPr algn="l" marL="453390" indent="-226695" lvl="1">
              <a:lnSpc>
                <a:spcPts val="3002"/>
              </a:lnSpc>
              <a:buFont typeface="Arial"/>
              <a:buChar char="•"/>
            </a:pPr>
            <a:r>
              <a:rPr lang="en-US" b="true" sz="2100" spc="-33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Програму впроваджує Міністерство молоді та спорту України, Всеукраїнський молодіжний центр, ПРООН в Україні у партнерстві з ГО «Молодіжний центр Волині» за фінансування урядів Данії та Японії.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7559996" y="3010191"/>
            <a:ext cx="5803055" cy="2723094"/>
            <a:chOff x="0" y="0"/>
            <a:chExt cx="22242598" cy="1043738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-1" y="0"/>
              <a:ext cx="22242421" cy="10437368"/>
            </a:xfrm>
            <a:custGeom>
              <a:avLst/>
              <a:gdLst/>
              <a:ahLst/>
              <a:cxnLst/>
              <a:rect r="r" b="b" t="t" l="l"/>
              <a:pathLst>
                <a:path h="10437368" w="22242421">
                  <a:moveTo>
                    <a:pt x="15660814" y="0"/>
                  </a:moveTo>
                  <a:lnTo>
                    <a:pt x="84204" y="90678"/>
                  </a:lnTo>
                  <a:cubicBezTo>
                    <a:pt x="38605" y="91186"/>
                    <a:pt x="-253" y="110871"/>
                    <a:pt x="1" y="133223"/>
                  </a:cubicBezTo>
                  <a:lnTo>
                    <a:pt x="248984" y="10398887"/>
                  </a:lnTo>
                  <a:cubicBezTo>
                    <a:pt x="249502" y="10417556"/>
                    <a:pt x="271784" y="10431526"/>
                    <a:pt x="301838" y="10437368"/>
                  </a:cubicBezTo>
                  <a:lnTo>
                    <a:pt x="22189564" y="10309860"/>
                  </a:lnTo>
                  <a:cubicBezTo>
                    <a:pt x="22220395" y="10303256"/>
                    <a:pt x="22242764" y="10287762"/>
                    <a:pt x="22242417" y="10270744"/>
                  </a:cubicBezTo>
                  <a:lnTo>
                    <a:pt x="22003021" y="390271"/>
                  </a:lnTo>
                  <a:close/>
                </a:path>
              </a:pathLst>
            </a:custGeom>
            <a:blipFill>
              <a:blip r:embed="rId9"/>
              <a:stretch>
                <a:fillRect l="-48" t="-30834" r="0" b="-30275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3639275" y="3098184"/>
            <a:ext cx="4214820" cy="2547107"/>
            <a:chOff x="0" y="0"/>
            <a:chExt cx="12773227" cy="771913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-1" y="0"/>
              <a:ext cx="12773278" cy="7719062"/>
            </a:xfrm>
            <a:custGeom>
              <a:avLst/>
              <a:gdLst/>
              <a:ahLst/>
              <a:cxnLst/>
              <a:rect r="r" b="b" t="t" l="l"/>
              <a:pathLst>
                <a:path h="7719062" w="12773278">
                  <a:moveTo>
                    <a:pt x="45411" y="36449"/>
                  </a:moveTo>
                  <a:cubicBezTo>
                    <a:pt x="20587" y="37973"/>
                    <a:pt x="-126" y="51943"/>
                    <a:pt x="1" y="67691"/>
                  </a:cubicBezTo>
                  <a:lnTo>
                    <a:pt x="54291" y="7536942"/>
                  </a:lnTo>
                  <a:lnTo>
                    <a:pt x="55300" y="7688073"/>
                  </a:lnTo>
                  <a:cubicBezTo>
                    <a:pt x="55502" y="7706741"/>
                    <a:pt x="78712" y="7719187"/>
                    <a:pt x="105150" y="7719061"/>
                  </a:cubicBezTo>
                  <a:lnTo>
                    <a:pt x="12723862" y="7682738"/>
                  </a:lnTo>
                  <a:cubicBezTo>
                    <a:pt x="12725275" y="7682738"/>
                    <a:pt x="12726486" y="7682738"/>
                    <a:pt x="12727898" y="7682611"/>
                  </a:cubicBezTo>
                  <a:cubicBezTo>
                    <a:pt x="12752521" y="7681214"/>
                    <a:pt x="12773278" y="7667244"/>
                    <a:pt x="12773278" y="7651369"/>
                  </a:cubicBezTo>
                  <a:lnTo>
                    <a:pt x="12717808" y="33147"/>
                  </a:lnTo>
                  <a:cubicBezTo>
                    <a:pt x="12717606" y="14478"/>
                    <a:pt x="12697827" y="0"/>
                    <a:pt x="12667959" y="0"/>
                  </a:cubicBezTo>
                  <a:lnTo>
                    <a:pt x="49246" y="36322"/>
                  </a:lnTo>
                  <a:cubicBezTo>
                    <a:pt x="47833" y="36322"/>
                    <a:pt x="46622" y="36322"/>
                    <a:pt x="45209" y="36449"/>
                  </a:cubicBezTo>
                  <a:close/>
                </a:path>
              </a:pathLst>
            </a:custGeom>
            <a:blipFill>
              <a:blip r:embed="rId10"/>
              <a:stretch>
                <a:fillRect l="0" t="-60024" r="-118" b="-60004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80161" y="23188"/>
            <a:ext cx="19048322" cy="1948293"/>
            <a:chOff x="0" y="0"/>
            <a:chExt cx="5016842" cy="5131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513131"/>
            </a:xfrm>
            <a:custGeom>
              <a:avLst/>
              <a:gdLst/>
              <a:ahLst/>
              <a:cxnLst/>
              <a:rect r="r" b="b" t="t" l="l"/>
              <a:pathLst>
                <a:path h="513131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513131"/>
                  </a:lnTo>
                  <a:lnTo>
                    <a:pt x="0" y="51313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5321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08175" y="258349"/>
            <a:ext cx="10713642" cy="1294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Найважливіші </a:t>
            </a:r>
          </a:p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ініціативи останніх 3 років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663492" y="-2868002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742069" y="-37969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521817" y="58161"/>
            <a:ext cx="7150035" cy="1878347"/>
            <a:chOff x="0" y="0"/>
            <a:chExt cx="1107728" cy="2910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07728" cy="291005"/>
            </a:xfrm>
            <a:custGeom>
              <a:avLst/>
              <a:gdLst/>
              <a:ahLst/>
              <a:cxnLst/>
              <a:rect r="r" b="b" t="t" l="l"/>
              <a:pathLst>
                <a:path h="291005" w="1107728">
                  <a:moveTo>
                    <a:pt x="24904" y="0"/>
                  </a:moveTo>
                  <a:lnTo>
                    <a:pt x="1082824" y="0"/>
                  </a:lnTo>
                  <a:cubicBezTo>
                    <a:pt x="1096578" y="0"/>
                    <a:pt x="1107728" y="11150"/>
                    <a:pt x="1107728" y="24904"/>
                  </a:cubicBezTo>
                  <a:lnTo>
                    <a:pt x="1107728" y="266101"/>
                  </a:lnTo>
                  <a:cubicBezTo>
                    <a:pt x="1107728" y="279855"/>
                    <a:pt x="1096578" y="291005"/>
                    <a:pt x="1082824" y="291005"/>
                  </a:cubicBezTo>
                  <a:lnTo>
                    <a:pt x="24904" y="291005"/>
                  </a:lnTo>
                  <a:cubicBezTo>
                    <a:pt x="11150" y="291005"/>
                    <a:pt x="0" y="279855"/>
                    <a:pt x="0" y="266101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10800000">
            <a:off x="10177084" y="9258300"/>
            <a:ext cx="9236922" cy="1143000"/>
            <a:chOff x="0" y="0"/>
            <a:chExt cx="2432770" cy="30103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32770" cy="301037"/>
            </a:xfrm>
            <a:custGeom>
              <a:avLst/>
              <a:gdLst/>
              <a:ahLst/>
              <a:cxnLst/>
              <a:rect r="r" b="b" t="t" l="l"/>
              <a:pathLst>
                <a:path h="301037" w="2432770">
                  <a:moveTo>
                    <a:pt x="203200" y="0"/>
                  </a:moveTo>
                  <a:lnTo>
                    <a:pt x="2432770" y="0"/>
                  </a:lnTo>
                  <a:lnTo>
                    <a:pt x="2229570" y="301037"/>
                  </a:lnTo>
                  <a:lnTo>
                    <a:pt x="0" y="30103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47625"/>
              <a:ext cx="2229570" cy="3486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251477" y="230084"/>
            <a:ext cx="5831782" cy="1534501"/>
            <a:chOff x="0" y="0"/>
            <a:chExt cx="7775709" cy="204600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12352" cy="2046002"/>
            </a:xfrm>
            <a:custGeom>
              <a:avLst/>
              <a:gdLst/>
              <a:ahLst/>
              <a:cxnLst/>
              <a:rect r="r" b="b" t="t" l="l"/>
              <a:pathLst>
                <a:path h="2046002" w="1412352">
                  <a:moveTo>
                    <a:pt x="0" y="0"/>
                  </a:moveTo>
                  <a:lnTo>
                    <a:pt x="1412352" y="0"/>
                  </a:lnTo>
                  <a:lnTo>
                    <a:pt x="1412352" y="2046002"/>
                  </a:lnTo>
                  <a:lnTo>
                    <a:pt x="0" y="204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832534" y="598592"/>
              <a:ext cx="4497100" cy="6053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02"/>
                </a:lnSpc>
                <a:spcBef>
                  <a:spcPct val="0"/>
                </a:spcBef>
              </a:pPr>
              <a:r>
                <a:rPr lang="en-US" b="true" sz="2755" spc="270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832534" y="1320487"/>
              <a:ext cx="5943175" cy="458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75"/>
                </a:lnSpc>
                <a:spcBef>
                  <a:spcPct val="0"/>
                </a:spcBef>
              </a:pPr>
              <a:r>
                <a:rPr lang="en-US" sz="2083" spc="204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774511" y="3465414"/>
            <a:ext cx="5058712" cy="3339915"/>
            <a:chOff x="0" y="0"/>
            <a:chExt cx="8470241" cy="559231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470208" cy="5592362"/>
            </a:xfrm>
            <a:custGeom>
              <a:avLst/>
              <a:gdLst/>
              <a:ahLst/>
              <a:cxnLst/>
              <a:rect r="r" b="b" t="t" l="l"/>
              <a:pathLst>
                <a:path h="5592362" w="8470208">
                  <a:moveTo>
                    <a:pt x="255390" y="0"/>
                  </a:moveTo>
                  <a:lnTo>
                    <a:pt x="8214818" y="0"/>
                  </a:lnTo>
                  <a:cubicBezTo>
                    <a:pt x="8282552" y="0"/>
                    <a:pt x="8347511" y="26907"/>
                    <a:pt x="8395406" y="74802"/>
                  </a:cubicBezTo>
                  <a:cubicBezTo>
                    <a:pt x="8443301" y="122697"/>
                    <a:pt x="8470208" y="187656"/>
                    <a:pt x="8470208" y="255390"/>
                  </a:cubicBezTo>
                  <a:lnTo>
                    <a:pt x="8470208" y="5336972"/>
                  </a:lnTo>
                  <a:cubicBezTo>
                    <a:pt x="8470208" y="5478020"/>
                    <a:pt x="8355866" y="5592362"/>
                    <a:pt x="8214818" y="5592362"/>
                  </a:cubicBezTo>
                  <a:lnTo>
                    <a:pt x="255390" y="5592362"/>
                  </a:lnTo>
                  <a:cubicBezTo>
                    <a:pt x="114342" y="5592362"/>
                    <a:pt x="0" y="5478020"/>
                    <a:pt x="0" y="5336972"/>
                  </a:cubicBezTo>
                  <a:lnTo>
                    <a:pt x="0" y="255390"/>
                  </a:lnTo>
                  <a:cubicBezTo>
                    <a:pt x="0" y="114342"/>
                    <a:pt x="114342" y="0"/>
                    <a:pt x="25539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375" r="-38" b="-374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004672" y="3427314"/>
            <a:ext cx="3941493" cy="3378015"/>
            <a:chOff x="0" y="0"/>
            <a:chExt cx="11326736" cy="970746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326749" cy="9707499"/>
            </a:xfrm>
            <a:custGeom>
              <a:avLst/>
              <a:gdLst/>
              <a:ahLst/>
              <a:cxnLst/>
              <a:rect r="r" b="b" t="t" l="l"/>
              <a:pathLst>
                <a:path h="9707499" w="11326749">
                  <a:moveTo>
                    <a:pt x="410582" y="0"/>
                  </a:moveTo>
                  <a:lnTo>
                    <a:pt x="10916166" y="0"/>
                  </a:lnTo>
                  <a:cubicBezTo>
                    <a:pt x="11142925" y="0"/>
                    <a:pt x="11326749" y="183824"/>
                    <a:pt x="11326749" y="410582"/>
                  </a:cubicBezTo>
                  <a:lnTo>
                    <a:pt x="11326749" y="9296916"/>
                  </a:lnTo>
                  <a:cubicBezTo>
                    <a:pt x="11326749" y="9523675"/>
                    <a:pt x="11142925" y="9707499"/>
                    <a:pt x="10916166" y="9707499"/>
                  </a:cubicBezTo>
                  <a:lnTo>
                    <a:pt x="410582" y="9707499"/>
                  </a:lnTo>
                  <a:cubicBezTo>
                    <a:pt x="183824" y="9707499"/>
                    <a:pt x="0" y="9523675"/>
                    <a:pt x="0" y="9296916"/>
                  </a:cubicBezTo>
                  <a:lnTo>
                    <a:pt x="0" y="410582"/>
                  </a:lnTo>
                  <a:cubicBezTo>
                    <a:pt x="0" y="183824"/>
                    <a:pt x="183824" y="0"/>
                    <a:pt x="410582" y="0"/>
                  </a:cubicBezTo>
                  <a:close/>
                </a:path>
              </a:pathLst>
            </a:custGeom>
            <a:blipFill>
              <a:blip r:embed="rId7"/>
              <a:stretch>
                <a:fillRect l="-25844" t="0" r="-25844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8774511" y="6919629"/>
            <a:ext cx="3693418" cy="3283039"/>
            <a:chOff x="0" y="0"/>
            <a:chExt cx="8922487" cy="793109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922512" cy="7931150"/>
            </a:xfrm>
            <a:custGeom>
              <a:avLst/>
              <a:gdLst/>
              <a:ahLst/>
              <a:cxnLst/>
              <a:rect r="r" b="b" t="t" l="l"/>
              <a:pathLst>
                <a:path h="7931150" w="8922512">
                  <a:moveTo>
                    <a:pt x="598268" y="0"/>
                  </a:moveTo>
                  <a:lnTo>
                    <a:pt x="8324244" y="0"/>
                  </a:lnTo>
                  <a:cubicBezTo>
                    <a:pt x="8482915" y="0"/>
                    <a:pt x="8635086" y="63032"/>
                    <a:pt x="8747283" y="175229"/>
                  </a:cubicBezTo>
                  <a:cubicBezTo>
                    <a:pt x="8859480" y="287426"/>
                    <a:pt x="8922512" y="439597"/>
                    <a:pt x="8922512" y="598268"/>
                  </a:cubicBezTo>
                  <a:lnTo>
                    <a:pt x="8922512" y="7332882"/>
                  </a:lnTo>
                  <a:cubicBezTo>
                    <a:pt x="8922512" y="7663297"/>
                    <a:pt x="8654659" y="7931150"/>
                    <a:pt x="8324244" y="7931150"/>
                  </a:cubicBezTo>
                  <a:lnTo>
                    <a:pt x="598268" y="7931150"/>
                  </a:lnTo>
                  <a:cubicBezTo>
                    <a:pt x="267854" y="7931150"/>
                    <a:pt x="0" y="7663297"/>
                    <a:pt x="0" y="7332882"/>
                  </a:cubicBezTo>
                  <a:lnTo>
                    <a:pt x="0" y="598268"/>
                  </a:lnTo>
                  <a:cubicBezTo>
                    <a:pt x="0" y="267854"/>
                    <a:pt x="267854" y="0"/>
                    <a:pt x="598268" y="0"/>
                  </a:cubicBezTo>
                  <a:close/>
                </a:path>
              </a:pathLst>
            </a:custGeom>
            <a:blipFill>
              <a:blip r:embed="rId8"/>
              <a:stretch>
                <a:fillRect l="-16560" t="0" r="-16425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2629854" y="6900579"/>
            <a:ext cx="5369198" cy="3257147"/>
            <a:chOff x="0" y="0"/>
            <a:chExt cx="10299700" cy="624816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0299700" cy="6248166"/>
            </a:xfrm>
            <a:custGeom>
              <a:avLst/>
              <a:gdLst/>
              <a:ahLst/>
              <a:cxnLst/>
              <a:rect r="r" b="b" t="t" l="l"/>
              <a:pathLst>
                <a:path h="6248166" w="10299700">
                  <a:moveTo>
                    <a:pt x="347163" y="0"/>
                  </a:moveTo>
                  <a:lnTo>
                    <a:pt x="9952537" y="0"/>
                  </a:lnTo>
                  <a:cubicBezTo>
                    <a:pt x="10144270" y="0"/>
                    <a:pt x="10299700" y="155430"/>
                    <a:pt x="10299700" y="347163"/>
                  </a:cubicBezTo>
                  <a:lnTo>
                    <a:pt x="10299700" y="5901003"/>
                  </a:lnTo>
                  <a:cubicBezTo>
                    <a:pt x="10299700" y="6092735"/>
                    <a:pt x="10144270" y="6248166"/>
                    <a:pt x="9952537" y="6248166"/>
                  </a:cubicBezTo>
                  <a:lnTo>
                    <a:pt x="347163" y="6248166"/>
                  </a:lnTo>
                  <a:cubicBezTo>
                    <a:pt x="155430" y="6248166"/>
                    <a:pt x="0" y="6092735"/>
                    <a:pt x="0" y="5901003"/>
                  </a:cubicBezTo>
                  <a:lnTo>
                    <a:pt x="0" y="347163"/>
                  </a:lnTo>
                  <a:cubicBezTo>
                    <a:pt x="0" y="155430"/>
                    <a:pt x="155430" y="0"/>
                    <a:pt x="347163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11790" r="0" b="-1179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4979973" y="6932575"/>
            <a:ext cx="3628381" cy="3270093"/>
            <a:chOff x="0" y="0"/>
            <a:chExt cx="9625062" cy="867462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625075" cy="8674600"/>
            </a:xfrm>
            <a:custGeom>
              <a:avLst/>
              <a:gdLst/>
              <a:ahLst/>
              <a:cxnLst/>
              <a:rect r="r" b="b" t="t" l="l"/>
              <a:pathLst>
                <a:path h="8674600" w="9625075">
                  <a:moveTo>
                    <a:pt x="684721" y="0"/>
                  </a:moveTo>
                  <a:lnTo>
                    <a:pt x="8940354" y="0"/>
                  </a:lnTo>
                  <a:cubicBezTo>
                    <a:pt x="9318516" y="0"/>
                    <a:pt x="9625075" y="306560"/>
                    <a:pt x="9625075" y="684721"/>
                  </a:cubicBezTo>
                  <a:lnTo>
                    <a:pt x="9625075" y="7989879"/>
                  </a:lnTo>
                  <a:cubicBezTo>
                    <a:pt x="9625075" y="8368040"/>
                    <a:pt x="9318516" y="8674600"/>
                    <a:pt x="8940354" y="8674600"/>
                  </a:cubicBezTo>
                  <a:lnTo>
                    <a:pt x="684721" y="8674600"/>
                  </a:lnTo>
                  <a:cubicBezTo>
                    <a:pt x="306560" y="8674600"/>
                    <a:pt x="0" y="8368040"/>
                    <a:pt x="0" y="7989879"/>
                  </a:cubicBezTo>
                  <a:lnTo>
                    <a:pt x="0" y="684721"/>
                  </a:lnTo>
                  <a:cubicBezTo>
                    <a:pt x="0" y="306560"/>
                    <a:pt x="306560" y="0"/>
                    <a:pt x="684721" y="0"/>
                  </a:cubicBezTo>
                  <a:close/>
                </a:path>
              </a:pathLst>
            </a:custGeom>
            <a:blipFill>
              <a:blip r:embed="rId10"/>
              <a:stretch>
                <a:fillRect l="-1210" t="-2" r="-1281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31957" y="6932575"/>
            <a:ext cx="4674880" cy="3257147"/>
            <a:chOff x="0" y="0"/>
            <a:chExt cx="9816676" cy="683961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816676" cy="6839585"/>
            </a:xfrm>
            <a:custGeom>
              <a:avLst/>
              <a:gdLst/>
              <a:ahLst/>
              <a:cxnLst/>
              <a:rect r="r" b="b" t="t" l="l"/>
              <a:pathLst>
                <a:path h="6839585" w="9816676">
                  <a:moveTo>
                    <a:pt x="254327" y="0"/>
                  </a:moveTo>
                  <a:cubicBezTo>
                    <a:pt x="113894" y="0"/>
                    <a:pt x="0" y="130810"/>
                    <a:pt x="0" y="292100"/>
                  </a:cubicBezTo>
                  <a:lnTo>
                    <a:pt x="0" y="6547485"/>
                  </a:lnTo>
                  <a:cubicBezTo>
                    <a:pt x="0" y="6708648"/>
                    <a:pt x="113562" y="6839331"/>
                    <a:pt x="253884" y="6839585"/>
                  </a:cubicBezTo>
                  <a:lnTo>
                    <a:pt x="9563565" y="6839585"/>
                  </a:lnTo>
                  <a:cubicBezTo>
                    <a:pt x="9697363" y="6839331"/>
                    <a:pt x="9806835" y="6720332"/>
                    <a:pt x="9816676" y="6569583"/>
                  </a:cubicBezTo>
                  <a:lnTo>
                    <a:pt x="9816676" y="270002"/>
                  </a:lnTo>
                  <a:cubicBezTo>
                    <a:pt x="9806835" y="118999"/>
                    <a:pt x="9697031" y="0"/>
                    <a:pt x="9563012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6236" r="0" b="-6236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3870672" y="3446364"/>
            <a:ext cx="4735996" cy="3337075"/>
            <a:chOff x="0" y="0"/>
            <a:chExt cx="9927572" cy="699516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9927637" cy="6995160"/>
            </a:xfrm>
            <a:custGeom>
              <a:avLst/>
              <a:gdLst/>
              <a:ahLst/>
              <a:cxnLst/>
              <a:rect r="r" b="b" t="t" l="l"/>
              <a:pathLst>
                <a:path h="6995160" w="9927637">
                  <a:moveTo>
                    <a:pt x="245659" y="0"/>
                  </a:moveTo>
                  <a:cubicBezTo>
                    <a:pt x="110226" y="0"/>
                    <a:pt x="320" y="130302"/>
                    <a:pt x="0" y="291338"/>
                  </a:cubicBezTo>
                  <a:lnTo>
                    <a:pt x="0" y="6703822"/>
                  </a:lnTo>
                  <a:cubicBezTo>
                    <a:pt x="320" y="6864731"/>
                    <a:pt x="110226" y="6995160"/>
                    <a:pt x="245659" y="6995160"/>
                  </a:cubicBezTo>
                  <a:lnTo>
                    <a:pt x="9692327" y="6995160"/>
                  </a:lnTo>
                  <a:cubicBezTo>
                    <a:pt x="9803301" y="6995160"/>
                    <a:pt x="9897079" y="6907657"/>
                    <a:pt x="9927637" y="6787388"/>
                  </a:cubicBezTo>
                  <a:lnTo>
                    <a:pt x="9927637" y="207772"/>
                  </a:lnTo>
                  <a:cubicBezTo>
                    <a:pt x="9897079" y="87503"/>
                    <a:pt x="9803301" y="0"/>
                    <a:pt x="9692327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-25163" r="0" b="-25163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31957" y="3465414"/>
            <a:ext cx="3566182" cy="3318025"/>
            <a:chOff x="0" y="0"/>
            <a:chExt cx="7518334" cy="699516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7518398" cy="6995160"/>
            </a:xfrm>
            <a:custGeom>
              <a:avLst/>
              <a:gdLst/>
              <a:ahLst/>
              <a:cxnLst/>
              <a:rect r="r" b="b" t="t" l="l"/>
              <a:pathLst>
                <a:path h="6995160" w="7518398">
                  <a:moveTo>
                    <a:pt x="186042" y="0"/>
                  </a:moveTo>
                  <a:cubicBezTo>
                    <a:pt x="83476" y="0"/>
                    <a:pt x="243" y="130302"/>
                    <a:pt x="0" y="291338"/>
                  </a:cubicBezTo>
                  <a:lnTo>
                    <a:pt x="0" y="6703822"/>
                  </a:lnTo>
                  <a:cubicBezTo>
                    <a:pt x="243" y="6864731"/>
                    <a:pt x="83476" y="6995160"/>
                    <a:pt x="186042" y="6995160"/>
                  </a:cubicBezTo>
                  <a:lnTo>
                    <a:pt x="7340178" y="6995160"/>
                  </a:lnTo>
                  <a:cubicBezTo>
                    <a:pt x="7424221" y="6995160"/>
                    <a:pt x="7495240" y="6907657"/>
                    <a:pt x="7518398" y="6787388"/>
                  </a:cubicBezTo>
                  <a:lnTo>
                    <a:pt x="7518398" y="207772"/>
                  </a:lnTo>
                  <a:cubicBezTo>
                    <a:pt x="7495240" y="87503"/>
                    <a:pt x="7424221" y="0"/>
                    <a:pt x="7340178" y="0"/>
                  </a:cubicBezTo>
                  <a:close/>
                </a:path>
              </a:pathLst>
            </a:custGeom>
            <a:blipFill>
              <a:blip r:embed="rId13"/>
              <a:stretch>
                <a:fillRect l="-19800" t="-27" r="-19799" b="0"/>
              </a:stretch>
            </a:blip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131957" y="2160609"/>
            <a:ext cx="17800403" cy="1209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b="true" sz="49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Проведено ремонтні роботи та покращено матеріально-технічну базу шкіл громади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80161" y="23188"/>
            <a:ext cx="19048322" cy="1948293"/>
            <a:chOff x="0" y="0"/>
            <a:chExt cx="5016842" cy="5131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513131"/>
            </a:xfrm>
            <a:custGeom>
              <a:avLst/>
              <a:gdLst/>
              <a:ahLst/>
              <a:cxnLst/>
              <a:rect r="r" b="b" t="t" l="l"/>
              <a:pathLst>
                <a:path h="513131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513131"/>
                  </a:lnTo>
                  <a:lnTo>
                    <a:pt x="0" y="51313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5321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08175" y="258349"/>
            <a:ext cx="10713642" cy="1294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Найважливіші </a:t>
            </a:r>
          </a:p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ініціативи останніх 3 років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663492" y="-2868002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742069" y="-37969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521817" y="58161"/>
            <a:ext cx="7150035" cy="1878347"/>
            <a:chOff x="0" y="0"/>
            <a:chExt cx="1107728" cy="2910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07728" cy="291005"/>
            </a:xfrm>
            <a:custGeom>
              <a:avLst/>
              <a:gdLst/>
              <a:ahLst/>
              <a:cxnLst/>
              <a:rect r="r" b="b" t="t" l="l"/>
              <a:pathLst>
                <a:path h="291005" w="1107728">
                  <a:moveTo>
                    <a:pt x="24904" y="0"/>
                  </a:moveTo>
                  <a:lnTo>
                    <a:pt x="1082824" y="0"/>
                  </a:lnTo>
                  <a:cubicBezTo>
                    <a:pt x="1096578" y="0"/>
                    <a:pt x="1107728" y="11150"/>
                    <a:pt x="1107728" y="24904"/>
                  </a:cubicBezTo>
                  <a:lnTo>
                    <a:pt x="1107728" y="266101"/>
                  </a:lnTo>
                  <a:cubicBezTo>
                    <a:pt x="1107728" y="279855"/>
                    <a:pt x="1096578" y="291005"/>
                    <a:pt x="1082824" y="291005"/>
                  </a:cubicBezTo>
                  <a:lnTo>
                    <a:pt x="24904" y="291005"/>
                  </a:lnTo>
                  <a:cubicBezTo>
                    <a:pt x="11150" y="291005"/>
                    <a:pt x="0" y="279855"/>
                    <a:pt x="0" y="266101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10800000">
            <a:off x="10177084" y="9258300"/>
            <a:ext cx="9236922" cy="1143000"/>
            <a:chOff x="0" y="0"/>
            <a:chExt cx="2432770" cy="30103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32770" cy="301037"/>
            </a:xfrm>
            <a:custGeom>
              <a:avLst/>
              <a:gdLst/>
              <a:ahLst/>
              <a:cxnLst/>
              <a:rect r="r" b="b" t="t" l="l"/>
              <a:pathLst>
                <a:path h="301037" w="2432770">
                  <a:moveTo>
                    <a:pt x="203200" y="0"/>
                  </a:moveTo>
                  <a:lnTo>
                    <a:pt x="2432770" y="0"/>
                  </a:lnTo>
                  <a:lnTo>
                    <a:pt x="2229570" y="301037"/>
                  </a:lnTo>
                  <a:lnTo>
                    <a:pt x="0" y="30103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47625"/>
              <a:ext cx="2229570" cy="3486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31957" y="2160609"/>
            <a:ext cx="17800403" cy="1209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6"/>
              </a:lnSpc>
            </a:pPr>
            <a:r>
              <a:rPr lang="en-US" b="true" sz="49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Проведено ремонтні роботи та покращено матеріально-технічну базу закладів дошкільної освіти громади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2251477" y="230084"/>
            <a:ext cx="5831782" cy="1534501"/>
            <a:chOff x="0" y="0"/>
            <a:chExt cx="7775709" cy="204600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12352" cy="2046002"/>
            </a:xfrm>
            <a:custGeom>
              <a:avLst/>
              <a:gdLst/>
              <a:ahLst/>
              <a:cxnLst/>
              <a:rect r="r" b="b" t="t" l="l"/>
              <a:pathLst>
                <a:path h="2046002" w="1412352">
                  <a:moveTo>
                    <a:pt x="0" y="0"/>
                  </a:moveTo>
                  <a:lnTo>
                    <a:pt x="1412352" y="0"/>
                  </a:lnTo>
                  <a:lnTo>
                    <a:pt x="1412352" y="2046002"/>
                  </a:lnTo>
                  <a:lnTo>
                    <a:pt x="0" y="204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1832534" y="598592"/>
              <a:ext cx="4497100" cy="6053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02"/>
                </a:lnSpc>
                <a:spcBef>
                  <a:spcPct val="0"/>
                </a:spcBef>
              </a:pPr>
              <a:r>
                <a:rPr lang="en-US" b="true" sz="2755" spc="270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832534" y="1320487"/>
              <a:ext cx="5943175" cy="458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75"/>
                </a:lnSpc>
                <a:spcBef>
                  <a:spcPct val="0"/>
                </a:spcBef>
              </a:pPr>
              <a:r>
                <a:rPr lang="en-US" sz="2083" spc="204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91880" y="3535844"/>
            <a:ext cx="4840206" cy="6561690"/>
            <a:chOff x="0" y="0"/>
            <a:chExt cx="8255000" cy="1119100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255000" cy="11191002"/>
            </a:xfrm>
            <a:custGeom>
              <a:avLst/>
              <a:gdLst/>
              <a:ahLst/>
              <a:cxnLst/>
              <a:rect r="r" b="b" t="t" l="l"/>
              <a:pathLst>
                <a:path h="11191002" w="8255000">
                  <a:moveTo>
                    <a:pt x="162449" y="0"/>
                  </a:moveTo>
                  <a:lnTo>
                    <a:pt x="8092550" y="0"/>
                  </a:lnTo>
                  <a:cubicBezTo>
                    <a:pt x="8182269" y="0"/>
                    <a:pt x="8255000" y="72731"/>
                    <a:pt x="8255000" y="162449"/>
                  </a:cubicBezTo>
                  <a:lnTo>
                    <a:pt x="8255000" y="11028552"/>
                  </a:lnTo>
                  <a:cubicBezTo>
                    <a:pt x="8255000" y="11118271"/>
                    <a:pt x="8182269" y="11191002"/>
                    <a:pt x="8092550" y="11191002"/>
                  </a:cubicBezTo>
                  <a:lnTo>
                    <a:pt x="162449" y="11191002"/>
                  </a:lnTo>
                  <a:cubicBezTo>
                    <a:pt x="72731" y="11191002"/>
                    <a:pt x="0" y="11118271"/>
                    <a:pt x="0" y="11028552"/>
                  </a:cubicBezTo>
                  <a:lnTo>
                    <a:pt x="0" y="162449"/>
                  </a:lnTo>
                  <a:cubicBezTo>
                    <a:pt x="0" y="72731"/>
                    <a:pt x="72731" y="0"/>
                    <a:pt x="162449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897" r="0" b="-5663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5299673" y="3535844"/>
            <a:ext cx="3118796" cy="2925090"/>
            <a:chOff x="0" y="0"/>
            <a:chExt cx="8089900" cy="758744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089900" cy="7587444"/>
            </a:xfrm>
            <a:custGeom>
              <a:avLst/>
              <a:gdLst/>
              <a:ahLst/>
              <a:cxnLst/>
              <a:rect r="r" b="b" t="t" l="l"/>
              <a:pathLst>
                <a:path h="7587444" w="8089900">
                  <a:moveTo>
                    <a:pt x="247071" y="0"/>
                  </a:moveTo>
                  <a:lnTo>
                    <a:pt x="7842829" y="0"/>
                  </a:lnTo>
                  <a:cubicBezTo>
                    <a:pt x="7908357" y="0"/>
                    <a:pt x="7971200" y="26031"/>
                    <a:pt x="8017535" y="72365"/>
                  </a:cubicBezTo>
                  <a:cubicBezTo>
                    <a:pt x="8063870" y="118700"/>
                    <a:pt x="8089900" y="181543"/>
                    <a:pt x="8089900" y="247071"/>
                  </a:cubicBezTo>
                  <a:lnTo>
                    <a:pt x="8089900" y="7340373"/>
                  </a:lnTo>
                  <a:cubicBezTo>
                    <a:pt x="8089900" y="7405901"/>
                    <a:pt x="8063870" y="7468744"/>
                    <a:pt x="8017535" y="7515078"/>
                  </a:cubicBezTo>
                  <a:cubicBezTo>
                    <a:pt x="7971200" y="7561414"/>
                    <a:pt x="7908357" y="7587444"/>
                    <a:pt x="7842829" y="7587444"/>
                  </a:cubicBezTo>
                  <a:lnTo>
                    <a:pt x="247071" y="7587444"/>
                  </a:lnTo>
                  <a:cubicBezTo>
                    <a:pt x="110617" y="7587444"/>
                    <a:pt x="0" y="7476827"/>
                    <a:pt x="0" y="7340373"/>
                  </a:cubicBezTo>
                  <a:lnTo>
                    <a:pt x="0" y="247071"/>
                  </a:lnTo>
                  <a:cubicBezTo>
                    <a:pt x="0" y="181543"/>
                    <a:pt x="26031" y="118700"/>
                    <a:pt x="72365" y="72365"/>
                  </a:cubicBezTo>
                  <a:cubicBezTo>
                    <a:pt x="118700" y="26031"/>
                    <a:pt x="181543" y="0"/>
                    <a:pt x="247071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1302" r="0" b="-1302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3958283" y="3535844"/>
            <a:ext cx="4099622" cy="2925090"/>
            <a:chOff x="0" y="0"/>
            <a:chExt cx="10362709" cy="739381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362709" cy="7393819"/>
            </a:xfrm>
            <a:custGeom>
              <a:avLst/>
              <a:gdLst/>
              <a:ahLst/>
              <a:cxnLst/>
              <a:rect r="r" b="b" t="t" l="l"/>
              <a:pathLst>
                <a:path h="7393819" w="10362709">
                  <a:moveTo>
                    <a:pt x="201238" y="0"/>
                  </a:moveTo>
                  <a:lnTo>
                    <a:pt x="10161471" y="0"/>
                  </a:lnTo>
                  <a:cubicBezTo>
                    <a:pt x="10214842" y="0"/>
                    <a:pt x="10266028" y="21202"/>
                    <a:pt x="10303767" y="58941"/>
                  </a:cubicBezTo>
                  <a:cubicBezTo>
                    <a:pt x="10341507" y="96681"/>
                    <a:pt x="10362709" y="147866"/>
                    <a:pt x="10362709" y="201238"/>
                  </a:cubicBezTo>
                  <a:lnTo>
                    <a:pt x="10362709" y="7192582"/>
                  </a:lnTo>
                  <a:cubicBezTo>
                    <a:pt x="10362709" y="7245953"/>
                    <a:pt x="10341507" y="7297138"/>
                    <a:pt x="10303767" y="7334878"/>
                  </a:cubicBezTo>
                  <a:cubicBezTo>
                    <a:pt x="10266028" y="7372617"/>
                    <a:pt x="10214842" y="7393819"/>
                    <a:pt x="10161471" y="7393819"/>
                  </a:cubicBezTo>
                  <a:lnTo>
                    <a:pt x="201238" y="7393819"/>
                  </a:lnTo>
                  <a:cubicBezTo>
                    <a:pt x="147866" y="7393819"/>
                    <a:pt x="96681" y="7372617"/>
                    <a:pt x="58941" y="7334878"/>
                  </a:cubicBezTo>
                  <a:cubicBezTo>
                    <a:pt x="21202" y="7297138"/>
                    <a:pt x="0" y="7245953"/>
                    <a:pt x="0" y="7192582"/>
                  </a:cubicBezTo>
                  <a:lnTo>
                    <a:pt x="0" y="201238"/>
                  </a:lnTo>
                  <a:cubicBezTo>
                    <a:pt x="0" y="147866"/>
                    <a:pt x="21202" y="96681"/>
                    <a:pt x="58941" y="58941"/>
                  </a:cubicBezTo>
                  <a:cubicBezTo>
                    <a:pt x="96681" y="21202"/>
                    <a:pt x="147866" y="0"/>
                    <a:pt x="201238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1651" r="0" b="-11651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5299673" y="6742092"/>
            <a:ext cx="3941401" cy="3355442"/>
            <a:chOff x="0" y="0"/>
            <a:chExt cx="9055100" cy="77089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055100" cy="7708900"/>
            </a:xfrm>
            <a:custGeom>
              <a:avLst/>
              <a:gdLst/>
              <a:ahLst/>
              <a:cxnLst/>
              <a:rect r="r" b="b" t="t" l="l"/>
              <a:pathLst>
                <a:path h="7708900" w="9055100">
                  <a:moveTo>
                    <a:pt x="218830" y="0"/>
                  </a:moveTo>
                  <a:lnTo>
                    <a:pt x="8836270" y="0"/>
                  </a:lnTo>
                  <a:cubicBezTo>
                    <a:pt x="8957126" y="0"/>
                    <a:pt x="9055100" y="97974"/>
                    <a:pt x="9055100" y="218830"/>
                  </a:cubicBezTo>
                  <a:lnTo>
                    <a:pt x="9055100" y="7490070"/>
                  </a:lnTo>
                  <a:cubicBezTo>
                    <a:pt x="9055100" y="7610926"/>
                    <a:pt x="8957126" y="7708900"/>
                    <a:pt x="8836270" y="7708900"/>
                  </a:cubicBezTo>
                  <a:lnTo>
                    <a:pt x="218830" y="7708900"/>
                  </a:lnTo>
                  <a:cubicBezTo>
                    <a:pt x="97974" y="7708900"/>
                    <a:pt x="0" y="7610926"/>
                    <a:pt x="0" y="7490070"/>
                  </a:cubicBezTo>
                  <a:lnTo>
                    <a:pt x="0" y="218830"/>
                  </a:lnTo>
                  <a:cubicBezTo>
                    <a:pt x="0" y="97974"/>
                    <a:pt x="97974" y="0"/>
                    <a:pt x="21883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-5469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9467601" y="6733404"/>
            <a:ext cx="4389699" cy="3355442"/>
            <a:chOff x="0" y="0"/>
            <a:chExt cx="10118264" cy="77343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0118265" cy="7734300"/>
            </a:xfrm>
            <a:custGeom>
              <a:avLst/>
              <a:gdLst/>
              <a:ahLst/>
              <a:cxnLst/>
              <a:rect r="r" b="b" t="t" l="l"/>
              <a:pathLst>
                <a:path h="7734300" w="10118265">
                  <a:moveTo>
                    <a:pt x="204474" y="0"/>
                  </a:moveTo>
                  <a:lnTo>
                    <a:pt x="9913791" y="0"/>
                  </a:lnTo>
                  <a:cubicBezTo>
                    <a:pt x="9968020" y="0"/>
                    <a:pt x="10020029" y="21543"/>
                    <a:pt x="10058375" y="59889"/>
                  </a:cubicBezTo>
                  <a:cubicBezTo>
                    <a:pt x="10096722" y="98235"/>
                    <a:pt x="10118265" y="150244"/>
                    <a:pt x="10118265" y="204474"/>
                  </a:cubicBezTo>
                  <a:lnTo>
                    <a:pt x="10118265" y="7529826"/>
                  </a:lnTo>
                  <a:cubicBezTo>
                    <a:pt x="10118265" y="7642754"/>
                    <a:pt x="10026718" y="7734300"/>
                    <a:pt x="9913791" y="7734300"/>
                  </a:cubicBezTo>
                  <a:lnTo>
                    <a:pt x="204474" y="7734300"/>
                  </a:lnTo>
                  <a:cubicBezTo>
                    <a:pt x="91546" y="7734300"/>
                    <a:pt x="0" y="7642754"/>
                    <a:pt x="0" y="7529826"/>
                  </a:cubicBezTo>
                  <a:lnTo>
                    <a:pt x="0" y="204474"/>
                  </a:lnTo>
                  <a:cubicBezTo>
                    <a:pt x="0" y="91546"/>
                    <a:pt x="91546" y="0"/>
                    <a:pt x="204474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3686" r="0" b="-3686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8582224" y="3535844"/>
            <a:ext cx="5212304" cy="2925090"/>
            <a:chOff x="0" y="0"/>
            <a:chExt cx="12878194" cy="722710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2878181" cy="7227133"/>
            </a:xfrm>
            <a:custGeom>
              <a:avLst/>
              <a:gdLst/>
              <a:ahLst/>
              <a:cxnLst/>
              <a:rect r="r" b="b" t="t" l="l"/>
              <a:pathLst>
                <a:path h="7227133" w="12878181">
                  <a:moveTo>
                    <a:pt x="235337" y="0"/>
                  </a:moveTo>
                  <a:lnTo>
                    <a:pt x="12642845" y="0"/>
                  </a:lnTo>
                  <a:cubicBezTo>
                    <a:pt x="12705259" y="0"/>
                    <a:pt x="12765119" y="24794"/>
                    <a:pt x="12809253" y="68929"/>
                  </a:cubicBezTo>
                  <a:cubicBezTo>
                    <a:pt x="12853387" y="113063"/>
                    <a:pt x="12878181" y="172922"/>
                    <a:pt x="12878181" y="235337"/>
                  </a:cubicBezTo>
                  <a:lnTo>
                    <a:pt x="12878181" y="6991796"/>
                  </a:lnTo>
                  <a:cubicBezTo>
                    <a:pt x="12878181" y="7121769"/>
                    <a:pt x="12772817" y="7227133"/>
                    <a:pt x="12642845" y="7227133"/>
                  </a:cubicBezTo>
                  <a:lnTo>
                    <a:pt x="235337" y="7227133"/>
                  </a:lnTo>
                  <a:cubicBezTo>
                    <a:pt x="172922" y="7227133"/>
                    <a:pt x="113063" y="7202339"/>
                    <a:pt x="68929" y="7158205"/>
                  </a:cubicBezTo>
                  <a:cubicBezTo>
                    <a:pt x="24794" y="7114070"/>
                    <a:pt x="0" y="7054211"/>
                    <a:pt x="0" y="6991796"/>
                  </a:cubicBezTo>
                  <a:lnTo>
                    <a:pt x="0" y="235337"/>
                  </a:lnTo>
                  <a:cubicBezTo>
                    <a:pt x="0" y="105364"/>
                    <a:pt x="105364" y="0"/>
                    <a:pt x="235337" y="0"/>
                  </a:cubicBezTo>
                  <a:close/>
                </a:path>
              </a:pathLst>
            </a:custGeom>
            <a:blipFill>
              <a:blip r:embed="rId11"/>
              <a:stretch>
                <a:fillRect l="-24" t="-141" r="0" b="-14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4083827" y="6733404"/>
            <a:ext cx="3974077" cy="3355442"/>
            <a:chOff x="0" y="0"/>
            <a:chExt cx="8039100" cy="6787673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039100" cy="6787673"/>
            </a:xfrm>
            <a:custGeom>
              <a:avLst/>
              <a:gdLst/>
              <a:ahLst/>
              <a:cxnLst/>
              <a:rect r="r" b="b" t="t" l="l"/>
              <a:pathLst>
                <a:path h="6787673" w="8039100">
                  <a:moveTo>
                    <a:pt x="192680" y="0"/>
                  </a:moveTo>
                  <a:lnTo>
                    <a:pt x="7846420" y="0"/>
                  </a:lnTo>
                  <a:cubicBezTo>
                    <a:pt x="7952835" y="0"/>
                    <a:pt x="8039100" y="86266"/>
                    <a:pt x="8039100" y="192680"/>
                  </a:cubicBezTo>
                  <a:lnTo>
                    <a:pt x="8039100" y="6594993"/>
                  </a:lnTo>
                  <a:cubicBezTo>
                    <a:pt x="8039100" y="6701406"/>
                    <a:pt x="7952835" y="6787673"/>
                    <a:pt x="7846420" y="6787673"/>
                  </a:cubicBezTo>
                  <a:lnTo>
                    <a:pt x="192680" y="6787673"/>
                  </a:lnTo>
                  <a:cubicBezTo>
                    <a:pt x="86266" y="6787673"/>
                    <a:pt x="0" y="6701406"/>
                    <a:pt x="0" y="6594993"/>
                  </a:cubicBezTo>
                  <a:lnTo>
                    <a:pt x="0" y="192680"/>
                  </a:lnTo>
                  <a:cubicBezTo>
                    <a:pt x="0" y="86266"/>
                    <a:pt x="86266" y="0"/>
                    <a:pt x="192680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-7066" r="0" b="-7066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80161" y="23188"/>
            <a:ext cx="19048322" cy="1948293"/>
            <a:chOff x="0" y="0"/>
            <a:chExt cx="5016842" cy="5131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513131"/>
            </a:xfrm>
            <a:custGeom>
              <a:avLst/>
              <a:gdLst/>
              <a:ahLst/>
              <a:cxnLst/>
              <a:rect r="r" b="b" t="t" l="l"/>
              <a:pathLst>
                <a:path h="513131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513131"/>
                  </a:lnTo>
                  <a:lnTo>
                    <a:pt x="0" y="51313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5321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663492" y="-2868002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42069" y="-37969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521817" y="58161"/>
            <a:ext cx="7150035" cy="1878347"/>
            <a:chOff x="0" y="0"/>
            <a:chExt cx="1107728" cy="2910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07728" cy="291005"/>
            </a:xfrm>
            <a:custGeom>
              <a:avLst/>
              <a:gdLst/>
              <a:ahLst/>
              <a:cxnLst/>
              <a:rect r="r" b="b" t="t" l="l"/>
              <a:pathLst>
                <a:path h="291005" w="1107728">
                  <a:moveTo>
                    <a:pt x="24904" y="0"/>
                  </a:moveTo>
                  <a:lnTo>
                    <a:pt x="1082824" y="0"/>
                  </a:lnTo>
                  <a:cubicBezTo>
                    <a:pt x="1096578" y="0"/>
                    <a:pt x="1107728" y="11150"/>
                    <a:pt x="1107728" y="24904"/>
                  </a:cubicBezTo>
                  <a:lnTo>
                    <a:pt x="1107728" y="266101"/>
                  </a:lnTo>
                  <a:cubicBezTo>
                    <a:pt x="1107728" y="279855"/>
                    <a:pt x="1096578" y="291005"/>
                    <a:pt x="1082824" y="291005"/>
                  </a:cubicBezTo>
                  <a:lnTo>
                    <a:pt x="24904" y="291005"/>
                  </a:lnTo>
                  <a:cubicBezTo>
                    <a:pt x="11150" y="291005"/>
                    <a:pt x="0" y="279855"/>
                    <a:pt x="0" y="266101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-10800000">
            <a:off x="12726687" y="9900240"/>
            <a:ext cx="6662939" cy="762000"/>
            <a:chOff x="0" y="0"/>
            <a:chExt cx="1754848" cy="20069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54848" cy="200691"/>
            </a:xfrm>
            <a:custGeom>
              <a:avLst/>
              <a:gdLst/>
              <a:ahLst/>
              <a:cxnLst/>
              <a:rect r="r" b="b" t="t" l="l"/>
              <a:pathLst>
                <a:path h="200691" w="1754848">
                  <a:moveTo>
                    <a:pt x="203200" y="0"/>
                  </a:moveTo>
                  <a:lnTo>
                    <a:pt x="1754848" y="0"/>
                  </a:lnTo>
                  <a:lnTo>
                    <a:pt x="1551648" y="200691"/>
                  </a:lnTo>
                  <a:lnTo>
                    <a:pt x="0" y="20069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47625"/>
              <a:ext cx="1551648" cy="2483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176027" y="230084"/>
            <a:ext cx="5831782" cy="1534501"/>
            <a:chOff x="0" y="0"/>
            <a:chExt cx="7775709" cy="204600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12352" cy="2046002"/>
            </a:xfrm>
            <a:custGeom>
              <a:avLst/>
              <a:gdLst/>
              <a:ahLst/>
              <a:cxnLst/>
              <a:rect r="r" b="b" t="t" l="l"/>
              <a:pathLst>
                <a:path h="2046002" w="1412352">
                  <a:moveTo>
                    <a:pt x="0" y="0"/>
                  </a:moveTo>
                  <a:lnTo>
                    <a:pt x="1412352" y="0"/>
                  </a:lnTo>
                  <a:lnTo>
                    <a:pt x="1412352" y="2046002"/>
                  </a:lnTo>
                  <a:lnTo>
                    <a:pt x="0" y="204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1832534" y="598592"/>
              <a:ext cx="4497100" cy="6053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02"/>
                </a:lnSpc>
                <a:spcBef>
                  <a:spcPct val="0"/>
                </a:spcBef>
              </a:pPr>
              <a:r>
                <a:rPr lang="en-US" b="true" sz="2755" spc="270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832534" y="1320487"/>
              <a:ext cx="5943175" cy="458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75"/>
                </a:lnSpc>
                <a:spcBef>
                  <a:spcPct val="0"/>
                </a:spcBef>
              </a:pPr>
              <a:r>
                <a:rPr lang="en-US" sz="2083" spc="204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6250496" y="5716669"/>
            <a:ext cx="7125958" cy="4131812"/>
          </a:xfrm>
          <a:custGeom>
            <a:avLst/>
            <a:gdLst/>
            <a:ahLst/>
            <a:cxnLst/>
            <a:rect r="r" b="b" t="t" l="l"/>
            <a:pathLst>
              <a:path h="4131812" w="7125958">
                <a:moveTo>
                  <a:pt x="0" y="0"/>
                </a:moveTo>
                <a:lnTo>
                  <a:pt x="7125957" y="0"/>
                </a:lnTo>
                <a:lnTo>
                  <a:pt x="7125957" y="4131812"/>
                </a:lnTo>
                <a:lnTo>
                  <a:pt x="0" y="413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78" r="-3279" b="-7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560150" y="3914622"/>
            <a:ext cx="4447659" cy="5933859"/>
          </a:xfrm>
          <a:custGeom>
            <a:avLst/>
            <a:gdLst/>
            <a:ahLst/>
            <a:cxnLst/>
            <a:rect r="r" b="b" t="t" l="l"/>
            <a:pathLst>
              <a:path h="5933859" w="4447659">
                <a:moveTo>
                  <a:pt x="0" y="0"/>
                </a:moveTo>
                <a:lnTo>
                  <a:pt x="4447659" y="0"/>
                </a:lnTo>
                <a:lnTo>
                  <a:pt x="4447659" y="5933859"/>
                </a:lnTo>
                <a:lnTo>
                  <a:pt x="0" y="5933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95" t="0" r="-1995" b="-11249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95810" y="5716669"/>
            <a:ext cx="5570989" cy="4131812"/>
          </a:xfrm>
          <a:custGeom>
            <a:avLst/>
            <a:gdLst/>
            <a:ahLst/>
            <a:cxnLst/>
            <a:rect r="r" b="b" t="t" l="l"/>
            <a:pathLst>
              <a:path h="4131812" w="5570989">
                <a:moveTo>
                  <a:pt x="0" y="0"/>
                </a:moveTo>
                <a:lnTo>
                  <a:pt x="5570989" y="0"/>
                </a:lnTo>
                <a:lnTo>
                  <a:pt x="5570989" y="4131812"/>
                </a:lnTo>
                <a:lnTo>
                  <a:pt x="0" y="4131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236" t="0" r="-2337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77820" y="2498569"/>
            <a:ext cx="17932360" cy="720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Мобільна бригада соціально-псих</a:t>
            </a:r>
            <a:r>
              <a:rPr lang="en-US" b="true" sz="50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ологічної допомоги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95810" y="3681259"/>
            <a:ext cx="12506268" cy="1693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96569" indent="-248284" lvl="1">
              <a:lnSpc>
                <a:spcPts val="3449"/>
              </a:lnSpc>
              <a:buFont typeface="Arial"/>
              <a:buChar char="•"/>
            </a:pPr>
            <a:r>
              <a:rPr lang="en-US" b="true" sz="2299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 2024 році отримано субвенцію у розмірі 1,5 млн грн., з державного бюджету в місцевий бюджет. За ці кошти було придбано спеціалізований автомобіль для мобільної бригади соціально-психологічної допомоги для осіб, які постраждали від домашнього насильства та/або насильства за ознакою статі.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54481" y="326253"/>
            <a:ext cx="10713642" cy="1294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Найважливіші ініціативи останніх 3 років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2684267">
            <a:off x="7052144" y="10833364"/>
            <a:ext cx="8282376" cy="404757"/>
            <a:chOff x="0" y="0"/>
            <a:chExt cx="2181367" cy="1066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81366" cy="106603"/>
            </a:xfrm>
            <a:custGeom>
              <a:avLst/>
              <a:gdLst/>
              <a:ahLst/>
              <a:cxnLst/>
              <a:rect r="r" b="b" t="t" l="l"/>
              <a:pathLst>
                <a:path h="106603" w="2181366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2700000">
            <a:off x="13118112" y="4806675"/>
            <a:ext cx="8282376" cy="318227"/>
            <a:chOff x="0" y="0"/>
            <a:chExt cx="2181367" cy="8381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81366" cy="83813"/>
            </a:xfrm>
            <a:custGeom>
              <a:avLst/>
              <a:gdLst/>
              <a:ahLst/>
              <a:cxnLst/>
              <a:rect r="r" b="b" t="t" l="l"/>
              <a:pathLst>
                <a:path h="83813" w="2181366">
                  <a:moveTo>
                    <a:pt x="0" y="0"/>
                  </a:moveTo>
                  <a:lnTo>
                    <a:pt x="2181366" y="0"/>
                  </a:lnTo>
                  <a:lnTo>
                    <a:pt x="2181366" y="83813"/>
                  </a:lnTo>
                  <a:lnTo>
                    <a:pt x="0" y="8381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2181367" cy="1028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153075" y="2402097"/>
            <a:ext cx="8405898" cy="2068391"/>
            <a:chOff x="0" y="0"/>
            <a:chExt cx="11207864" cy="2757855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1434858" y="0"/>
              <a:ext cx="9773006" cy="2668057"/>
              <a:chOff x="0" y="0"/>
              <a:chExt cx="8678304" cy="2369201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678162" cy="2369142"/>
              </a:xfrm>
              <a:custGeom>
                <a:avLst/>
                <a:gdLst/>
                <a:ahLst/>
                <a:cxnLst/>
                <a:rect r="r" b="b" t="t" l="l"/>
                <a:pathLst>
                  <a:path h="2369142" w="8678162">
                    <a:moveTo>
                      <a:pt x="713605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69142"/>
                      <a:pt x="0" y="2369142"/>
                      <a:pt x="0" y="2369142"/>
                    </a:cubicBezTo>
                    <a:cubicBezTo>
                      <a:pt x="7136050" y="2369142"/>
                      <a:pt x="7136050" y="2369142"/>
                      <a:pt x="7136050" y="2369142"/>
                    </a:cubicBezTo>
                    <a:cubicBezTo>
                      <a:pt x="7985509" y="2369142"/>
                      <a:pt x="8678162" y="1837061"/>
                      <a:pt x="8678162" y="1184571"/>
                    </a:cubicBezTo>
                    <a:cubicBezTo>
                      <a:pt x="8678162" y="532081"/>
                      <a:pt x="7985509" y="0"/>
                      <a:pt x="7136050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2994866" y="240130"/>
              <a:ext cx="7763484" cy="2149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96"/>
                </a:lnSpc>
                <a:spcBef>
                  <a:spcPct val="0"/>
                </a:spcBef>
              </a:pPr>
              <a:r>
                <a:rPr lang="en-US" b="true" sz="2388" spc="148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Безпека території (створення центру безпеки, який буде забезпечувати комплексну безпеку мешканців громади) </a:t>
              </a:r>
            </a:p>
          </p:txBody>
        </p:sp>
        <p:grpSp>
          <p:nvGrpSpPr>
            <p:cNvPr name="Group 12" id="12"/>
            <p:cNvGrpSpPr/>
            <p:nvPr/>
          </p:nvGrpSpPr>
          <p:grpSpPr>
            <a:xfrm rot="0">
              <a:off x="0" y="0"/>
              <a:ext cx="2759786" cy="2757855"/>
              <a:chOff x="0" y="0"/>
              <a:chExt cx="2058480" cy="205704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058416" cy="2057146"/>
              </a:xfrm>
              <a:custGeom>
                <a:avLst/>
                <a:gdLst/>
                <a:ahLst/>
                <a:cxnLst/>
                <a:rect r="r" b="b" t="t" l="l"/>
                <a:pathLst>
                  <a:path h="2057146" w="2058416">
                    <a:moveTo>
                      <a:pt x="0" y="1028573"/>
                    </a:moveTo>
                    <a:cubicBezTo>
                      <a:pt x="0" y="460502"/>
                      <a:pt x="460756" y="0"/>
                      <a:pt x="1029208" y="0"/>
                    </a:cubicBezTo>
                    <a:cubicBezTo>
                      <a:pt x="1597660" y="0"/>
                      <a:pt x="2058416" y="460502"/>
                      <a:pt x="2058416" y="1028573"/>
                    </a:cubicBezTo>
                    <a:cubicBezTo>
                      <a:pt x="2058416" y="1596644"/>
                      <a:pt x="1597660" y="2057146"/>
                      <a:pt x="1029208" y="2057146"/>
                    </a:cubicBezTo>
                    <a:cubicBezTo>
                      <a:pt x="460756" y="2057146"/>
                      <a:pt x="0" y="1596517"/>
                      <a:pt x="0" y="102857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</p:grpSp>
      <p:grpSp>
        <p:nvGrpSpPr>
          <p:cNvPr name="Group 14" id="14"/>
          <p:cNvGrpSpPr/>
          <p:nvPr/>
        </p:nvGrpSpPr>
        <p:grpSpPr>
          <a:xfrm rot="0">
            <a:off x="12076859" y="4148645"/>
            <a:ext cx="6335486" cy="6335486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95377" y="-95377"/>
              <a:ext cx="6540754" cy="6540754"/>
            </a:xfrm>
            <a:custGeom>
              <a:avLst/>
              <a:gdLst/>
              <a:ahLst/>
              <a:cxnLst/>
              <a:rect r="r" b="b" t="t" l="l"/>
              <a:pathLst>
                <a:path h="6540754" w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/>
              <a:stretch>
                <a:fillRect l="0" t="0" r="-77637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-1594485" y="-51435"/>
            <a:ext cx="5246370" cy="10389870"/>
            <a:chOff x="0" y="0"/>
            <a:chExt cx="3282950" cy="650152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282950" cy="6501528"/>
            </a:xfrm>
            <a:custGeom>
              <a:avLst/>
              <a:gdLst/>
              <a:ahLst/>
              <a:cxnLst/>
              <a:rect r="r" b="b" t="t" l="l"/>
              <a:pathLst>
                <a:path h="6501528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666501"/>
                    <a:pt x="3282950" y="1486423"/>
                  </a:cubicBezTo>
                  <a:lnTo>
                    <a:pt x="3282950" y="6501528"/>
                  </a:lnTo>
                  <a:lnTo>
                    <a:pt x="0" y="6501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625" t="0" r="-67625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4283191" y="7529480"/>
            <a:ext cx="8275782" cy="2068391"/>
            <a:chOff x="0" y="0"/>
            <a:chExt cx="11034376" cy="2757855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2091174" y="105029"/>
              <a:ext cx="8943203" cy="2652826"/>
              <a:chOff x="0" y="0"/>
              <a:chExt cx="7941450" cy="2355676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7941320" cy="2355617"/>
              </a:xfrm>
              <a:custGeom>
                <a:avLst/>
                <a:gdLst/>
                <a:ahLst/>
                <a:cxnLst/>
                <a:rect r="r" b="b" t="t" l="l"/>
                <a:pathLst>
                  <a:path h="2355617" w="7941320">
                    <a:moveTo>
                      <a:pt x="65301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55617"/>
                      <a:pt x="0" y="2355617"/>
                      <a:pt x="0" y="2355617"/>
                    </a:cubicBezTo>
                    <a:cubicBezTo>
                      <a:pt x="6530145" y="2355617"/>
                      <a:pt x="6530145" y="2355617"/>
                      <a:pt x="6530145" y="2355617"/>
                    </a:cubicBezTo>
                    <a:cubicBezTo>
                      <a:pt x="7307479" y="2355617"/>
                      <a:pt x="7941320" y="1826574"/>
                      <a:pt x="7941320" y="1177809"/>
                    </a:cubicBezTo>
                    <a:cubicBezTo>
                      <a:pt x="7941320" y="529044"/>
                      <a:pt x="7307478" y="0"/>
                      <a:pt x="6530145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2956371" y="883643"/>
              <a:ext cx="7212808" cy="10574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96"/>
                </a:lnSpc>
                <a:spcBef>
                  <a:spcPct val="0"/>
                </a:spcBef>
              </a:pPr>
              <a:r>
                <a:rPr lang="en-US" b="true" sz="2388" spc="148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Добування і переробка корисних</a:t>
              </a:r>
              <a:r>
                <a:rPr lang="en-US" b="true" sz="2388" spc="148" u="none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копалин</a:t>
              </a:r>
            </a:p>
          </p:txBody>
        </p:sp>
        <p:grpSp>
          <p:nvGrpSpPr>
            <p:cNvPr name="Group 22" id="22"/>
            <p:cNvGrpSpPr/>
            <p:nvPr/>
          </p:nvGrpSpPr>
          <p:grpSpPr>
            <a:xfrm rot="0">
              <a:off x="0" y="0"/>
              <a:ext cx="2759786" cy="2757855"/>
              <a:chOff x="0" y="0"/>
              <a:chExt cx="2058480" cy="205704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058416" cy="2057146"/>
              </a:xfrm>
              <a:custGeom>
                <a:avLst/>
                <a:gdLst/>
                <a:ahLst/>
                <a:cxnLst/>
                <a:rect r="r" b="b" t="t" l="l"/>
                <a:pathLst>
                  <a:path h="2057146" w="2058416">
                    <a:moveTo>
                      <a:pt x="0" y="1028573"/>
                    </a:moveTo>
                    <a:cubicBezTo>
                      <a:pt x="0" y="460502"/>
                      <a:pt x="460756" y="0"/>
                      <a:pt x="1029208" y="0"/>
                    </a:cubicBezTo>
                    <a:cubicBezTo>
                      <a:pt x="1597660" y="0"/>
                      <a:pt x="2058416" y="460502"/>
                      <a:pt x="2058416" y="1028573"/>
                    </a:cubicBezTo>
                    <a:cubicBezTo>
                      <a:pt x="2058416" y="1596644"/>
                      <a:pt x="1597660" y="2057146"/>
                      <a:pt x="1029208" y="2057146"/>
                    </a:cubicBezTo>
                    <a:cubicBezTo>
                      <a:pt x="460756" y="2057146"/>
                      <a:pt x="0" y="1596517"/>
                      <a:pt x="0" y="102857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</p:grpSp>
      <p:grpSp>
        <p:nvGrpSpPr>
          <p:cNvPr name="Group 24" id="24"/>
          <p:cNvGrpSpPr/>
          <p:nvPr/>
        </p:nvGrpSpPr>
        <p:grpSpPr>
          <a:xfrm rot="0">
            <a:off x="4179354" y="4965789"/>
            <a:ext cx="8483454" cy="2068391"/>
            <a:chOff x="0" y="0"/>
            <a:chExt cx="11311273" cy="2757855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1732587" y="0"/>
              <a:ext cx="9578686" cy="2757855"/>
              <a:chOff x="0" y="0"/>
              <a:chExt cx="8505751" cy="244894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505611" cy="2448879"/>
              </a:xfrm>
              <a:custGeom>
                <a:avLst/>
                <a:gdLst/>
                <a:ahLst/>
                <a:cxnLst/>
                <a:rect r="r" b="b" t="t" l="l"/>
                <a:pathLst>
                  <a:path h="2448879" w="8505611">
                    <a:moveTo>
                      <a:pt x="699416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48879"/>
                      <a:pt x="0" y="2448879"/>
                      <a:pt x="0" y="2448879"/>
                    </a:cubicBezTo>
                    <a:cubicBezTo>
                      <a:pt x="6994162" y="2448879"/>
                      <a:pt x="6994162" y="2448879"/>
                      <a:pt x="6994162" y="2448879"/>
                    </a:cubicBezTo>
                    <a:cubicBezTo>
                      <a:pt x="7826732" y="2448879"/>
                      <a:pt x="8505611" y="1898890"/>
                      <a:pt x="8505611" y="1224440"/>
                    </a:cubicBezTo>
                    <a:cubicBezTo>
                      <a:pt x="8505611" y="549989"/>
                      <a:pt x="7826731" y="0"/>
                      <a:pt x="6994162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0" y="0"/>
              <a:ext cx="2759786" cy="2757855"/>
              <a:chOff x="0" y="0"/>
              <a:chExt cx="2058480" cy="205704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058416" cy="2057146"/>
              </a:xfrm>
              <a:custGeom>
                <a:avLst/>
                <a:gdLst/>
                <a:ahLst/>
                <a:cxnLst/>
                <a:rect r="r" b="b" t="t" l="l"/>
                <a:pathLst>
                  <a:path h="2057146" w="2058416">
                    <a:moveTo>
                      <a:pt x="0" y="1028573"/>
                    </a:moveTo>
                    <a:cubicBezTo>
                      <a:pt x="0" y="460502"/>
                      <a:pt x="460756" y="0"/>
                      <a:pt x="1029208" y="0"/>
                    </a:cubicBezTo>
                    <a:cubicBezTo>
                      <a:pt x="1597660" y="0"/>
                      <a:pt x="2058416" y="460502"/>
                      <a:pt x="2058416" y="1028573"/>
                    </a:cubicBezTo>
                    <a:cubicBezTo>
                      <a:pt x="2058416" y="1596644"/>
                      <a:pt x="1597660" y="2057146"/>
                      <a:pt x="1029208" y="2057146"/>
                    </a:cubicBezTo>
                    <a:cubicBezTo>
                      <a:pt x="460756" y="2057146"/>
                      <a:pt x="0" y="1596517"/>
                      <a:pt x="0" y="102857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3567614" y="708780"/>
              <a:ext cx="6543186" cy="10574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296"/>
                </a:lnSpc>
                <a:spcBef>
                  <a:spcPct val="0"/>
                </a:spcBef>
              </a:pPr>
              <a:r>
                <a:rPr lang="en-US" b="true" sz="2388" spc="148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Енергетика (встановлення сонячних електрост</a:t>
              </a:r>
              <a:r>
                <a:rPr lang="en-US" b="true" sz="2388" spc="148" u="none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анцій)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4436566" y="5143500"/>
            <a:ext cx="1512636" cy="1518156"/>
          </a:xfrm>
          <a:custGeom>
            <a:avLst/>
            <a:gdLst/>
            <a:ahLst/>
            <a:cxnLst/>
            <a:rect r="r" b="b" t="t" l="l"/>
            <a:pathLst>
              <a:path h="1518156" w="1512636">
                <a:moveTo>
                  <a:pt x="0" y="0"/>
                </a:moveTo>
                <a:lnTo>
                  <a:pt x="1512635" y="0"/>
                </a:lnTo>
                <a:lnTo>
                  <a:pt x="1512635" y="1518156"/>
                </a:lnTo>
                <a:lnTo>
                  <a:pt x="0" y="1518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2958193" y="377905"/>
            <a:ext cx="4946620" cy="1301591"/>
            <a:chOff x="0" y="0"/>
            <a:chExt cx="6595493" cy="173545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197982" cy="1735455"/>
            </a:xfrm>
            <a:custGeom>
              <a:avLst/>
              <a:gdLst/>
              <a:ahLst/>
              <a:cxnLst/>
              <a:rect r="r" b="b" t="t" l="l"/>
              <a:pathLst>
                <a:path h="1735455" w="1197982">
                  <a:moveTo>
                    <a:pt x="0" y="0"/>
                  </a:moveTo>
                  <a:lnTo>
                    <a:pt x="1197982" y="0"/>
                  </a:lnTo>
                  <a:lnTo>
                    <a:pt x="1197982" y="1735455"/>
                  </a:lnTo>
                  <a:lnTo>
                    <a:pt x="0" y="1735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1554388" y="518112"/>
              <a:ext cx="3814519" cy="503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25"/>
                </a:lnSpc>
                <a:spcBef>
                  <a:spcPct val="0"/>
                </a:spcBef>
              </a:pPr>
              <a:r>
                <a:rPr lang="en-US" b="true" sz="2337" spc="229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1554388" y="1123802"/>
              <a:ext cx="5041105" cy="3854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38"/>
                </a:lnSpc>
                <a:spcBef>
                  <a:spcPct val="0"/>
                </a:spcBef>
              </a:pPr>
              <a:r>
                <a:rPr lang="en-US" sz="1767" spc="173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4576674" y="2635076"/>
            <a:ext cx="1232418" cy="1602435"/>
          </a:xfrm>
          <a:custGeom>
            <a:avLst/>
            <a:gdLst/>
            <a:ahLst/>
            <a:cxnLst/>
            <a:rect r="r" b="b" t="t" l="l"/>
            <a:pathLst>
              <a:path h="1602435" w="1232418">
                <a:moveTo>
                  <a:pt x="0" y="0"/>
                </a:moveTo>
                <a:lnTo>
                  <a:pt x="1232419" y="0"/>
                </a:lnTo>
                <a:lnTo>
                  <a:pt x="1232419" y="1602435"/>
                </a:lnTo>
                <a:lnTo>
                  <a:pt x="0" y="1602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4576674" y="7710455"/>
            <a:ext cx="1445628" cy="1486160"/>
          </a:xfrm>
          <a:custGeom>
            <a:avLst/>
            <a:gdLst/>
            <a:ahLst/>
            <a:cxnLst/>
            <a:rect r="r" b="b" t="t" l="l"/>
            <a:pathLst>
              <a:path h="1486160" w="1445628">
                <a:moveTo>
                  <a:pt x="0" y="0"/>
                </a:moveTo>
                <a:lnTo>
                  <a:pt x="1445628" y="0"/>
                </a:lnTo>
                <a:lnTo>
                  <a:pt x="1445628" y="1486160"/>
                </a:lnTo>
                <a:lnTo>
                  <a:pt x="0" y="14861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4179354" y="643329"/>
            <a:ext cx="7282152" cy="818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8"/>
              </a:lnSpc>
            </a:pPr>
            <a:r>
              <a:rPr lang="en-US" b="true" sz="5684" spc="198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Сфери співпраці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33448" y="374453"/>
            <a:ext cx="17021103" cy="3457678"/>
            <a:chOff x="0" y="0"/>
            <a:chExt cx="4482924" cy="9106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82924" cy="910664"/>
            </a:xfrm>
            <a:custGeom>
              <a:avLst/>
              <a:gdLst/>
              <a:ahLst/>
              <a:cxnLst/>
              <a:rect r="r" b="b" t="t" l="l"/>
              <a:pathLst>
                <a:path h="910664" w="4482924">
                  <a:moveTo>
                    <a:pt x="0" y="0"/>
                  </a:moveTo>
                  <a:lnTo>
                    <a:pt x="4482924" y="0"/>
                  </a:lnTo>
                  <a:lnTo>
                    <a:pt x="4482924" y="910664"/>
                  </a:lnTo>
                  <a:lnTo>
                    <a:pt x="0" y="91066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4482924" cy="9297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33448" y="395051"/>
            <a:ext cx="16933642" cy="3437080"/>
          </a:xfrm>
          <a:custGeom>
            <a:avLst/>
            <a:gdLst/>
            <a:ahLst/>
            <a:cxnLst/>
            <a:rect r="r" b="b" t="t" l="l"/>
            <a:pathLst>
              <a:path h="3437080" w="16933642">
                <a:moveTo>
                  <a:pt x="0" y="0"/>
                </a:moveTo>
                <a:lnTo>
                  <a:pt x="16933643" y="0"/>
                </a:lnTo>
                <a:lnTo>
                  <a:pt x="16933643" y="3437080"/>
                </a:lnTo>
                <a:lnTo>
                  <a:pt x="0" y="3437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l="0" t="-28828" r="0" b="-28828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973694" y="4621028"/>
            <a:ext cx="47625" cy="5262187"/>
            <a:chOff x="0" y="0"/>
            <a:chExt cx="12543" cy="13859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43" cy="1385926"/>
            </a:xfrm>
            <a:custGeom>
              <a:avLst/>
              <a:gdLst/>
              <a:ahLst/>
              <a:cxnLst/>
              <a:rect r="r" b="b" t="t" l="l"/>
              <a:pathLst>
                <a:path h="1385926" w="12543">
                  <a:moveTo>
                    <a:pt x="0" y="0"/>
                  </a:moveTo>
                  <a:lnTo>
                    <a:pt x="12543" y="0"/>
                  </a:lnTo>
                  <a:lnTo>
                    <a:pt x="12543" y="1385926"/>
                  </a:lnTo>
                  <a:lnTo>
                    <a:pt x="0" y="1385926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2543" cy="14049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66681" y="4520084"/>
            <a:ext cx="47648" cy="5262187"/>
            <a:chOff x="0" y="0"/>
            <a:chExt cx="12549" cy="138592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49" cy="1385926"/>
            </a:xfrm>
            <a:custGeom>
              <a:avLst/>
              <a:gdLst/>
              <a:ahLst/>
              <a:cxnLst/>
              <a:rect r="r" b="b" t="t" l="l"/>
              <a:pathLst>
                <a:path h="1385926" w="12549">
                  <a:moveTo>
                    <a:pt x="0" y="0"/>
                  </a:moveTo>
                  <a:lnTo>
                    <a:pt x="12549" y="0"/>
                  </a:lnTo>
                  <a:lnTo>
                    <a:pt x="12549" y="1385926"/>
                  </a:lnTo>
                  <a:lnTo>
                    <a:pt x="0" y="1385926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2549" cy="14049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447531" y="858120"/>
            <a:ext cx="7150035" cy="1878347"/>
            <a:chOff x="0" y="0"/>
            <a:chExt cx="1107728" cy="29100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07728" cy="291005"/>
            </a:xfrm>
            <a:custGeom>
              <a:avLst/>
              <a:gdLst/>
              <a:ahLst/>
              <a:cxnLst/>
              <a:rect r="r" b="b" t="t" l="l"/>
              <a:pathLst>
                <a:path h="291005" w="1107728">
                  <a:moveTo>
                    <a:pt x="24904" y="0"/>
                  </a:moveTo>
                  <a:lnTo>
                    <a:pt x="1082824" y="0"/>
                  </a:lnTo>
                  <a:cubicBezTo>
                    <a:pt x="1096578" y="0"/>
                    <a:pt x="1107728" y="11150"/>
                    <a:pt x="1107728" y="24904"/>
                  </a:cubicBezTo>
                  <a:lnTo>
                    <a:pt x="1107728" y="266101"/>
                  </a:lnTo>
                  <a:cubicBezTo>
                    <a:pt x="1107728" y="279855"/>
                    <a:pt x="1096578" y="291005"/>
                    <a:pt x="1082824" y="291005"/>
                  </a:cubicBezTo>
                  <a:lnTo>
                    <a:pt x="24904" y="291005"/>
                  </a:lnTo>
                  <a:cubicBezTo>
                    <a:pt x="11150" y="291005"/>
                    <a:pt x="0" y="279855"/>
                    <a:pt x="0" y="266101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2139516" y="4314238"/>
            <a:ext cx="2128085" cy="2163487"/>
          </a:xfrm>
          <a:custGeom>
            <a:avLst/>
            <a:gdLst/>
            <a:ahLst/>
            <a:cxnLst/>
            <a:rect r="r" b="b" t="t" l="l"/>
            <a:pathLst>
              <a:path h="2163487" w="2128085">
                <a:moveTo>
                  <a:pt x="0" y="0"/>
                </a:moveTo>
                <a:lnTo>
                  <a:pt x="2128085" y="0"/>
                </a:lnTo>
                <a:lnTo>
                  <a:pt x="2128085" y="2163488"/>
                </a:lnTo>
                <a:lnTo>
                  <a:pt x="0" y="216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19304" y="4520084"/>
            <a:ext cx="2187349" cy="2163487"/>
          </a:xfrm>
          <a:custGeom>
            <a:avLst/>
            <a:gdLst/>
            <a:ahLst/>
            <a:cxnLst/>
            <a:rect r="r" b="b" t="t" l="l"/>
            <a:pathLst>
              <a:path h="2163487" w="2187349">
                <a:moveTo>
                  <a:pt x="0" y="0"/>
                </a:moveTo>
                <a:lnTo>
                  <a:pt x="2187350" y="0"/>
                </a:lnTo>
                <a:lnTo>
                  <a:pt x="2187350" y="2163487"/>
                </a:lnTo>
                <a:lnTo>
                  <a:pt x="0" y="21634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795205" y="4314238"/>
            <a:ext cx="2722924" cy="2163487"/>
          </a:xfrm>
          <a:custGeom>
            <a:avLst/>
            <a:gdLst/>
            <a:ahLst/>
            <a:cxnLst/>
            <a:rect r="r" b="b" t="t" l="l"/>
            <a:pathLst>
              <a:path h="2163487" w="2722924">
                <a:moveTo>
                  <a:pt x="0" y="0"/>
                </a:moveTo>
                <a:lnTo>
                  <a:pt x="2722924" y="0"/>
                </a:lnTo>
                <a:lnTo>
                  <a:pt x="2722924" y="2163488"/>
                </a:lnTo>
                <a:lnTo>
                  <a:pt x="0" y="2163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1965769" y="1028700"/>
            <a:ext cx="5578675" cy="1467902"/>
            <a:chOff x="0" y="0"/>
            <a:chExt cx="7438233" cy="195720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51054" cy="1957203"/>
            </a:xfrm>
            <a:custGeom>
              <a:avLst/>
              <a:gdLst/>
              <a:ahLst/>
              <a:cxnLst/>
              <a:rect r="r" b="b" t="t" l="l"/>
              <a:pathLst>
                <a:path h="1957203" w="1351054">
                  <a:moveTo>
                    <a:pt x="0" y="0"/>
                  </a:moveTo>
                  <a:lnTo>
                    <a:pt x="1351054" y="0"/>
                  </a:lnTo>
                  <a:lnTo>
                    <a:pt x="1351054" y="1957203"/>
                  </a:lnTo>
                  <a:lnTo>
                    <a:pt x="0" y="1957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1753000" y="589182"/>
              <a:ext cx="4301920" cy="562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37"/>
                </a:lnSpc>
                <a:spcBef>
                  <a:spcPct val="0"/>
                </a:spcBef>
              </a:pPr>
              <a:r>
                <a:rPr lang="en-US" b="true" sz="2635" spc="258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753000" y="1261522"/>
              <a:ext cx="5685233" cy="440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50"/>
                </a:lnSpc>
                <a:spcBef>
                  <a:spcPct val="0"/>
                </a:spcBef>
              </a:pPr>
              <a:r>
                <a:rPr lang="en-US" sz="1993" spc="195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487274" y="6797702"/>
            <a:ext cx="5286395" cy="2984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9"/>
              </a:lnSpc>
            </a:pPr>
            <a:r>
              <a:rPr lang="en-US" b="true" sz="1941" spc="11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Наша громада має значний природний та економічний потенціал — поклади будівельної сировини, аграрні ресурси, водні об’єкти та сприятливі умови для розвитку туризму і підприємництва. Це створює міцну основу для реалізації міжнародних проєктів та інвестиційних ініціатив.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-1382203" y="850335"/>
            <a:ext cx="9515774" cy="1646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44"/>
              </a:lnSpc>
              <a:spcBef>
                <a:spcPct val="0"/>
              </a:spcBef>
            </a:pPr>
            <a:r>
              <a:rPr lang="en-US" sz="9234" spc="90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ЧОМУ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47599" y="2878559"/>
            <a:ext cx="10199932" cy="569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703"/>
              </a:lnSpc>
              <a:spcBef>
                <a:spcPct val="0"/>
              </a:spcBef>
            </a:pPr>
            <a:r>
              <a:rPr lang="en-US" sz="3408" spc="33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інвестору обрати саме нашу громаду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514354" y="6898647"/>
            <a:ext cx="5593304" cy="2984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9"/>
              </a:lnSpc>
            </a:pPr>
            <a:r>
              <a:rPr lang="en-US" b="true" sz="1941" spc="19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У нашій громаді багато активних, ініціативних людей, громадських діячів і підприємців. Мешканці активно долучаються до громадських ініціатив, освітніх програм та проєктів, що підсилює спроможність громади реалізовувати міжнародні гранти та партнерські проєкти.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347565" y="6898647"/>
            <a:ext cx="5618204" cy="2984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9"/>
              </a:lnSpc>
            </a:pPr>
            <a:r>
              <a:rPr lang="en-US" b="true" sz="1941" spc="11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Вигідне розташування нашої громади у прикордонному регіоні та відкритість до співпраці з іноземними громадами створюють можливості для транскордонного партнерства, обміну досвідом і реалізації спільних грантових програм, що сприяє розвитку місцевої економіки та підвищенню якості життя мешканців.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84715" y="9009597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-1906822" y="-645991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74567" y="1565928"/>
            <a:ext cx="10621234" cy="3468948"/>
            <a:chOff x="0" y="0"/>
            <a:chExt cx="14161645" cy="4625264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6025647" y="0"/>
              <a:ext cx="8135999" cy="1663719"/>
              <a:chOff x="0" y="0"/>
              <a:chExt cx="2957331" cy="60474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957331" cy="604740"/>
              </a:xfrm>
              <a:custGeom>
                <a:avLst/>
                <a:gdLst/>
                <a:ahLst/>
                <a:cxnLst/>
                <a:rect r="r" b="b" t="t" l="l"/>
                <a:pathLst>
                  <a:path h="604740" w="2957331">
                    <a:moveTo>
                      <a:pt x="37921" y="0"/>
                    </a:moveTo>
                    <a:lnTo>
                      <a:pt x="2919409" y="0"/>
                    </a:lnTo>
                    <a:cubicBezTo>
                      <a:pt x="2940353" y="0"/>
                      <a:pt x="2957331" y="16978"/>
                      <a:pt x="2957331" y="37921"/>
                    </a:cubicBezTo>
                    <a:lnTo>
                      <a:pt x="2957331" y="566819"/>
                    </a:lnTo>
                    <a:cubicBezTo>
                      <a:pt x="2957331" y="587762"/>
                      <a:pt x="2940353" y="604740"/>
                      <a:pt x="2919409" y="604740"/>
                    </a:cubicBezTo>
                    <a:lnTo>
                      <a:pt x="37921" y="604740"/>
                    </a:lnTo>
                    <a:cubicBezTo>
                      <a:pt x="16978" y="604740"/>
                      <a:pt x="0" y="587762"/>
                      <a:pt x="0" y="566819"/>
                    </a:cubicBezTo>
                    <a:lnTo>
                      <a:pt x="0" y="37921"/>
                    </a:lnTo>
                    <a:cubicBezTo>
                      <a:pt x="0" y="16978"/>
                      <a:pt x="16978" y="0"/>
                      <a:pt x="37921" y="0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28575"/>
                <a:ext cx="2957331" cy="63331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90"/>
                  </a:lnSpc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6669807" y="551604"/>
              <a:ext cx="7491838" cy="5224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72"/>
                </a:lnSpc>
              </a:pPr>
              <a:r>
                <a:rPr lang="en-US" sz="2443" spc="23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Будівлі</a:t>
              </a:r>
            </a:p>
          </p:txBody>
        </p:sp>
        <p:grpSp>
          <p:nvGrpSpPr>
            <p:cNvPr name="Group 9" id="9"/>
            <p:cNvGrpSpPr/>
            <p:nvPr/>
          </p:nvGrpSpPr>
          <p:grpSpPr>
            <a:xfrm rot="0">
              <a:off x="0" y="0"/>
              <a:ext cx="7286066" cy="4625264"/>
              <a:chOff x="0" y="0"/>
              <a:chExt cx="2648391" cy="1681224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648391" cy="1681224"/>
              </a:xfrm>
              <a:custGeom>
                <a:avLst/>
                <a:gdLst/>
                <a:ahLst/>
                <a:cxnLst/>
                <a:rect r="r" b="b" t="t" l="l"/>
                <a:pathLst>
                  <a:path h="1681224" w="2648391">
                    <a:moveTo>
                      <a:pt x="42345" y="0"/>
                    </a:moveTo>
                    <a:lnTo>
                      <a:pt x="2606046" y="0"/>
                    </a:lnTo>
                    <a:cubicBezTo>
                      <a:pt x="2629433" y="0"/>
                      <a:pt x="2648391" y="18959"/>
                      <a:pt x="2648391" y="42345"/>
                    </a:cubicBezTo>
                    <a:lnTo>
                      <a:pt x="2648391" y="1638879"/>
                    </a:lnTo>
                    <a:cubicBezTo>
                      <a:pt x="2648391" y="1650109"/>
                      <a:pt x="2643930" y="1660880"/>
                      <a:pt x="2635989" y="1668821"/>
                    </a:cubicBezTo>
                    <a:cubicBezTo>
                      <a:pt x="2628047" y="1676762"/>
                      <a:pt x="2617277" y="1681224"/>
                      <a:pt x="2606046" y="1681224"/>
                    </a:cubicBezTo>
                    <a:lnTo>
                      <a:pt x="42345" y="1681224"/>
                    </a:lnTo>
                    <a:cubicBezTo>
                      <a:pt x="18959" y="1681224"/>
                      <a:pt x="0" y="1662265"/>
                      <a:pt x="0" y="1638879"/>
                    </a:cubicBezTo>
                    <a:lnTo>
                      <a:pt x="0" y="42345"/>
                    </a:lnTo>
                    <a:cubicBezTo>
                      <a:pt x="0" y="18959"/>
                      <a:pt x="18959" y="0"/>
                      <a:pt x="42345" y="0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28575"/>
                <a:ext cx="2648391" cy="170979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90"/>
                  </a:lnSpc>
                </a:pPr>
              </a:p>
            </p:txBody>
          </p:sp>
        </p:grpSp>
      </p:grpSp>
      <p:grpSp>
        <p:nvGrpSpPr>
          <p:cNvPr name="Group 12" id="12"/>
          <p:cNvGrpSpPr/>
          <p:nvPr/>
        </p:nvGrpSpPr>
        <p:grpSpPr>
          <a:xfrm rot="0">
            <a:off x="3878658" y="4247365"/>
            <a:ext cx="10530684" cy="3468948"/>
            <a:chOff x="0" y="0"/>
            <a:chExt cx="14040912" cy="4625264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7286066" cy="4625264"/>
              <a:chOff x="0" y="0"/>
              <a:chExt cx="2648391" cy="168122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648391" cy="1681224"/>
              </a:xfrm>
              <a:custGeom>
                <a:avLst/>
                <a:gdLst/>
                <a:ahLst/>
                <a:cxnLst/>
                <a:rect r="r" b="b" t="t" l="l"/>
                <a:pathLst>
                  <a:path h="1681224" w="2648391">
                    <a:moveTo>
                      <a:pt x="42345" y="0"/>
                    </a:moveTo>
                    <a:lnTo>
                      <a:pt x="2606046" y="0"/>
                    </a:lnTo>
                    <a:cubicBezTo>
                      <a:pt x="2629433" y="0"/>
                      <a:pt x="2648391" y="18959"/>
                      <a:pt x="2648391" y="42345"/>
                    </a:cubicBezTo>
                    <a:lnTo>
                      <a:pt x="2648391" y="1638879"/>
                    </a:lnTo>
                    <a:cubicBezTo>
                      <a:pt x="2648391" y="1650109"/>
                      <a:pt x="2643930" y="1660880"/>
                      <a:pt x="2635989" y="1668821"/>
                    </a:cubicBezTo>
                    <a:cubicBezTo>
                      <a:pt x="2628047" y="1676762"/>
                      <a:pt x="2617277" y="1681224"/>
                      <a:pt x="2606046" y="1681224"/>
                    </a:cubicBezTo>
                    <a:lnTo>
                      <a:pt x="42345" y="1681224"/>
                    </a:lnTo>
                    <a:cubicBezTo>
                      <a:pt x="18959" y="1681224"/>
                      <a:pt x="0" y="1662265"/>
                      <a:pt x="0" y="1638879"/>
                    </a:cubicBezTo>
                    <a:lnTo>
                      <a:pt x="0" y="42345"/>
                    </a:lnTo>
                    <a:cubicBezTo>
                      <a:pt x="0" y="18959"/>
                      <a:pt x="18959" y="0"/>
                      <a:pt x="42345" y="0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28575"/>
                <a:ext cx="2648391" cy="170979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90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5914366" y="0"/>
              <a:ext cx="8126546" cy="1666256"/>
              <a:chOff x="0" y="0"/>
              <a:chExt cx="2953895" cy="605663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2953895" cy="605663"/>
              </a:xfrm>
              <a:custGeom>
                <a:avLst/>
                <a:gdLst/>
                <a:ahLst/>
                <a:cxnLst/>
                <a:rect r="r" b="b" t="t" l="l"/>
                <a:pathLst>
                  <a:path h="605663" w="2953895">
                    <a:moveTo>
                      <a:pt x="37966" y="0"/>
                    </a:moveTo>
                    <a:lnTo>
                      <a:pt x="2915929" y="0"/>
                    </a:lnTo>
                    <a:cubicBezTo>
                      <a:pt x="2925998" y="0"/>
                      <a:pt x="2935655" y="4000"/>
                      <a:pt x="2942775" y="11120"/>
                    </a:cubicBezTo>
                    <a:cubicBezTo>
                      <a:pt x="2949895" y="18240"/>
                      <a:pt x="2953895" y="27896"/>
                      <a:pt x="2953895" y="37966"/>
                    </a:cubicBezTo>
                    <a:lnTo>
                      <a:pt x="2953895" y="567697"/>
                    </a:lnTo>
                    <a:cubicBezTo>
                      <a:pt x="2953895" y="577766"/>
                      <a:pt x="2949895" y="587423"/>
                      <a:pt x="2942775" y="594543"/>
                    </a:cubicBezTo>
                    <a:cubicBezTo>
                      <a:pt x="2935655" y="601663"/>
                      <a:pt x="2925998" y="605663"/>
                      <a:pt x="2915929" y="605663"/>
                    </a:cubicBezTo>
                    <a:lnTo>
                      <a:pt x="37966" y="605663"/>
                    </a:lnTo>
                    <a:cubicBezTo>
                      <a:pt x="27896" y="605663"/>
                      <a:pt x="18240" y="601663"/>
                      <a:pt x="11120" y="594543"/>
                    </a:cubicBezTo>
                    <a:cubicBezTo>
                      <a:pt x="4000" y="587423"/>
                      <a:pt x="0" y="577766"/>
                      <a:pt x="0" y="567697"/>
                    </a:cubicBezTo>
                    <a:lnTo>
                      <a:pt x="0" y="37966"/>
                    </a:lnTo>
                    <a:cubicBezTo>
                      <a:pt x="0" y="27896"/>
                      <a:pt x="4000" y="18240"/>
                      <a:pt x="11120" y="11120"/>
                    </a:cubicBezTo>
                    <a:cubicBezTo>
                      <a:pt x="18240" y="4000"/>
                      <a:pt x="27896" y="0"/>
                      <a:pt x="37966" y="0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28575"/>
                <a:ext cx="2953895" cy="63423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90"/>
                  </a:lnSpc>
                </a:pPr>
              </a:p>
            </p:txBody>
          </p:sp>
        </p:grpSp>
        <p:sp>
          <p:nvSpPr>
            <p:cNvPr name="TextBox 19" id="19"/>
            <p:cNvSpPr txBox="true"/>
            <p:nvPr/>
          </p:nvSpPr>
          <p:spPr>
            <a:xfrm rot="0">
              <a:off x="6414232" y="552873"/>
              <a:ext cx="7626680" cy="5224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72"/>
                </a:lnSpc>
              </a:pPr>
              <a:r>
                <a:rPr lang="en-US" sz="2443" spc="23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Земельні ділянки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099461" y="6946184"/>
            <a:ext cx="5464549" cy="3340816"/>
            <a:chOff x="0" y="0"/>
            <a:chExt cx="2648391" cy="161912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648391" cy="1619125"/>
            </a:xfrm>
            <a:custGeom>
              <a:avLst/>
              <a:gdLst/>
              <a:ahLst/>
              <a:cxnLst/>
              <a:rect r="r" b="b" t="t" l="l"/>
              <a:pathLst>
                <a:path h="1619125" w="2648391">
                  <a:moveTo>
                    <a:pt x="77921" y="0"/>
                  </a:moveTo>
                  <a:lnTo>
                    <a:pt x="2570470" y="0"/>
                  </a:lnTo>
                  <a:cubicBezTo>
                    <a:pt x="2613504" y="0"/>
                    <a:pt x="2648391" y="34887"/>
                    <a:pt x="2648391" y="77921"/>
                  </a:cubicBezTo>
                  <a:lnTo>
                    <a:pt x="2648391" y="1541204"/>
                  </a:lnTo>
                  <a:cubicBezTo>
                    <a:pt x="2648391" y="1584238"/>
                    <a:pt x="2613504" y="1619125"/>
                    <a:pt x="2570470" y="1619125"/>
                  </a:cubicBezTo>
                  <a:lnTo>
                    <a:pt x="77921" y="1619125"/>
                  </a:lnTo>
                  <a:cubicBezTo>
                    <a:pt x="34887" y="1619125"/>
                    <a:pt x="0" y="1584238"/>
                    <a:pt x="0" y="1541204"/>
                  </a:cubicBezTo>
                  <a:lnTo>
                    <a:pt x="0" y="77921"/>
                  </a:lnTo>
                  <a:cubicBezTo>
                    <a:pt x="0" y="34887"/>
                    <a:pt x="34887" y="0"/>
                    <a:pt x="77921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2648391" cy="1647700"/>
            </a:xfrm>
            <a:prstGeom prst="rect">
              <a:avLst/>
            </a:prstGeom>
          </p:spPr>
          <p:txBody>
            <a:bodyPr anchor="ctr" rtlCol="false" tIns="27606" lIns="27606" bIns="27606" rIns="27606"/>
            <a:lstStyle/>
            <a:p>
              <a:pPr algn="ctr">
                <a:lnSpc>
                  <a:spcPts val="359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970630" y="6946184"/>
            <a:ext cx="6123510" cy="1247789"/>
            <a:chOff x="0" y="0"/>
            <a:chExt cx="8164680" cy="1663719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8164680" cy="1663719"/>
              <a:chOff x="0" y="0"/>
              <a:chExt cx="2967756" cy="60474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967756" cy="604740"/>
              </a:xfrm>
              <a:custGeom>
                <a:avLst/>
                <a:gdLst/>
                <a:ahLst/>
                <a:cxnLst/>
                <a:rect r="r" b="b" t="t" l="l"/>
                <a:pathLst>
                  <a:path h="604740" w="2967756">
                    <a:moveTo>
                      <a:pt x="37788" y="0"/>
                    </a:moveTo>
                    <a:lnTo>
                      <a:pt x="2929968" y="0"/>
                    </a:lnTo>
                    <a:cubicBezTo>
                      <a:pt x="2939990" y="0"/>
                      <a:pt x="2949602" y="3981"/>
                      <a:pt x="2956688" y="11068"/>
                    </a:cubicBezTo>
                    <a:cubicBezTo>
                      <a:pt x="2963775" y="18155"/>
                      <a:pt x="2967756" y="27766"/>
                      <a:pt x="2967756" y="37788"/>
                    </a:cubicBezTo>
                    <a:lnTo>
                      <a:pt x="2967756" y="566952"/>
                    </a:lnTo>
                    <a:cubicBezTo>
                      <a:pt x="2967756" y="576974"/>
                      <a:pt x="2963775" y="586586"/>
                      <a:pt x="2956688" y="593672"/>
                    </a:cubicBezTo>
                    <a:cubicBezTo>
                      <a:pt x="2949602" y="600759"/>
                      <a:pt x="2939990" y="604740"/>
                      <a:pt x="2929968" y="604740"/>
                    </a:cubicBezTo>
                    <a:lnTo>
                      <a:pt x="37788" y="604740"/>
                    </a:lnTo>
                    <a:cubicBezTo>
                      <a:pt x="27766" y="604740"/>
                      <a:pt x="18155" y="600759"/>
                      <a:pt x="11068" y="593672"/>
                    </a:cubicBezTo>
                    <a:cubicBezTo>
                      <a:pt x="3981" y="586586"/>
                      <a:pt x="0" y="576974"/>
                      <a:pt x="0" y="566952"/>
                    </a:cubicBezTo>
                    <a:lnTo>
                      <a:pt x="0" y="37788"/>
                    </a:lnTo>
                    <a:cubicBezTo>
                      <a:pt x="0" y="27766"/>
                      <a:pt x="3981" y="18155"/>
                      <a:pt x="11068" y="11068"/>
                    </a:cubicBezTo>
                    <a:cubicBezTo>
                      <a:pt x="18155" y="3981"/>
                      <a:pt x="27766" y="0"/>
                      <a:pt x="37788" y="0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28575"/>
                <a:ext cx="2967756" cy="63331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90"/>
                  </a:lnSpc>
                </a:pPr>
              </a:p>
            </p:txBody>
          </p:sp>
        </p:grpSp>
        <p:sp>
          <p:nvSpPr>
            <p:cNvPr name="TextBox 27" id="27"/>
            <p:cNvSpPr txBox="true"/>
            <p:nvPr/>
          </p:nvSpPr>
          <p:spPr>
            <a:xfrm rot="0">
              <a:off x="1500640" y="442741"/>
              <a:ext cx="6664040" cy="5224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72"/>
                </a:lnSpc>
              </a:pPr>
              <a:r>
                <a:rPr lang="en-US" sz="2443" spc="23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Команда та досвід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2243048" y="294749"/>
            <a:ext cx="5578675" cy="1467902"/>
            <a:chOff x="0" y="0"/>
            <a:chExt cx="7438233" cy="195720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351054" cy="1957203"/>
            </a:xfrm>
            <a:custGeom>
              <a:avLst/>
              <a:gdLst/>
              <a:ahLst/>
              <a:cxnLst/>
              <a:rect r="r" b="b" t="t" l="l"/>
              <a:pathLst>
                <a:path h="1957203" w="1351054">
                  <a:moveTo>
                    <a:pt x="0" y="0"/>
                  </a:moveTo>
                  <a:lnTo>
                    <a:pt x="1351054" y="0"/>
                  </a:lnTo>
                  <a:lnTo>
                    <a:pt x="1351054" y="1957203"/>
                  </a:lnTo>
                  <a:lnTo>
                    <a:pt x="0" y="1957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 rot="0">
              <a:off x="1753000" y="589182"/>
              <a:ext cx="4301920" cy="562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37"/>
                </a:lnSpc>
                <a:spcBef>
                  <a:spcPct val="0"/>
                </a:spcBef>
              </a:pPr>
              <a:r>
                <a:rPr lang="en-US" b="true" sz="2635" spc="258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1753000" y="1261522"/>
              <a:ext cx="5685233" cy="440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50"/>
                </a:lnSpc>
                <a:spcBef>
                  <a:spcPct val="0"/>
                </a:spcBef>
              </a:pPr>
              <a:r>
                <a:rPr lang="en-US" sz="1993" spc="195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52400" y="1762651"/>
            <a:ext cx="4883650" cy="3041374"/>
            <a:chOff x="0" y="0"/>
            <a:chExt cx="14986700" cy="933321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4986713" cy="9333230"/>
            </a:xfrm>
            <a:custGeom>
              <a:avLst/>
              <a:gdLst/>
              <a:ahLst/>
              <a:cxnLst/>
              <a:rect r="r" b="b" t="t" l="l"/>
              <a:pathLst>
                <a:path h="9333230" w="14986713">
                  <a:moveTo>
                    <a:pt x="1032473" y="0"/>
                  </a:moveTo>
                  <a:lnTo>
                    <a:pt x="13954240" y="0"/>
                  </a:lnTo>
                  <a:cubicBezTo>
                    <a:pt x="14228070" y="0"/>
                    <a:pt x="14490683" y="108778"/>
                    <a:pt x="14684308" y="302404"/>
                  </a:cubicBezTo>
                  <a:cubicBezTo>
                    <a:pt x="14877935" y="496031"/>
                    <a:pt x="14986713" y="758644"/>
                    <a:pt x="14986713" y="1032473"/>
                  </a:cubicBezTo>
                  <a:lnTo>
                    <a:pt x="14986713" y="8300758"/>
                  </a:lnTo>
                  <a:cubicBezTo>
                    <a:pt x="14986713" y="8574586"/>
                    <a:pt x="14877935" y="8837200"/>
                    <a:pt x="14684308" y="9030826"/>
                  </a:cubicBezTo>
                  <a:cubicBezTo>
                    <a:pt x="14490683" y="9224452"/>
                    <a:pt x="14228070" y="9333230"/>
                    <a:pt x="13954240" y="9333230"/>
                  </a:cubicBezTo>
                  <a:lnTo>
                    <a:pt x="1032473" y="9333230"/>
                  </a:lnTo>
                  <a:cubicBezTo>
                    <a:pt x="758644" y="9333230"/>
                    <a:pt x="496031" y="9224452"/>
                    <a:pt x="302404" y="9030826"/>
                  </a:cubicBezTo>
                  <a:cubicBezTo>
                    <a:pt x="108778" y="8837200"/>
                    <a:pt x="0" y="8574586"/>
                    <a:pt x="0" y="8300758"/>
                  </a:cubicBezTo>
                  <a:lnTo>
                    <a:pt x="0" y="1032473"/>
                  </a:lnTo>
                  <a:cubicBezTo>
                    <a:pt x="0" y="758644"/>
                    <a:pt x="108778" y="496031"/>
                    <a:pt x="302404" y="302404"/>
                  </a:cubicBezTo>
                  <a:cubicBezTo>
                    <a:pt x="496031" y="108778"/>
                    <a:pt x="758644" y="0"/>
                    <a:pt x="1032473" y="0"/>
                  </a:cubicBezTo>
                  <a:close/>
                </a:path>
              </a:pathLst>
            </a:custGeom>
            <a:blipFill>
              <a:blip r:embed="rId7"/>
              <a:stretch>
                <a:fillRect l="-8053" t="0" r="-8052" b="-151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4181411" y="4448237"/>
            <a:ext cx="4962589" cy="3121842"/>
            <a:chOff x="0" y="0"/>
            <a:chExt cx="7457542" cy="469135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7457567" cy="4691380"/>
            </a:xfrm>
            <a:custGeom>
              <a:avLst/>
              <a:gdLst/>
              <a:ahLst/>
              <a:cxnLst/>
              <a:rect r="r" b="b" t="t" l="l"/>
              <a:pathLst>
                <a:path h="4691380" w="7457567">
                  <a:moveTo>
                    <a:pt x="429411" y="0"/>
                  </a:moveTo>
                  <a:lnTo>
                    <a:pt x="7028156" y="0"/>
                  </a:lnTo>
                  <a:cubicBezTo>
                    <a:pt x="7265313" y="0"/>
                    <a:pt x="7457567" y="192254"/>
                    <a:pt x="7457567" y="429411"/>
                  </a:cubicBezTo>
                  <a:lnTo>
                    <a:pt x="7457567" y="4261969"/>
                  </a:lnTo>
                  <a:cubicBezTo>
                    <a:pt x="7457567" y="4375855"/>
                    <a:pt x="7412326" y="4485078"/>
                    <a:pt x="7331796" y="4565608"/>
                  </a:cubicBezTo>
                  <a:cubicBezTo>
                    <a:pt x="7251265" y="4646138"/>
                    <a:pt x="7142043" y="4691380"/>
                    <a:pt x="7028156" y="4691380"/>
                  </a:cubicBezTo>
                  <a:lnTo>
                    <a:pt x="429411" y="4691380"/>
                  </a:lnTo>
                  <a:cubicBezTo>
                    <a:pt x="192254" y="4691380"/>
                    <a:pt x="0" y="4499126"/>
                    <a:pt x="0" y="4261969"/>
                  </a:cubicBezTo>
                  <a:lnTo>
                    <a:pt x="0" y="429411"/>
                  </a:lnTo>
                  <a:cubicBezTo>
                    <a:pt x="0" y="192254"/>
                    <a:pt x="192254" y="0"/>
                    <a:pt x="429411" y="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36" id="36"/>
          <p:cNvSpPr/>
          <p:nvPr/>
        </p:nvSpPr>
        <p:spPr>
          <a:xfrm flipH="false" flipV="false" rot="0">
            <a:off x="8504929" y="7213220"/>
            <a:ext cx="4806461" cy="2832721"/>
          </a:xfrm>
          <a:custGeom>
            <a:avLst/>
            <a:gdLst/>
            <a:ahLst/>
            <a:cxnLst/>
            <a:rect r="r" b="b" t="t" l="l"/>
            <a:pathLst>
              <a:path h="2832721" w="4806461">
                <a:moveTo>
                  <a:pt x="0" y="0"/>
                </a:moveTo>
                <a:lnTo>
                  <a:pt x="4806461" y="0"/>
                </a:lnTo>
                <a:lnTo>
                  <a:pt x="4806461" y="2832721"/>
                </a:lnTo>
                <a:lnTo>
                  <a:pt x="0" y="283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366" r="0" b="-1366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2927601" y="211495"/>
            <a:ext cx="8406653" cy="1226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24"/>
              </a:lnSpc>
            </a:pPr>
            <a:r>
              <a:rPr lang="en-US" b="true" sz="4570" spc="159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Ресурси </a:t>
            </a:r>
          </a:p>
          <a:p>
            <a:pPr algn="l">
              <a:lnSpc>
                <a:spcPts val="4524"/>
              </a:lnSpc>
            </a:pPr>
            <a:r>
              <a:rPr lang="en-US" b="true" sz="4570" spc="159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для спільного проєкту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60989" y="8127298"/>
            <a:ext cx="6035339" cy="1453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4"/>
              </a:lnSpc>
            </a:pPr>
            <a:r>
              <a:rPr lang="en-US" b="true" sz="2609" spc="8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Громада готова д</a:t>
            </a:r>
            <a:r>
              <a:rPr lang="en-US" b="true" sz="2609" spc="8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ати партнеру доступ до ресурсів та довгострокові угоди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22124" y="7754894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-2059222" y="-798391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42523" y="2264168"/>
            <a:ext cx="10118678" cy="7482274"/>
            <a:chOff x="0" y="0"/>
            <a:chExt cx="13491571" cy="99763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491571" cy="9976366"/>
            </a:xfrm>
            <a:custGeom>
              <a:avLst/>
              <a:gdLst/>
              <a:ahLst/>
              <a:cxnLst/>
              <a:rect r="r" b="b" t="t" l="l"/>
              <a:pathLst>
                <a:path h="9976366" w="13491571">
                  <a:moveTo>
                    <a:pt x="0" y="0"/>
                  </a:moveTo>
                  <a:lnTo>
                    <a:pt x="13491571" y="0"/>
                  </a:lnTo>
                  <a:lnTo>
                    <a:pt x="13491571" y="9976366"/>
                  </a:lnTo>
                  <a:lnTo>
                    <a:pt x="0" y="9976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3356" r="0" b="-2718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358654" y="5965965"/>
              <a:ext cx="453789" cy="689459"/>
            </a:xfrm>
            <a:custGeom>
              <a:avLst/>
              <a:gdLst/>
              <a:ahLst/>
              <a:cxnLst/>
              <a:rect r="r" b="b" t="t" l="l"/>
              <a:pathLst>
                <a:path h="689459" w="453789">
                  <a:moveTo>
                    <a:pt x="0" y="0"/>
                  </a:moveTo>
                  <a:lnTo>
                    <a:pt x="453789" y="0"/>
                  </a:lnTo>
                  <a:lnTo>
                    <a:pt x="453789" y="689458"/>
                  </a:lnTo>
                  <a:lnTo>
                    <a:pt x="0" y="68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2133924" y="184324"/>
              <a:ext cx="4267847" cy="4511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23"/>
                </a:lnSpc>
                <a:spcBef>
                  <a:spcPct val="0"/>
                </a:spcBef>
              </a:pPr>
              <a:r>
                <a:rPr lang="en-US" sz="2045" spc="200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Польща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476535" y="3024475"/>
              <a:ext cx="3527338" cy="694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4"/>
                </a:lnSpc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Ужгородський</a:t>
              </a:r>
            </a:p>
            <a:p>
              <a:pPr algn="ctr" marL="0" indent="0" lvl="0">
                <a:lnSpc>
                  <a:spcPts val="2154"/>
                </a:lnSpc>
                <a:spcBef>
                  <a:spcPct val="0"/>
                </a:spcBef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р-н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3171749" y="6529579"/>
              <a:ext cx="3595794" cy="6590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42"/>
                </a:lnSpc>
                <a:spcBef>
                  <a:spcPct val="0"/>
                </a:spcBef>
              </a:pPr>
              <a:r>
                <a:rPr lang="en-US" b="true" sz="2856" spc="28">
                  <a:solidFill>
                    <a:srgbClr val="54545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Кам’янське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703784"/>
              <a:ext cx="4267847" cy="4511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23"/>
                </a:lnSpc>
                <a:spcBef>
                  <a:spcPct val="0"/>
                </a:spcBef>
              </a:pPr>
              <a:r>
                <a:rPr lang="en-US" sz="2045" spc="200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Словаччина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87955" y="7653871"/>
              <a:ext cx="4267847" cy="4511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23"/>
                </a:lnSpc>
                <a:spcBef>
                  <a:spcPct val="0"/>
                </a:spcBef>
              </a:pPr>
              <a:r>
                <a:rPr lang="en-US" sz="2045" spc="200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Угорщина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735232" y="8897943"/>
              <a:ext cx="4267847" cy="4511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23"/>
                </a:lnSpc>
                <a:spcBef>
                  <a:spcPct val="0"/>
                </a:spcBef>
              </a:pPr>
              <a:r>
                <a:rPr lang="en-US" sz="2045" spc="200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Румунія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8112887" y="2406540"/>
              <a:ext cx="4947221" cy="4511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23"/>
                </a:lnSpc>
                <a:spcBef>
                  <a:spcPct val="0"/>
                </a:spcBef>
              </a:pPr>
              <a:r>
                <a:rPr lang="en-US" sz="2045" spc="200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Івано-Франківська обл.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4955803" y="804821"/>
              <a:ext cx="4267847" cy="4511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23"/>
                </a:lnSpc>
                <a:spcBef>
                  <a:spcPct val="0"/>
                </a:spcBef>
              </a:pPr>
              <a:r>
                <a:rPr lang="en-US" sz="2045" spc="200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Львівська обл.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2821879" y="4235259"/>
              <a:ext cx="3527338" cy="694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4"/>
                </a:lnSpc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Мукачівський</a:t>
              </a:r>
            </a:p>
            <a:p>
              <a:pPr algn="ctr" marL="0" indent="0" lvl="0">
                <a:lnSpc>
                  <a:spcPts val="2154"/>
                </a:lnSpc>
                <a:spcBef>
                  <a:spcPct val="0"/>
                </a:spcBef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р-н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5712072" y="4253932"/>
              <a:ext cx="3527338" cy="694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4"/>
                </a:lnSpc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Хустський</a:t>
              </a:r>
            </a:p>
            <a:p>
              <a:pPr algn="ctr" marL="0" indent="0" lvl="0">
                <a:lnSpc>
                  <a:spcPts val="2154"/>
                </a:lnSpc>
                <a:spcBef>
                  <a:spcPct val="0"/>
                </a:spcBef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р-н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3240204" y="7330605"/>
              <a:ext cx="3527338" cy="694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4"/>
                </a:lnSpc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Берегівський</a:t>
              </a:r>
            </a:p>
            <a:p>
              <a:pPr algn="ctr" marL="0" indent="0" lvl="0">
                <a:lnSpc>
                  <a:spcPts val="2154"/>
                </a:lnSpc>
                <a:spcBef>
                  <a:spcPct val="0"/>
                </a:spcBef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р-н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7059159" y="6443550"/>
              <a:ext cx="3527338" cy="694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4"/>
                </a:lnSpc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Тячівський</a:t>
              </a:r>
            </a:p>
            <a:p>
              <a:pPr algn="ctr" marL="0" indent="0" lvl="0">
                <a:lnSpc>
                  <a:spcPts val="2154"/>
                </a:lnSpc>
                <a:spcBef>
                  <a:spcPct val="0"/>
                </a:spcBef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р-н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9239411" y="7330605"/>
              <a:ext cx="3527338" cy="694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4"/>
                </a:lnSpc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Рахівський</a:t>
              </a:r>
            </a:p>
            <a:p>
              <a:pPr algn="ctr" marL="0" indent="0" lvl="0">
                <a:lnSpc>
                  <a:spcPts val="2154"/>
                </a:lnSpc>
                <a:spcBef>
                  <a:spcPct val="0"/>
                </a:spcBef>
              </a:pPr>
              <a:r>
                <a:rPr lang="en-US" b="true" sz="1561" spc="2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р-н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777643" y="6962764"/>
            <a:ext cx="4851477" cy="3156752"/>
            <a:chOff x="0" y="0"/>
            <a:chExt cx="6468636" cy="4209002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3306155" y="470152"/>
              <a:ext cx="3162482" cy="1123668"/>
              <a:chOff x="0" y="0"/>
              <a:chExt cx="4073040" cy="14472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4073017" cy="1447165"/>
              </a:xfrm>
              <a:custGeom>
                <a:avLst/>
                <a:gdLst/>
                <a:ahLst/>
                <a:cxnLst/>
                <a:rect r="r" b="b" t="t" l="l"/>
                <a:pathLst>
                  <a:path h="1447165" w="4073017">
                    <a:moveTo>
                      <a:pt x="33492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47165"/>
                      <a:pt x="0" y="1447165"/>
                      <a:pt x="0" y="1447165"/>
                    </a:cubicBezTo>
                    <a:cubicBezTo>
                      <a:pt x="3349244" y="1447165"/>
                      <a:pt x="3349244" y="1447165"/>
                      <a:pt x="3349244" y="1447165"/>
                    </a:cubicBezTo>
                    <a:cubicBezTo>
                      <a:pt x="3747897" y="1447165"/>
                      <a:pt x="4073017" y="1122172"/>
                      <a:pt x="4073017" y="723519"/>
                    </a:cubicBezTo>
                    <a:cubicBezTo>
                      <a:pt x="4073017" y="324866"/>
                      <a:pt x="3747897" y="0"/>
                      <a:pt x="3349244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2563751" y="0"/>
              <a:ext cx="1596614" cy="1595496"/>
              <a:chOff x="0" y="0"/>
              <a:chExt cx="2056320" cy="205488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056384" cy="2054860"/>
              </a:xfrm>
              <a:custGeom>
                <a:avLst/>
                <a:gdLst/>
                <a:ahLst/>
                <a:cxnLst/>
                <a:rect r="r" b="b" t="t" l="l"/>
                <a:pathLst>
                  <a:path h="2054860" w="2056384">
                    <a:moveTo>
                      <a:pt x="0" y="1027430"/>
                    </a:moveTo>
                    <a:cubicBezTo>
                      <a:pt x="0" y="459994"/>
                      <a:pt x="460375" y="0"/>
                      <a:pt x="1028192" y="0"/>
                    </a:cubicBezTo>
                    <a:cubicBezTo>
                      <a:pt x="1596009" y="0"/>
                      <a:pt x="2056384" y="459994"/>
                      <a:pt x="2056384" y="1027430"/>
                    </a:cubicBezTo>
                    <a:cubicBezTo>
                      <a:pt x="2056384" y="1594866"/>
                      <a:pt x="1596009" y="2054860"/>
                      <a:pt x="1028192" y="2054860"/>
                    </a:cubicBezTo>
                    <a:cubicBezTo>
                      <a:pt x="460375" y="2054860"/>
                      <a:pt x="0" y="1594866"/>
                      <a:pt x="0" y="1027430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2063412" y="1776625"/>
              <a:ext cx="3165277" cy="1125345"/>
              <a:chOff x="0" y="0"/>
              <a:chExt cx="4076640" cy="144936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076573" cy="1449324"/>
              </a:xfrm>
              <a:custGeom>
                <a:avLst/>
                <a:gdLst/>
                <a:ahLst/>
                <a:cxnLst/>
                <a:rect r="r" b="b" t="t" l="l"/>
                <a:pathLst>
                  <a:path h="1449324" w="4076573">
                    <a:moveTo>
                      <a:pt x="335216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49324"/>
                      <a:pt x="0" y="1449324"/>
                      <a:pt x="0" y="1449324"/>
                    </a:cubicBezTo>
                    <a:cubicBezTo>
                      <a:pt x="3352165" y="1449324"/>
                      <a:pt x="3352165" y="1449324"/>
                      <a:pt x="3352165" y="1449324"/>
                    </a:cubicBezTo>
                    <a:cubicBezTo>
                      <a:pt x="3751199" y="1449324"/>
                      <a:pt x="4076573" y="1123823"/>
                      <a:pt x="4076573" y="724662"/>
                    </a:cubicBezTo>
                    <a:cubicBezTo>
                      <a:pt x="4076573" y="325501"/>
                      <a:pt x="3751199" y="0"/>
                      <a:pt x="3352165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1318772" y="1304796"/>
              <a:ext cx="1598292" cy="1597173"/>
              <a:chOff x="0" y="0"/>
              <a:chExt cx="2058480" cy="205704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058416" cy="2057146"/>
              </a:xfrm>
              <a:custGeom>
                <a:avLst/>
                <a:gdLst/>
                <a:ahLst/>
                <a:cxnLst/>
                <a:rect r="r" b="b" t="t" l="l"/>
                <a:pathLst>
                  <a:path h="2057146" w="2058416">
                    <a:moveTo>
                      <a:pt x="0" y="1028573"/>
                    </a:moveTo>
                    <a:cubicBezTo>
                      <a:pt x="0" y="460502"/>
                      <a:pt x="460756" y="0"/>
                      <a:pt x="1029208" y="0"/>
                    </a:cubicBezTo>
                    <a:cubicBezTo>
                      <a:pt x="1597660" y="0"/>
                      <a:pt x="2058416" y="460502"/>
                      <a:pt x="2058416" y="1028573"/>
                    </a:cubicBezTo>
                    <a:cubicBezTo>
                      <a:pt x="2058416" y="1596644"/>
                      <a:pt x="1597660" y="2057146"/>
                      <a:pt x="1029208" y="2057146"/>
                    </a:cubicBezTo>
                    <a:cubicBezTo>
                      <a:pt x="460756" y="2057146"/>
                      <a:pt x="0" y="1596517"/>
                      <a:pt x="0" y="102857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838558" y="3084775"/>
              <a:ext cx="3164718" cy="1124227"/>
              <a:chOff x="0" y="0"/>
              <a:chExt cx="4075920" cy="144792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4075811" cy="1447927"/>
              </a:xfrm>
              <a:custGeom>
                <a:avLst/>
                <a:gdLst/>
                <a:ahLst/>
                <a:cxnLst/>
                <a:rect r="r" b="b" t="t" l="l"/>
                <a:pathLst>
                  <a:path h="1447927" w="4075811">
                    <a:moveTo>
                      <a:pt x="33515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47927"/>
                      <a:pt x="0" y="1447927"/>
                      <a:pt x="0" y="1447927"/>
                    </a:cubicBezTo>
                    <a:cubicBezTo>
                      <a:pt x="3351530" y="1447927"/>
                      <a:pt x="3351530" y="1447927"/>
                      <a:pt x="3351530" y="1447927"/>
                    </a:cubicBezTo>
                    <a:cubicBezTo>
                      <a:pt x="3750564" y="1447927"/>
                      <a:pt x="4075811" y="1122807"/>
                      <a:pt x="4075811" y="724027"/>
                    </a:cubicBezTo>
                    <a:cubicBezTo>
                      <a:pt x="4075811" y="325247"/>
                      <a:pt x="3750564" y="0"/>
                      <a:pt x="3351530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0" y="2611270"/>
              <a:ext cx="1596055" cy="1596055"/>
              <a:chOff x="0" y="0"/>
              <a:chExt cx="2055600" cy="20556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055622" cy="2055622"/>
              </a:xfrm>
              <a:custGeom>
                <a:avLst/>
                <a:gdLst/>
                <a:ahLst/>
                <a:cxnLst/>
                <a:rect r="r" b="b" t="t" l="l"/>
                <a:pathLst>
                  <a:path h="2055622" w="2055622">
                    <a:moveTo>
                      <a:pt x="0" y="1027811"/>
                    </a:moveTo>
                    <a:cubicBezTo>
                      <a:pt x="0" y="460121"/>
                      <a:pt x="460121" y="0"/>
                      <a:pt x="1027811" y="0"/>
                    </a:cubicBezTo>
                    <a:cubicBezTo>
                      <a:pt x="1595501" y="0"/>
                      <a:pt x="2055622" y="460121"/>
                      <a:pt x="2055622" y="1027811"/>
                    </a:cubicBezTo>
                    <a:cubicBezTo>
                      <a:pt x="2055622" y="1595501"/>
                      <a:pt x="1595501" y="2055622"/>
                      <a:pt x="1027811" y="2055622"/>
                    </a:cubicBezTo>
                    <a:cubicBezTo>
                      <a:pt x="460121" y="2055622"/>
                      <a:pt x="0" y="1595501"/>
                      <a:pt x="0" y="1027811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1765156" y="3278421"/>
              <a:ext cx="2363726" cy="326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2063"/>
                </a:lnSpc>
                <a:spcBef>
                  <a:spcPct val="0"/>
                </a:spcBef>
              </a:pPr>
              <a:r>
                <a:rPr lang="en-US" b="true" sz="1495" spc="146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71</a:t>
              </a:r>
              <a:r>
                <a:rPr lang="en-US" b="true" sz="1495" spc="146" u="none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.58 кв.км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3084921" y="1979680"/>
              <a:ext cx="1926271" cy="326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2063"/>
                </a:lnSpc>
                <a:spcBef>
                  <a:spcPct val="0"/>
                </a:spcBef>
              </a:pPr>
              <a:r>
                <a:rPr lang="en-US" b="true" sz="1495" spc="146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9447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4265553" y="697160"/>
              <a:ext cx="1926271" cy="326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2063"/>
                </a:lnSpc>
                <a:spcBef>
                  <a:spcPct val="0"/>
                </a:spcBef>
              </a:pPr>
              <a:r>
                <a:rPr lang="en-US" b="true" sz="1495" spc="146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8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1765156" y="3709967"/>
              <a:ext cx="2087919" cy="2465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72"/>
                </a:lnSpc>
              </a:pPr>
              <a:r>
                <a:rPr lang="en-US" b="true" sz="1139" spc="111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площа громади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3084921" y="2364707"/>
              <a:ext cx="2087919" cy="2465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72"/>
                </a:lnSpc>
              </a:pPr>
              <a:r>
                <a:rPr lang="en-US" b="true" sz="1139" spc="111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мешканців</a:t>
              </a: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4265553" y="1022460"/>
              <a:ext cx="2087919" cy="4700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24"/>
                </a:lnSpc>
              </a:pPr>
              <a:r>
                <a:rPr lang="en-US" b="true" sz="1139" spc="41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населенних пунктів</a:t>
              </a:r>
            </a:p>
          </p:txBody>
        </p:sp>
        <p:sp>
          <p:nvSpPr>
            <p:cNvPr name="Freeform 39" id="39"/>
            <p:cNvSpPr/>
            <p:nvPr/>
          </p:nvSpPr>
          <p:spPr>
            <a:xfrm flipH="false" flipV="false" rot="0">
              <a:off x="3002337" y="423550"/>
              <a:ext cx="744188" cy="755173"/>
            </a:xfrm>
            <a:custGeom>
              <a:avLst/>
              <a:gdLst/>
              <a:ahLst/>
              <a:cxnLst/>
              <a:rect r="r" b="b" t="t" l="l"/>
              <a:pathLst>
                <a:path h="755173" w="744188">
                  <a:moveTo>
                    <a:pt x="0" y="0"/>
                  </a:moveTo>
                  <a:lnTo>
                    <a:pt x="744188" y="0"/>
                  </a:lnTo>
                  <a:lnTo>
                    <a:pt x="744188" y="755173"/>
                  </a:lnTo>
                  <a:lnTo>
                    <a:pt x="0" y="755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1738759" y="1761632"/>
              <a:ext cx="754311" cy="685737"/>
            </a:xfrm>
            <a:custGeom>
              <a:avLst/>
              <a:gdLst/>
              <a:ahLst/>
              <a:cxnLst/>
              <a:rect r="r" b="b" t="t" l="l"/>
              <a:pathLst>
                <a:path h="685737" w="754311">
                  <a:moveTo>
                    <a:pt x="0" y="0"/>
                  </a:moveTo>
                  <a:lnTo>
                    <a:pt x="754311" y="0"/>
                  </a:lnTo>
                  <a:lnTo>
                    <a:pt x="754311" y="685738"/>
                  </a:lnTo>
                  <a:lnTo>
                    <a:pt x="0" y="685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333375" y="2927507"/>
              <a:ext cx="926204" cy="890840"/>
            </a:xfrm>
            <a:custGeom>
              <a:avLst/>
              <a:gdLst/>
              <a:ahLst/>
              <a:cxnLst/>
              <a:rect r="r" b="b" t="t" l="l"/>
              <a:pathLst>
                <a:path h="890840" w="926204">
                  <a:moveTo>
                    <a:pt x="0" y="0"/>
                  </a:moveTo>
                  <a:lnTo>
                    <a:pt x="926204" y="0"/>
                  </a:lnTo>
                  <a:lnTo>
                    <a:pt x="926204" y="890840"/>
                  </a:lnTo>
                  <a:lnTo>
                    <a:pt x="0" y="890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2059222" y="303688"/>
            <a:ext cx="7408956" cy="1572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4"/>
              </a:lnSpc>
            </a:pPr>
            <a:r>
              <a:rPr lang="en-US" sz="5068" b="true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Загальна інформація </a:t>
            </a:r>
          </a:p>
          <a:p>
            <a:pPr algn="l">
              <a:lnSpc>
                <a:spcPts val="3649"/>
              </a:lnSpc>
            </a:pPr>
            <a:r>
              <a:rPr lang="en-US" sz="5068" b="true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та геолокація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501335" y="2235593"/>
            <a:ext cx="7404094" cy="4687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45439" indent="-172720" lvl="1">
              <a:lnSpc>
                <a:spcPts val="2207"/>
              </a:lnSpc>
              <a:buFont typeface="Arial"/>
              <a:buChar char="•"/>
            </a:pPr>
            <a:r>
              <a:rPr lang="en-US" sz="1599" spc="23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Кам'янська територіальна громада розташована у Берегівському районі Закарпатської області, територія знаходиться у низовинній зоні, що забезпечує теплий клімат.</a:t>
            </a:r>
          </a:p>
          <a:p>
            <a:pPr algn="just" marL="345439" indent="-172720" lvl="1">
              <a:lnSpc>
                <a:spcPts val="2207"/>
              </a:lnSpc>
              <a:buFont typeface="Arial"/>
              <a:buChar char="•"/>
            </a:pPr>
            <a:r>
              <a:rPr lang="en-US" sz="1599" spc="23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Через адміністративний центр село Кам’янське проходить автомобільна дорога державного значення Н-09 Мукачево-Рахів Бородчани-Ів.-Франківськ-Рогатин-Бібрка-Львів. </a:t>
            </a:r>
          </a:p>
          <a:p>
            <a:pPr algn="just" marL="345439" indent="-172720" lvl="1">
              <a:lnSpc>
                <a:spcPts val="2207"/>
              </a:lnSpc>
              <a:buFont typeface="Arial"/>
              <a:buChar char="•"/>
            </a:pPr>
            <a:r>
              <a:rPr lang="en-US" sz="1599" spc="23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Також територією громади проходять територіальні автомобільні дороги загального користування державного значення: Кам’янське-Берегове, Іршава-Виноградів (через с.Сільце нашої громади).</a:t>
            </a:r>
          </a:p>
          <a:p>
            <a:pPr algn="just" marL="345439" indent="-172720" lvl="1">
              <a:lnSpc>
                <a:spcPts val="2207"/>
              </a:lnSpc>
              <a:buFont typeface="Arial"/>
              <a:buChar char="•"/>
            </a:pPr>
            <a:r>
              <a:rPr lang="en-US" sz="1599" spc="23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Відстань до районного центру м. Берегово - 27 км; відстань до обласного центру м. Ужгород - 71,3 км.</a:t>
            </a:r>
          </a:p>
          <a:p>
            <a:pPr algn="just" marL="345439" indent="-172720" lvl="1">
              <a:lnSpc>
                <a:spcPts val="2207"/>
              </a:lnSpc>
              <a:buFont typeface="Arial"/>
              <a:buChar char="•"/>
            </a:pPr>
            <a:r>
              <a:rPr lang="en-US" sz="1599" spc="23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До найближчого кордону з ЄС - кордону з Угорщиною (пропускний пункт «Лужанка») - 35 км.</a:t>
            </a:r>
          </a:p>
          <a:p>
            <a:pPr algn="just" marL="345439" indent="-172720" lvl="1">
              <a:lnSpc>
                <a:spcPts val="2207"/>
              </a:lnSpc>
              <a:buFont typeface="Arial"/>
              <a:buChar char="•"/>
            </a:pPr>
            <a:r>
              <a:rPr lang="en-US" sz="1599" spc="23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rPr>
              <a:t>У громаді проживає 9447 мешканців, що формує значний трудовий та соціальний потенціал для розвитку економіки. Адміністративний центр громади — село Кам’янське — налічує 1455 жителів, серед яких близько 500 осіб ромської національності. 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12289253" y="304265"/>
            <a:ext cx="5506349" cy="1448871"/>
            <a:chOff x="0" y="0"/>
            <a:chExt cx="7341799" cy="1931828"/>
          </a:xfrm>
        </p:grpSpPr>
        <p:sp>
          <p:nvSpPr>
            <p:cNvPr name="TextBox 45" id="45"/>
            <p:cNvSpPr txBox="true"/>
            <p:nvPr/>
          </p:nvSpPr>
          <p:spPr>
            <a:xfrm rot="0">
              <a:off x="1730273" y="590574"/>
              <a:ext cx="4246147" cy="5461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90"/>
                </a:lnSpc>
                <a:spcBef>
                  <a:spcPct val="0"/>
                </a:spcBef>
              </a:pPr>
              <a:r>
                <a:rPr lang="en-US" b="true" sz="2601" spc="254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1730273" y="1244673"/>
              <a:ext cx="5611526" cy="4353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14"/>
                </a:lnSpc>
                <a:spcBef>
                  <a:spcPct val="0"/>
                </a:spcBef>
              </a:pPr>
              <a:r>
                <a:rPr lang="en-US" sz="1967" spc="192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333538" cy="1931828"/>
            </a:xfrm>
            <a:custGeom>
              <a:avLst/>
              <a:gdLst/>
              <a:ahLst/>
              <a:cxnLst/>
              <a:rect r="r" b="b" t="t" l="l"/>
              <a:pathLst>
                <a:path h="1931828" w="1333538">
                  <a:moveTo>
                    <a:pt x="0" y="0"/>
                  </a:moveTo>
                  <a:lnTo>
                    <a:pt x="1333538" y="0"/>
                  </a:lnTo>
                  <a:lnTo>
                    <a:pt x="1333538" y="1931828"/>
                  </a:lnTo>
                  <a:lnTo>
                    <a:pt x="0" y="1931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271515" y="2011083"/>
            <a:ext cx="8243653" cy="2352294"/>
            <a:chOff x="0" y="0"/>
            <a:chExt cx="10991537" cy="31363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0177" y="277587"/>
              <a:ext cx="1142304" cy="1371762"/>
            </a:xfrm>
            <a:custGeom>
              <a:avLst/>
              <a:gdLst/>
              <a:ahLst/>
              <a:cxnLst/>
              <a:rect r="r" b="b" t="t" l="l"/>
              <a:pathLst>
                <a:path h="1371762" w="1142304">
                  <a:moveTo>
                    <a:pt x="0" y="0"/>
                  </a:moveTo>
                  <a:lnTo>
                    <a:pt x="1142304" y="0"/>
                  </a:lnTo>
                  <a:lnTo>
                    <a:pt x="1142304" y="1371763"/>
                  </a:lnTo>
                  <a:lnTo>
                    <a:pt x="0" y="1371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834760" y="2684509"/>
              <a:ext cx="473720" cy="451883"/>
              <a:chOff x="0" y="0"/>
              <a:chExt cx="587326" cy="560252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2142657" cy="2571538"/>
              <a:chOff x="0" y="0"/>
              <a:chExt cx="2656504" cy="3188238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656586" cy="3188208"/>
              </a:xfrm>
              <a:custGeom>
                <a:avLst/>
                <a:gdLst/>
                <a:ahLst/>
                <a:cxnLst/>
                <a:rect r="r" b="b" t="t" l="l"/>
                <a:pathLst>
                  <a:path h="3188208" w="2656586">
                    <a:moveTo>
                      <a:pt x="1342263" y="0"/>
                    </a:moveTo>
                    <a:cubicBezTo>
                      <a:pt x="587248" y="0"/>
                      <a:pt x="0" y="587248"/>
                      <a:pt x="0" y="1342390"/>
                    </a:cubicBezTo>
                    <a:cubicBezTo>
                      <a:pt x="0" y="1957705"/>
                      <a:pt x="419481" y="2489073"/>
                      <a:pt x="1006729" y="2628900"/>
                    </a:cubicBezTo>
                    <a:cubicBezTo>
                      <a:pt x="1342263" y="3188208"/>
                      <a:pt x="1342263" y="3188208"/>
                      <a:pt x="1342263" y="3188208"/>
                    </a:cubicBezTo>
                    <a:cubicBezTo>
                      <a:pt x="1649857" y="2628900"/>
                      <a:pt x="1649857" y="2628900"/>
                      <a:pt x="1649857" y="2628900"/>
                    </a:cubicBezTo>
                    <a:cubicBezTo>
                      <a:pt x="2237105" y="2489073"/>
                      <a:pt x="2656586" y="1957705"/>
                      <a:pt x="2656586" y="1342390"/>
                    </a:cubicBezTo>
                    <a:cubicBezTo>
                      <a:pt x="2656459" y="587248"/>
                      <a:pt x="2069338" y="0"/>
                      <a:pt x="1342263" y="0"/>
                    </a:cubicBezTo>
                    <a:close/>
                    <a:moveTo>
                      <a:pt x="1342263" y="2461133"/>
                    </a:moveTo>
                    <a:cubicBezTo>
                      <a:pt x="727075" y="2461133"/>
                      <a:pt x="223774" y="1957705"/>
                      <a:pt x="223774" y="1342390"/>
                    </a:cubicBezTo>
                    <a:cubicBezTo>
                      <a:pt x="223774" y="727075"/>
                      <a:pt x="727075" y="223647"/>
                      <a:pt x="1342263" y="223647"/>
                    </a:cubicBezTo>
                    <a:cubicBezTo>
                      <a:pt x="1957451" y="223647"/>
                      <a:pt x="2432812" y="727075"/>
                      <a:pt x="2432812" y="1342390"/>
                    </a:cubicBezTo>
                    <a:cubicBezTo>
                      <a:pt x="2432812" y="1957705"/>
                      <a:pt x="1957451" y="2461133"/>
                      <a:pt x="1342263" y="246113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3785968" y="2684509"/>
              <a:ext cx="473720" cy="451883"/>
              <a:chOff x="0" y="0"/>
              <a:chExt cx="587326" cy="560252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2951208" y="0"/>
              <a:ext cx="2142657" cy="2571538"/>
              <a:chOff x="0" y="0"/>
              <a:chExt cx="2656504" cy="3188238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656586" cy="3188208"/>
              </a:xfrm>
              <a:custGeom>
                <a:avLst/>
                <a:gdLst/>
                <a:ahLst/>
                <a:cxnLst/>
                <a:rect r="r" b="b" t="t" l="l"/>
                <a:pathLst>
                  <a:path h="3188208" w="2656586">
                    <a:moveTo>
                      <a:pt x="1342263" y="0"/>
                    </a:moveTo>
                    <a:cubicBezTo>
                      <a:pt x="587248" y="0"/>
                      <a:pt x="0" y="587248"/>
                      <a:pt x="0" y="1342390"/>
                    </a:cubicBezTo>
                    <a:cubicBezTo>
                      <a:pt x="0" y="1957705"/>
                      <a:pt x="419481" y="2489073"/>
                      <a:pt x="1006729" y="2628900"/>
                    </a:cubicBezTo>
                    <a:cubicBezTo>
                      <a:pt x="1342263" y="3188208"/>
                      <a:pt x="1342263" y="3188208"/>
                      <a:pt x="1342263" y="3188208"/>
                    </a:cubicBezTo>
                    <a:cubicBezTo>
                      <a:pt x="1649857" y="2628900"/>
                      <a:pt x="1649857" y="2628900"/>
                      <a:pt x="1649857" y="2628900"/>
                    </a:cubicBezTo>
                    <a:cubicBezTo>
                      <a:pt x="2237105" y="2489073"/>
                      <a:pt x="2656586" y="1957705"/>
                      <a:pt x="2656586" y="1342390"/>
                    </a:cubicBezTo>
                    <a:cubicBezTo>
                      <a:pt x="2656459" y="587248"/>
                      <a:pt x="2069338" y="0"/>
                      <a:pt x="1342263" y="0"/>
                    </a:cubicBezTo>
                    <a:close/>
                    <a:moveTo>
                      <a:pt x="1342263" y="2461133"/>
                    </a:moveTo>
                    <a:cubicBezTo>
                      <a:pt x="727075" y="2461133"/>
                      <a:pt x="223774" y="1957705"/>
                      <a:pt x="223774" y="1342390"/>
                    </a:cubicBezTo>
                    <a:cubicBezTo>
                      <a:pt x="223774" y="727075"/>
                      <a:pt x="727075" y="223647"/>
                      <a:pt x="1342263" y="223647"/>
                    </a:cubicBezTo>
                    <a:cubicBezTo>
                      <a:pt x="1957451" y="223647"/>
                      <a:pt x="2432812" y="727075"/>
                      <a:pt x="2432812" y="1342390"/>
                    </a:cubicBezTo>
                    <a:cubicBezTo>
                      <a:pt x="2432812" y="1957705"/>
                      <a:pt x="1957451" y="2461133"/>
                      <a:pt x="1342263" y="246113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6734804" y="2684509"/>
              <a:ext cx="473720" cy="451883"/>
              <a:chOff x="0" y="0"/>
              <a:chExt cx="587326" cy="560252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5900044" y="0"/>
              <a:ext cx="2142657" cy="2571538"/>
              <a:chOff x="0" y="0"/>
              <a:chExt cx="2656504" cy="3188238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656586" cy="3188208"/>
              </a:xfrm>
              <a:custGeom>
                <a:avLst/>
                <a:gdLst/>
                <a:ahLst/>
                <a:cxnLst/>
                <a:rect r="r" b="b" t="t" l="l"/>
                <a:pathLst>
                  <a:path h="3188208" w="2656586">
                    <a:moveTo>
                      <a:pt x="1342263" y="0"/>
                    </a:moveTo>
                    <a:cubicBezTo>
                      <a:pt x="587248" y="0"/>
                      <a:pt x="0" y="587248"/>
                      <a:pt x="0" y="1342390"/>
                    </a:cubicBezTo>
                    <a:cubicBezTo>
                      <a:pt x="0" y="1957705"/>
                      <a:pt x="419481" y="2489073"/>
                      <a:pt x="1006729" y="2628900"/>
                    </a:cubicBezTo>
                    <a:cubicBezTo>
                      <a:pt x="1342263" y="3188208"/>
                      <a:pt x="1342263" y="3188208"/>
                      <a:pt x="1342263" y="3188208"/>
                    </a:cubicBezTo>
                    <a:cubicBezTo>
                      <a:pt x="1649857" y="2628900"/>
                      <a:pt x="1649857" y="2628900"/>
                      <a:pt x="1649857" y="2628900"/>
                    </a:cubicBezTo>
                    <a:cubicBezTo>
                      <a:pt x="2237105" y="2489073"/>
                      <a:pt x="2656586" y="1957705"/>
                      <a:pt x="2656586" y="1342390"/>
                    </a:cubicBezTo>
                    <a:cubicBezTo>
                      <a:pt x="2656459" y="587248"/>
                      <a:pt x="2069338" y="0"/>
                      <a:pt x="1342263" y="0"/>
                    </a:cubicBezTo>
                    <a:close/>
                    <a:moveTo>
                      <a:pt x="1342263" y="2461133"/>
                    </a:moveTo>
                    <a:cubicBezTo>
                      <a:pt x="727075" y="2461133"/>
                      <a:pt x="223774" y="1957705"/>
                      <a:pt x="223774" y="1342390"/>
                    </a:cubicBezTo>
                    <a:cubicBezTo>
                      <a:pt x="223774" y="727075"/>
                      <a:pt x="727075" y="223647"/>
                      <a:pt x="1342263" y="223647"/>
                    </a:cubicBezTo>
                    <a:cubicBezTo>
                      <a:pt x="1957451" y="223647"/>
                      <a:pt x="2432812" y="727075"/>
                      <a:pt x="2432812" y="1342390"/>
                    </a:cubicBezTo>
                    <a:cubicBezTo>
                      <a:pt x="2432812" y="1957705"/>
                      <a:pt x="1957451" y="2461133"/>
                      <a:pt x="1342263" y="246113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9683640" y="2684509"/>
              <a:ext cx="473720" cy="451883"/>
              <a:chOff x="0" y="0"/>
              <a:chExt cx="587326" cy="560252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8848880" y="0"/>
              <a:ext cx="2142657" cy="2571538"/>
              <a:chOff x="0" y="0"/>
              <a:chExt cx="2656504" cy="3188238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656586" cy="3188208"/>
              </a:xfrm>
              <a:custGeom>
                <a:avLst/>
                <a:gdLst/>
                <a:ahLst/>
                <a:cxnLst/>
                <a:rect r="r" b="b" t="t" l="l"/>
                <a:pathLst>
                  <a:path h="3188208" w="2656586">
                    <a:moveTo>
                      <a:pt x="1342263" y="0"/>
                    </a:moveTo>
                    <a:cubicBezTo>
                      <a:pt x="587248" y="0"/>
                      <a:pt x="0" y="587248"/>
                      <a:pt x="0" y="1342390"/>
                    </a:cubicBezTo>
                    <a:cubicBezTo>
                      <a:pt x="0" y="1957705"/>
                      <a:pt x="419481" y="2489073"/>
                      <a:pt x="1006729" y="2628900"/>
                    </a:cubicBezTo>
                    <a:cubicBezTo>
                      <a:pt x="1342263" y="3188208"/>
                      <a:pt x="1342263" y="3188208"/>
                      <a:pt x="1342263" y="3188208"/>
                    </a:cubicBezTo>
                    <a:cubicBezTo>
                      <a:pt x="1649857" y="2628900"/>
                      <a:pt x="1649857" y="2628900"/>
                      <a:pt x="1649857" y="2628900"/>
                    </a:cubicBezTo>
                    <a:cubicBezTo>
                      <a:pt x="2237105" y="2489073"/>
                      <a:pt x="2656586" y="1957705"/>
                      <a:pt x="2656586" y="1342390"/>
                    </a:cubicBezTo>
                    <a:cubicBezTo>
                      <a:pt x="2656459" y="587248"/>
                      <a:pt x="2069338" y="0"/>
                      <a:pt x="1342263" y="0"/>
                    </a:cubicBezTo>
                    <a:close/>
                    <a:moveTo>
                      <a:pt x="1342263" y="2461133"/>
                    </a:moveTo>
                    <a:cubicBezTo>
                      <a:pt x="727075" y="2461133"/>
                      <a:pt x="223774" y="1957705"/>
                      <a:pt x="223774" y="1342390"/>
                    </a:cubicBezTo>
                    <a:cubicBezTo>
                      <a:pt x="223774" y="727075"/>
                      <a:pt x="727075" y="223647"/>
                      <a:pt x="1342263" y="223647"/>
                    </a:cubicBezTo>
                    <a:cubicBezTo>
                      <a:pt x="1957451" y="223647"/>
                      <a:pt x="2432812" y="727075"/>
                      <a:pt x="2432812" y="1342390"/>
                    </a:cubicBezTo>
                    <a:cubicBezTo>
                      <a:pt x="2432812" y="1957705"/>
                      <a:pt x="1957451" y="2461133"/>
                      <a:pt x="1342263" y="246113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3342962" y="422367"/>
              <a:ext cx="1214018" cy="1231937"/>
            </a:xfrm>
            <a:custGeom>
              <a:avLst/>
              <a:gdLst/>
              <a:ahLst/>
              <a:cxnLst/>
              <a:rect r="r" b="b" t="t" l="l"/>
              <a:pathLst>
                <a:path h="1231937" w="1214018">
                  <a:moveTo>
                    <a:pt x="0" y="0"/>
                  </a:moveTo>
                  <a:lnTo>
                    <a:pt x="1214017" y="0"/>
                  </a:lnTo>
                  <a:lnTo>
                    <a:pt x="1214017" y="1231936"/>
                  </a:lnTo>
                  <a:lnTo>
                    <a:pt x="0" y="123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6403807" y="535684"/>
              <a:ext cx="1135131" cy="1118620"/>
            </a:xfrm>
            <a:custGeom>
              <a:avLst/>
              <a:gdLst/>
              <a:ahLst/>
              <a:cxnLst/>
              <a:rect r="r" b="b" t="t" l="l"/>
              <a:pathLst>
                <a:path h="1118620" w="1135131">
                  <a:moveTo>
                    <a:pt x="0" y="0"/>
                  </a:moveTo>
                  <a:lnTo>
                    <a:pt x="1135131" y="0"/>
                  </a:lnTo>
                  <a:lnTo>
                    <a:pt x="1135131" y="1118619"/>
                  </a:lnTo>
                  <a:lnTo>
                    <a:pt x="0" y="1118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9355085" y="422367"/>
              <a:ext cx="1095304" cy="1231937"/>
            </a:xfrm>
            <a:custGeom>
              <a:avLst/>
              <a:gdLst/>
              <a:ahLst/>
              <a:cxnLst/>
              <a:rect r="r" b="b" t="t" l="l"/>
              <a:pathLst>
                <a:path h="1231937" w="1095304">
                  <a:moveTo>
                    <a:pt x="0" y="0"/>
                  </a:moveTo>
                  <a:lnTo>
                    <a:pt x="1095304" y="0"/>
                  </a:lnTo>
                  <a:lnTo>
                    <a:pt x="1095304" y="1231936"/>
                  </a:lnTo>
                  <a:lnTo>
                    <a:pt x="0" y="123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-10800000">
            <a:off x="-336741" y="-295056"/>
            <a:ext cx="8975703" cy="2578475"/>
          </a:xfrm>
          <a:custGeom>
            <a:avLst/>
            <a:gdLst/>
            <a:ahLst/>
            <a:cxnLst/>
            <a:rect r="r" b="b" t="t" l="l"/>
            <a:pathLst>
              <a:path h="2578475" w="8975703">
                <a:moveTo>
                  <a:pt x="0" y="0"/>
                </a:moveTo>
                <a:lnTo>
                  <a:pt x="8975704" y="0"/>
                </a:lnTo>
                <a:lnTo>
                  <a:pt x="8975704" y="2578475"/>
                </a:lnTo>
                <a:lnTo>
                  <a:pt x="0" y="2578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-518699" y="2283419"/>
            <a:ext cx="9339620" cy="1807621"/>
            <a:chOff x="0" y="0"/>
            <a:chExt cx="12452827" cy="2410161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12452827" cy="2410161"/>
              <a:chOff x="0" y="0"/>
              <a:chExt cx="2905423" cy="56232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905423" cy="562325"/>
              </a:xfrm>
              <a:custGeom>
                <a:avLst/>
                <a:gdLst/>
                <a:ahLst/>
                <a:cxnLst/>
                <a:rect r="r" b="b" t="t" l="l"/>
                <a:pathLst>
                  <a:path h="562325" w="2905423">
                    <a:moveTo>
                      <a:pt x="26668" y="0"/>
                    </a:moveTo>
                    <a:lnTo>
                      <a:pt x="2878754" y="0"/>
                    </a:lnTo>
                    <a:cubicBezTo>
                      <a:pt x="2885827" y="0"/>
                      <a:pt x="2892610" y="2810"/>
                      <a:pt x="2897612" y="7811"/>
                    </a:cubicBezTo>
                    <a:cubicBezTo>
                      <a:pt x="2902613" y="12812"/>
                      <a:pt x="2905423" y="19595"/>
                      <a:pt x="2905423" y="26668"/>
                    </a:cubicBezTo>
                    <a:lnTo>
                      <a:pt x="2905423" y="535657"/>
                    </a:lnTo>
                    <a:cubicBezTo>
                      <a:pt x="2905423" y="542730"/>
                      <a:pt x="2902613" y="549513"/>
                      <a:pt x="2897612" y="554514"/>
                    </a:cubicBezTo>
                    <a:cubicBezTo>
                      <a:pt x="2892610" y="559515"/>
                      <a:pt x="2885827" y="562325"/>
                      <a:pt x="2878754" y="562325"/>
                    </a:cubicBezTo>
                    <a:lnTo>
                      <a:pt x="26668" y="562325"/>
                    </a:lnTo>
                    <a:cubicBezTo>
                      <a:pt x="19595" y="562325"/>
                      <a:pt x="12812" y="559515"/>
                      <a:pt x="7811" y="554514"/>
                    </a:cubicBezTo>
                    <a:cubicBezTo>
                      <a:pt x="2810" y="549513"/>
                      <a:pt x="0" y="542730"/>
                      <a:pt x="0" y="535657"/>
                    </a:cubicBezTo>
                    <a:lnTo>
                      <a:pt x="0" y="26668"/>
                    </a:lnTo>
                    <a:cubicBezTo>
                      <a:pt x="0" y="19595"/>
                      <a:pt x="2810" y="12812"/>
                      <a:pt x="7811" y="7811"/>
                    </a:cubicBezTo>
                    <a:cubicBezTo>
                      <a:pt x="12812" y="2810"/>
                      <a:pt x="19595" y="0"/>
                      <a:pt x="26668" y="0"/>
                    </a:cubicBezTo>
                    <a:close/>
                  </a:path>
                </a:pathLst>
              </a:custGeom>
              <a:solidFill>
                <a:srgbClr val="009245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28575"/>
                <a:ext cx="2905423" cy="59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90"/>
                  </a:lnSpc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1516393" y="248044"/>
              <a:ext cx="10505164" cy="5889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501"/>
                </a:lnSpc>
                <a:spcBef>
                  <a:spcPct val="0"/>
                </a:spcBef>
              </a:pPr>
              <a:r>
                <a:rPr lang="en-US" b="true" sz="2537" spc="248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СТВОРЕННЯ ЛОГІСТИЧНОГО ЦЕНТРУ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2204683" y="287114"/>
            <a:ext cx="5578675" cy="1467902"/>
            <a:chOff x="0" y="0"/>
            <a:chExt cx="7438233" cy="1957203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351054" cy="1957203"/>
            </a:xfrm>
            <a:custGeom>
              <a:avLst/>
              <a:gdLst/>
              <a:ahLst/>
              <a:cxnLst/>
              <a:rect r="r" b="b" t="t" l="l"/>
              <a:pathLst>
                <a:path h="1957203" w="1351054">
                  <a:moveTo>
                    <a:pt x="0" y="0"/>
                  </a:moveTo>
                  <a:lnTo>
                    <a:pt x="1351054" y="0"/>
                  </a:lnTo>
                  <a:lnTo>
                    <a:pt x="1351054" y="1957203"/>
                  </a:lnTo>
                  <a:lnTo>
                    <a:pt x="0" y="1957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1753000" y="589182"/>
              <a:ext cx="4301920" cy="562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37"/>
                </a:lnSpc>
                <a:spcBef>
                  <a:spcPct val="0"/>
                </a:spcBef>
              </a:pPr>
              <a:r>
                <a:rPr lang="en-US" b="true" sz="2635" spc="258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1753000" y="1261522"/>
              <a:ext cx="5685233" cy="440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50"/>
                </a:lnSpc>
                <a:spcBef>
                  <a:spcPct val="0"/>
                </a:spcBef>
              </a:pPr>
              <a:r>
                <a:rPr lang="en-US" sz="1993" spc="195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9271515" y="4448868"/>
            <a:ext cx="8511843" cy="5327362"/>
          </a:xfrm>
          <a:custGeom>
            <a:avLst/>
            <a:gdLst/>
            <a:ahLst/>
            <a:cxnLst/>
            <a:rect r="r" b="b" t="t" l="l"/>
            <a:pathLst>
              <a:path h="5327362" w="8511843">
                <a:moveTo>
                  <a:pt x="0" y="0"/>
                </a:moveTo>
                <a:lnTo>
                  <a:pt x="8511843" y="0"/>
                </a:lnTo>
                <a:lnTo>
                  <a:pt x="8511843" y="5327361"/>
                </a:lnTo>
                <a:lnTo>
                  <a:pt x="0" y="53273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15325" r="-959" b="-1204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038869" y="3051453"/>
            <a:ext cx="2310348" cy="945142"/>
          </a:xfrm>
          <a:custGeom>
            <a:avLst/>
            <a:gdLst/>
            <a:ahLst/>
            <a:cxnLst/>
            <a:rect r="r" b="b" t="t" l="l"/>
            <a:pathLst>
              <a:path h="945142" w="2310348">
                <a:moveTo>
                  <a:pt x="0" y="0"/>
                </a:moveTo>
                <a:lnTo>
                  <a:pt x="2310348" y="0"/>
                </a:lnTo>
                <a:lnTo>
                  <a:pt x="2310348" y="945143"/>
                </a:lnTo>
                <a:lnTo>
                  <a:pt x="0" y="9451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3842555" y="3051453"/>
            <a:ext cx="1270150" cy="916414"/>
          </a:xfrm>
          <a:custGeom>
            <a:avLst/>
            <a:gdLst/>
            <a:ahLst/>
            <a:cxnLst/>
            <a:rect r="r" b="b" t="t" l="l"/>
            <a:pathLst>
              <a:path h="916414" w="1270150">
                <a:moveTo>
                  <a:pt x="0" y="0"/>
                </a:moveTo>
                <a:lnTo>
                  <a:pt x="1270150" y="0"/>
                </a:lnTo>
                <a:lnTo>
                  <a:pt x="1270150" y="916414"/>
                </a:lnTo>
                <a:lnTo>
                  <a:pt x="0" y="9164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5608005" y="3051453"/>
            <a:ext cx="2292609" cy="945142"/>
          </a:xfrm>
          <a:custGeom>
            <a:avLst/>
            <a:gdLst/>
            <a:ahLst/>
            <a:cxnLst/>
            <a:rect r="r" b="b" t="t" l="l"/>
            <a:pathLst>
              <a:path h="945142" w="2292609">
                <a:moveTo>
                  <a:pt x="0" y="0"/>
                </a:moveTo>
                <a:lnTo>
                  <a:pt x="2292608" y="0"/>
                </a:lnTo>
                <a:lnTo>
                  <a:pt x="2292608" y="945143"/>
                </a:lnTo>
                <a:lnTo>
                  <a:pt x="0" y="9451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229690" y="1394303"/>
            <a:ext cx="7062272" cy="788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65"/>
              </a:lnSpc>
              <a:spcBef>
                <a:spcPct val="0"/>
              </a:spcBef>
            </a:pPr>
            <a:r>
              <a:rPr lang="en-US" sz="5621" spc="196">
                <a:solidFill>
                  <a:srgbClr val="1C5739"/>
                </a:solidFill>
                <a:latin typeface="Poppins"/>
                <a:ea typeface="Poppins"/>
                <a:cs typeface="Poppins"/>
                <a:sym typeface="Poppins"/>
              </a:rPr>
              <a:t>Ідея для реалізації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0" y="4155434"/>
            <a:ext cx="8708806" cy="5828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7312" indent="-228656" lvl="1">
              <a:lnSpc>
                <a:spcPts val="2923"/>
              </a:lnSpc>
              <a:buFont typeface="Arial"/>
              <a:buChar char="•"/>
            </a:pPr>
            <a:r>
              <a:rPr lang="en-US" b="true" sz="2118" spc="65">
                <a:solidFill>
                  <a:srgbClr val="397D5A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На території громади є вільна земельна ділянка комунальної форми власності, на якій планується створення логістичного центру. </a:t>
            </a:r>
          </a:p>
          <a:p>
            <a:pPr algn="just" marL="457312" indent="-228656" lvl="1">
              <a:lnSpc>
                <a:spcPts val="2923"/>
              </a:lnSpc>
              <a:buFont typeface="Arial"/>
              <a:buChar char="•"/>
            </a:pPr>
            <a:r>
              <a:rPr lang="en-US" b="true" sz="2118" spc="76">
                <a:solidFill>
                  <a:srgbClr val="397D5A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Основними функціями логістичного центру будуть обробка та зберігання вантажів, митне оформлення, інформаційні послуги.</a:t>
            </a:r>
          </a:p>
          <a:p>
            <a:pPr algn="just" marL="457312" indent="-228656" lvl="1">
              <a:lnSpc>
                <a:spcPts val="2923"/>
              </a:lnSpc>
              <a:buFont typeface="Arial"/>
              <a:buChar char="•"/>
            </a:pPr>
            <a:r>
              <a:rPr lang="en-US" b="true" sz="2118" spc="76">
                <a:solidFill>
                  <a:srgbClr val="397D5A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Транспортно-логістичний центр буде надавати вільні площі для експедиторських і транспортних компаній та має стоянку для вантажних автомобілів. </a:t>
            </a:r>
          </a:p>
          <a:p>
            <a:pPr algn="just" marL="457312" indent="-228656" lvl="1">
              <a:lnSpc>
                <a:spcPts val="2923"/>
              </a:lnSpc>
              <a:buFont typeface="Arial"/>
              <a:buChar char="•"/>
            </a:pPr>
            <a:r>
              <a:rPr lang="en-US" b="true" sz="2118" spc="76">
                <a:solidFill>
                  <a:srgbClr val="397D5A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Розвинена система логістичного центру дозволить скоротити ланцюги постачань, оптимізувати товарні потоки, підвищити маневреність постачань. </a:t>
            </a:r>
          </a:p>
          <a:p>
            <a:pPr algn="just" marL="457312" indent="-228656" lvl="1">
              <a:lnSpc>
                <a:spcPts val="2923"/>
              </a:lnSpc>
              <a:buFont typeface="Arial"/>
              <a:buChar char="•"/>
            </a:pPr>
            <a:r>
              <a:rPr lang="en-US" b="true" sz="2118" spc="76">
                <a:solidFill>
                  <a:srgbClr val="397D5A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Логістичний центр створюються для того, щоб вирішити проблему доставлення вантажів від постачальника до споживача в найкоротші терміни і з найменшими фінансовими витратами та щоб об'єднати суб'єктів господарювання, які займаються міжнародними вантажними перевезеннями, і їх на території громади налічується близько 20.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271515" y="2011083"/>
            <a:ext cx="8243653" cy="2352294"/>
            <a:chOff x="0" y="0"/>
            <a:chExt cx="10991537" cy="31363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00177" y="277587"/>
              <a:ext cx="1142304" cy="1371762"/>
            </a:xfrm>
            <a:custGeom>
              <a:avLst/>
              <a:gdLst/>
              <a:ahLst/>
              <a:cxnLst/>
              <a:rect r="r" b="b" t="t" l="l"/>
              <a:pathLst>
                <a:path h="1371762" w="1142304">
                  <a:moveTo>
                    <a:pt x="0" y="0"/>
                  </a:moveTo>
                  <a:lnTo>
                    <a:pt x="1142304" y="0"/>
                  </a:lnTo>
                  <a:lnTo>
                    <a:pt x="1142304" y="1371763"/>
                  </a:lnTo>
                  <a:lnTo>
                    <a:pt x="0" y="1371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834760" y="2684509"/>
              <a:ext cx="473720" cy="451883"/>
              <a:chOff x="0" y="0"/>
              <a:chExt cx="587326" cy="560252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2142657" cy="2571538"/>
              <a:chOff x="0" y="0"/>
              <a:chExt cx="2656504" cy="3188238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656586" cy="3188208"/>
              </a:xfrm>
              <a:custGeom>
                <a:avLst/>
                <a:gdLst/>
                <a:ahLst/>
                <a:cxnLst/>
                <a:rect r="r" b="b" t="t" l="l"/>
                <a:pathLst>
                  <a:path h="3188208" w="2656586">
                    <a:moveTo>
                      <a:pt x="1342263" y="0"/>
                    </a:moveTo>
                    <a:cubicBezTo>
                      <a:pt x="587248" y="0"/>
                      <a:pt x="0" y="587248"/>
                      <a:pt x="0" y="1342390"/>
                    </a:cubicBezTo>
                    <a:cubicBezTo>
                      <a:pt x="0" y="1957705"/>
                      <a:pt x="419481" y="2489073"/>
                      <a:pt x="1006729" y="2628900"/>
                    </a:cubicBezTo>
                    <a:cubicBezTo>
                      <a:pt x="1342263" y="3188208"/>
                      <a:pt x="1342263" y="3188208"/>
                      <a:pt x="1342263" y="3188208"/>
                    </a:cubicBezTo>
                    <a:cubicBezTo>
                      <a:pt x="1649857" y="2628900"/>
                      <a:pt x="1649857" y="2628900"/>
                      <a:pt x="1649857" y="2628900"/>
                    </a:cubicBezTo>
                    <a:cubicBezTo>
                      <a:pt x="2237105" y="2489073"/>
                      <a:pt x="2656586" y="1957705"/>
                      <a:pt x="2656586" y="1342390"/>
                    </a:cubicBezTo>
                    <a:cubicBezTo>
                      <a:pt x="2656459" y="587248"/>
                      <a:pt x="2069338" y="0"/>
                      <a:pt x="1342263" y="0"/>
                    </a:cubicBezTo>
                    <a:close/>
                    <a:moveTo>
                      <a:pt x="1342263" y="2461133"/>
                    </a:moveTo>
                    <a:cubicBezTo>
                      <a:pt x="727075" y="2461133"/>
                      <a:pt x="223774" y="1957705"/>
                      <a:pt x="223774" y="1342390"/>
                    </a:cubicBezTo>
                    <a:cubicBezTo>
                      <a:pt x="223774" y="727075"/>
                      <a:pt x="727075" y="223647"/>
                      <a:pt x="1342263" y="223647"/>
                    </a:cubicBezTo>
                    <a:cubicBezTo>
                      <a:pt x="1957451" y="223647"/>
                      <a:pt x="2432812" y="727075"/>
                      <a:pt x="2432812" y="1342390"/>
                    </a:cubicBezTo>
                    <a:cubicBezTo>
                      <a:pt x="2432812" y="1957705"/>
                      <a:pt x="1957451" y="2461133"/>
                      <a:pt x="1342263" y="246113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3785968" y="2684509"/>
              <a:ext cx="473720" cy="451883"/>
              <a:chOff x="0" y="0"/>
              <a:chExt cx="587326" cy="560252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2951208" y="0"/>
              <a:ext cx="2142657" cy="2571538"/>
              <a:chOff x="0" y="0"/>
              <a:chExt cx="2656504" cy="3188238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656586" cy="3188208"/>
              </a:xfrm>
              <a:custGeom>
                <a:avLst/>
                <a:gdLst/>
                <a:ahLst/>
                <a:cxnLst/>
                <a:rect r="r" b="b" t="t" l="l"/>
                <a:pathLst>
                  <a:path h="3188208" w="2656586">
                    <a:moveTo>
                      <a:pt x="1342263" y="0"/>
                    </a:moveTo>
                    <a:cubicBezTo>
                      <a:pt x="587248" y="0"/>
                      <a:pt x="0" y="587248"/>
                      <a:pt x="0" y="1342390"/>
                    </a:cubicBezTo>
                    <a:cubicBezTo>
                      <a:pt x="0" y="1957705"/>
                      <a:pt x="419481" y="2489073"/>
                      <a:pt x="1006729" y="2628900"/>
                    </a:cubicBezTo>
                    <a:cubicBezTo>
                      <a:pt x="1342263" y="3188208"/>
                      <a:pt x="1342263" y="3188208"/>
                      <a:pt x="1342263" y="3188208"/>
                    </a:cubicBezTo>
                    <a:cubicBezTo>
                      <a:pt x="1649857" y="2628900"/>
                      <a:pt x="1649857" y="2628900"/>
                      <a:pt x="1649857" y="2628900"/>
                    </a:cubicBezTo>
                    <a:cubicBezTo>
                      <a:pt x="2237105" y="2489073"/>
                      <a:pt x="2656586" y="1957705"/>
                      <a:pt x="2656586" y="1342390"/>
                    </a:cubicBezTo>
                    <a:cubicBezTo>
                      <a:pt x="2656459" y="587248"/>
                      <a:pt x="2069338" y="0"/>
                      <a:pt x="1342263" y="0"/>
                    </a:cubicBezTo>
                    <a:close/>
                    <a:moveTo>
                      <a:pt x="1342263" y="2461133"/>
                    </a:moveTo>
                    <a:cubicBezTo>
                      <a:pt x="727075" y="2461133"/>
                      <a:pt x="223774" y="1957705"/>
                      <a:pt x="223774" y="1342390"/>
                    </a:cubicBezTo>
                    <a:cubicBezTo>
                      <a:pt x="223774" y="727075"/>
                      <a:pt x="727075" y="223647"/>
                      <a:pt x="1342263" y="223647"/>
                    </a:cubicBezTo>
                    <a:cubicBezTo>
                      <a:pt x="1957451" y="223647"/>
                      <a:pt x="2432812" y="727075"/>
                      <a:pt x="2432812" y="1342390"/>
                    </a:cubicBezTo>
                    <a:cubicBezTo>
                      <a:pt x="2432812" y="1957705"/>
                      <a:pt x="1957451" y="2461133"/>
                      <a:pt x="1342263" y="246113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6734804" y="2684509"/>
              <a:ext cx="473720" cy="451883"/>
              <a:chOff x="0" y="0"/>
              <a:chExt cx="587326" cy="560252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5900044" y="0"/>
              <a:ext cx="2142657" cy="2571538"/>
              <a:chOff x="0" y="0"/>
              <a:chExt cx="2656504" cy="3188238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656586" cy="3188208"/>
              </a:xfrm>
              <a:custGeom>
                <a:avLst/>
                <a:gdLst/>
                <a:ahLst/>
                <a:cxnLst/>
                <a:rect r="r" b="b" t="t" l="l"/>
                <a:pathLst>
                  <a:path h="3188208" w="2656586">
                    <a:moveTo>
                      <a:pt x="1342263" y="0"/>
                    </a:moveTo>
                    <a:cubicBezTo>
                      <a:pt x="587248" y="0"/>
                      <a:pt x="0" y="587248"/>
                      <a:pt x="0" y="1342390"/>
                    </a:cubicBezTo>
                    <a:cubicBezTo>
                      <a:pt x="0" y="1957705"/>
                      <a:pt x="419481" y="2489073"/>
                      <a:pt x="1006729" y="2628900"/>
                    </a:cubicBezTo>
                    <a:cubicBezTo>
                      <a:pt x="1342263" y="3188208"/>
                      <a:pt x="1342263" y="3188208"/>
                      <a:pt x="1342263" y="3188208"/>
                    </a:cubicBezTo>
                    <a:cubicBezTo>
                      <a:pt x="1649857" y="2628900"/>
                      <a:pt x="1649857" y="2628900"/>
                      <a:pt x="1649857" y="2628900"/>
                    </a:cubicBezTo>
                    <a:cubicBezTo>
                      <a:pt x="2237105" y="2489073"/>
                      <a:pt x="2656586" y="1957705"/>
                      <a:pt x="2656586" y="1342390"/>
                    </a:cubicBezTo>
                    <a:cubicBezTo>
                      <a:pt x="2656459" y="587248"/>
                      <a:pt x="2069338" y="0"/>
                      <a:pt x="1342263" y="0"/>
                    </a:cubicBezTo>
                    <a:close/>
                    <a:moveTo>
                      <a:pt x="1342263" y="2461133"/>
                    </a:moveTo>
                    <a:cubicBezTo>
                      <a:pt x="727075" y="2461133"/>
                      <a:pt x="223774" y="1957705"/>
                      <a:pt x="223774" y="1342390"/>
                    </a:cubicBezTo>
                    <a:cubicBezTo>
                      <a:pt x="223774" y="727075"/>
                      <a:pt x="727075" y="223647"/>
                      <a:pt x="1342263" y="223647"/>
                    </a:cubicBezTo>
                    <a:cubicBezTo>
                      <a:pt x="1957451" y="223647"/>
                      <a:pt x="2432812" y="727075"/>
                      <a:pt x="2432812" y="1342390"/>
                    </a:cubicBezTo>
                    <a:cubicBezTo>
                      <a:pt x="2432812" y="1957705"/>
                      <a:pt x="1957451" y="2461133"/>
                      <a:pt x="1342263" y="246113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9683640" y="2684509"/>
              <a:ext cx="473720" cy="451883"/>
              <a:chOff x="0" y="0"/>
              <a:chExt cx="587326" cy="560252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8848880" y="0"/>
              <a:ext cx="2142657" cy="2571538"/>
              <a:chOff x="0" y="0"/>
              <a:chExt cx="2656504" cy="3188238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656586" cy="3188208"/>
              </a:xfrm>
              <a:custGeom>
                <a:avLst/>
                <a:gdLst/>
                <a:ahLst/>
                <a:cxnLst/>
                <a:rect r="r" b="b" t="t" l="l"/>
                <a:pathLst>
                  <a:path h="3188208" w="2656586">
                    <a:moveTo>
                      <a:pt x="1342263" y="0"/>
                    </a:moveTo>
                    <a:cubicBezTo>
                      <a:pt x="587248" y="0"/>
                      <a:pt x="0" y="587248"/>
                      <a:pt x="0" y="1342390"/>
                    </a:cubicBezTo>
                    <a:cubicBezTo>
                      <a:pt x="0" y="1957705"/>
                      <a:pt x="419481" y="2489073"/>
                      <a:pt x="1006729" y="2628900"/>
                    </a:cubicBezTo>
                    <a:cubicBezTo>
                      <a:pt x="1342263" y="3188208"/>
                      <a:pt x="1342263" y="3188208"/>
                      <a:pt x="1342263" y="3188208"/>
                    </a:cubicBezTo>
                    <a:cubicBezTo>
                      <a:pt x="1649857" y="2628900"/>
                      <a:pt x="1649857" y="2628900"/>
                      <a:pt x="1649857" y="2628900"/>
                    </a:cubicBezTo>
                    <a:cubicBezTo>
                      <a:pt x="2237105" y="2489073"/>
                      <a:pt x="2656586" y="1957705"/>
                      <a:pt x="2656586" y="1342390"/>
                    </a:cubicBezTo>
                    <a:cubicBezTo>
                      <a:pt x="2656459" y="587248"/>
                      <a:pt x="2069338" y="0"/>
                      <a:pt x="1342263" y="0"/>
                    </a:cubicBezTo>
                    <a:close/>
                    <a:moveTo>
                      <a:pt x="1342263" y="2461133"/>
                    </a:moveTo>
                    <a:cubicBezTo>
                      <a:pt x="727075" y="2461133"/>
                      <a:pt x="223774" y="1957705"/>
                      <a:pt x="223774" y="1342390"/>
                    </a:cubicBezTo>
                    <a:cubicBezTo>
                      <a:pt x="223774" y="727075"/>
                      <a:pt x="727075" y="223647"/>
                      <a:pt x="1342263" y="223647"/>
                    </a:cubicBezTo>
                    <a:cubicBezTo>
                      <a:pt x="1957451" y="223647"/>
                      <a:pt x="2432812" y="727075"/>
                      <a:pt x="2432812" y="1342390"/>
                    </a:cubicBezTo>
                    <a:cubicBezTo>
                      <a:pt x="2432812" y="1957705"/>
                      <a:pt x="1957451" y="2461133"/>
                      <a:pt x="1342263" y="2461133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3342962" y="422367"/>
              <a:ext cx="1214018" cy="1231937"/>
            </a:xfrm>
            <a:custGeom>
              <a:avLst/>
              <a:gdLst/>
              <a:ahLst/>
              <a:cxnLst/>
              <a:rect r="r" b="b" t="t" l="l"/>
              <a:pathLst>
                <a:path h="1231937" w="1214018">
                  <a:moveTo>
                    <a:pt x="0" y="0"/>
                  </a:moveTo>
                  <a:lnTo>
                    <a:pt x="1214017" y="0"/>
                  </a:lnTo>
                  <a:lnTo>
                    <a:pt x="1214017" y="1231936"/>
                  </a:lnTo>
                  <a:lnTo>
                    <a:pt x="0" y="123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6403807" y="535684"/>
              <a:ext cx="1135131" cy="1118620"/>
            </a:xfrm>
            <a:custGeom>
              <a:avLst/>
              <a:gdLst/>
              <a:ahLst/>
              <a:cxnLst/>
              <a:rect r="r" b="b" t="t" l="l"/>
              <a:pathLst>
                <a:path h="1118620" w="1135131">
                  <a:moveTo>
                    <a:pt x="0" y="0"/>
                  </a:moveTo>
                  <a:lnTo>
                    <a:pt x="1135131" y="0"/>
                  </a:lnTo>
                  <a:lnTo>
                    <a:pt x="1135131" y="1118619"/>
                  </a:lnTo>
                  <a:lnTo>
                    <a:pt x="0" y="1118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9355085" y="422367"/>
              <a:ext cx="1095304" cy="1231937"/>
            </a:xfrm>
            <a:custGeom>
              <a:avLst/>
              <a:gdLst/>
              <a:ahLst/>
              <a:cxnLst/>
              <a:rect r="r" b="b" t="t" l="l"/>
              <a:pathLst>
                <a:path h="1231937" w="1095304">
                  <a:moveTo>
                    <a:pt x="0" y="0"/>
                  </a:moveTo>
                  <a:lnTo>
                    <a:pt x="1095304" y="0"/>
                  </a:lnTo>
                  <a:lnTo>
                    <a:pt x="1095304" y="1231936"/>
                  </a:lnTo>
                  <a:lnTo>
                    <a:pt x="0" y="123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-10800000">
            <a:off x="-336741" y="-295056"/>
            <a:ext cx="8975703" cy="2578475"/>
          </a:xfrm>
          <a:custGeom>
            <a:avLst/>
            <a:gdLst/>
            <a:ahLst/>
            <a:cxnLst/>
            <a:rect r="r" b="b" t="t" l="l"/>
            <a:pathLst>
              <a:path h="2578475" w="8975703">
                <a:moveTo>
                  <a:pt x="0" y="0"/>
                </a:moveTo>
                <a:lnTo>
                  <a:pt x="8975704" y="0"/>
                </a:lnTo>
                <a:lnTo>
                  <a:pt x="8975704" y="2578475"/>
                </a:lnTo>
                <a:lnTo>
                  <a:pt x="0" y="2578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-518699" y="2283419"/>
            <a:ext cx="9339620" cy="1807621"/>
            <a:chOff x="0" y="0"/>
            <a:chExt cx="12452827" cy="2410161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12452827" cy="2410161"/>
              <a:chOff x="0" y="0"/>
              <a:chExt cx="2905423" cy="56232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2905423" cy="562325"/>
              </a:xfrm>
              <a:custGeom>
                <a:avLst/>
                <a:gdLst/>
                <a:ahLst/>
                <a:cxnLst/>
                <a:rect r="r" b="b" t="t" l="l"/>
                <a:pathLst>
                  <a:path h="562325" w="2905423">
                    <a:moveTo>
                      <a:pt x="26668" y="0"/>
                    </a:moveTo>
                    <a:lnTo>
                      <a:pt x="2878754" y="0"/>
                    </a:lnTo>
                    <a:cubicBezTo>
                      <a:pt x="2885827" y="0"/>
                      <a:pt x="2892610" y="2810"/>
                      <a:pt x="2897612" y="7811"/>
                    </a:cubicBezTo>
                    <a:cubicBezTo>
                      <a:pt x="2902613" y="12812"/>
                      <a:pt x="2905423" y="19595"/>
                      <a:pt x="2905423" y="26668"/>
                    </a:cubicBezTo>
                    <a:lnTo>
                      <a:pt x="2905423" y="535657"/>
                    </a:lnTo>
                    <a:cubicBezTo>
                      <a:pt x="2905423" y="542730"/>
                      <a:pt x="2902613" y="549513"/>
                      <a:pt x="2897612" y="554514"/>
                    </a:cubicBezTo>
                    <a:cubicBezTo>
                      <a:pt x="2892610" y="559515"/>
                      <a:pt x="2885827" y="562325"/>
                      <a:pt x="2878754" y="562325"/>
                    </a:cubicBezTo>
                    <a:lnTo>
                      <a:pt x="26668" y="562325"/>
                    </a:lnTo>
                    <a:cubicBezTo>
                      <a:pt x="19595" y="562325"/>
                      <a:pt x="12812" y="559515"/>
                      <a:pt x="7811" y="554514"/>
                    </a:cubicBezTo>
                    <a:cubicBezTo>
                      <a:pt x="2810" y="549513"/>
                      <a:pt x="0" y="542730"/>
                      <a:pt x="0" y="535657"/>
                    </a:cubicBezTo>
                    <a:lnTo>
                      <a:pt x="0" y="26668"/>
                    </a:lnTo>
                    <a:cubicBezTo>
                      <a:pt x="0" y="19595"/>
                      <a:pt x="2810" y="12812"/>
                      <a:pt x="7811" y="7811"/>
                    </a:cubicBezTo>
                    <a:cubicBezTo>
                      <a:pt x="12812" y="2810"/>
                      <a:pt x="19595" y="0"/>
                      <a:pt x="26668" y="0"/>
                    </a:cubicBezTo>
                    <a:close/>
                  </a:path>
                </a:pathLst>
              </a:custGeom>
              <a:solidFill>
                <a:srgbClr val="009245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28575"/>
                <a:ext cx="2905423" cy="59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90"/>
                  </a:lnSpc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3017249" y="321131"/>
              <a:ext cx="7654765" cy="5889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501"/>
                </a:lnSpc>
                <a:spcBef>
                  <a:spcPct val="0"/>
                </a:spcBef>
              </a:pPr>
              <a:r>
                <a:rPr lang="en-US" b="true" sz="2537" spc="248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ЦЕНТР БЕЗПЕКИ ГРОМАДЯН</a:t>
              </a:r>
            </a:p>
          </p:txBody>
        </p:sp>
        <p:sp>
          <p:nvSpPr>
            <p:cNvPr name="Freeform 30" id="30"/>
            <p:cNvSpPr/>
            <p:nvPr/>
          </p:nvSpPr>
          <p:spPr>
            <a:xfrm flipH="false" flipV="false" rot="0">
              <a:off x="4564232" y="1101270"/>
              <a:ext cx="867658" cy="1205081"/>
            </a:xfrm>
            <a:custGeom>
              <a:avLst/>
              <a:gdLst/>
              <a:ahLst/>
              <a:cxnLst/>
              <a:rect r="r" b="b" t="t" l="l"/>
              <a:pathLst>
                <a:path h="1205081" w="867658">
                  <a:moveTo>
                    <a:pt x="0" y="0"/>
                  </a:moveTo>
                  <a:lnTo>
                    <a:pt x="867658" y="0"/>
                  </a:lnTo>
                  <a:lnTo>
                    <a:pt x="867658" y="1205081"/>
                  </a:lnTo>
                  <a:lnTo>
                    <a:pt x="0" y="120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3323172" y="1036546"/>
              <a:ext cx="1015264" cy="1221872"/>
            </a:xfrm>
            <a:custGeom>
              <a:avLst/>
              <a:gdLst/>
              <a:ahLst/>
              <a:cxnLst/>
              <a:rect r="r" b="b" t="t" l="l"/>
              <a:pathLst>
                <a:path h="1221872" w="1015264">
                  <a:moveTo>
                    <a:pt x="0" y="0"/>
                  </a:moveTo>
                  <a:lnTo>
                    <a:pt x="1015264" y="0"/>
                  </a:lnTo>
                  <a:lnTo>
                    <a:pt x="1015264" y="1221872"/>
                  </a:lnTo>
                  <a:lnTo>
                    <a:pt x="0" y="1221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5652999" y="1101270"/>
              <a:ext cx="867658" cy="1205081"/>
            </a:xfrm>
            <a:custGeom>
              <a:avLst/>
              <a:gdLst/>
              <a:ahLst/>
              <a:cxnLst/>
              <a:rect r="r" b="b" t="t" l="l"/>
              <a:pathLst>
                <a:path h="1205081" w="867658">
                  <a:moveTo>
                    <a:pt x="0" y="0"/>
                  </a:moveTo>
                  <a:lnTo>
                    <a:pt x="867658" y="0"/>
                  </a:lnTo>
                  <a:lnTo>
                    <a:pt x="867658" y="1205081"/>
                  </a:lnTo>
                  <a:lnTo>
                    <a:pt x="0" y="120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6746453" y="1101270"/>
              <a:ext cx="867658" cy="1205081"/>
            </a:xfrm>
            <a:custGeom>
              <a:avLst/>
              <a:gdLst/>
              <a:ahLst/>
              <a:cxnLst/>
              <a:rect r="r" b="b" t="t" l="l"/>
              <a:pathLst>
                <a:path h="1205081" w="867658">
                  <a:moveTo>
                    <a:pt x="0" y="0"/>
                  </a:moveTo>
                  <a:lnTo>
                    <a:pt x="867658" y="0"/>
                  </a:lnTo>
                  <a:lnTo>
                    <a:pt x="867658" y="1205081"/>
                  </a:lnTo>
                  <a:lnTo>
                    <a:pt x="0" y="120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7839908" y="1101270"/>
              <a:ext cx="867658" cy="1205081"/>
            </a:xfrm>
            <a:custGeom>
              <a:avLst/>
              <a:gdLst/>
              <a:ahLst/>
              <a:cxnLst/>
              <a:rect r="r" b="b" t="t" l="l"/>
              <a:pathLst>
                <a:path h="1205081" w="867658">
                  <a:moveTo>
                    <a:pt x="0" y="0"/>
                  </a:moveTo>
                  <a:lnTo>
                    <a:pt x="867658" y="0"/>
                  </a:lnTo>
                  <a:lnTo>
                    <a:pt x="867658" y="1205081"/>
                  </a:lnTo>
                  <a:lnTo>
                    <a:pt x="0" y="120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8933362" y="1101270"/>
              <a:ext cx="1015264" cy="1221872"/>
            </a:xfrm>
            <a:custGeom>
              <a:avLst/>
              <a:gdLst/>
              <a:ahLst/>
              <a:cxnLst/>
              <a:rect r="r" b="b" t="t" l="l"/>
              <a:pathLst>
                <a:path h="1221872" w="1015264">
                  <a:moveTo>
                    <a:pt x="0" y="0"/>
                  </a:moveTo>
                  <a:lnTo>
                    <a:pt x="1015264" y="0"/>
                  </a:lnTo>
                  <a:lnTo>
                    <a:pt x="1015264" y="1221872"/>
                  </a:lnTo>
                  <a:lnTo>
                    <a:pt x="0" y="1221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2204683" y="287114"/>
            <a:ext cx="5578675" cy="1467902"/>
            <a:chOff x="0" y="0"/>
            <a:chExt cx="7438233" cy="1957203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351054" cy="1957203"/>
            </a:xfrm>
            <a:custGeom>
              <a:avLst/>
              <a:gdLst/>
              <a:ahLst/>
              <a:cxnLst/>
              <a:rect r="r" b="b" t="t" l="l"/>
              <a:pathLst>
                <a:path h="1957203" w="1351054">
                  <a:moveTo>
                    <a:pt x="0" y="0"/>
                  </a:moveTo>
                  <a:lnTo>
                    <a:pt x="1351054" y="0"/>
                  </a:lnTo>
                  <a:lnTo>
                    <a:pt x="1351054" y="1957203"/>
                  </a:lnTo>
                  <a:lnTo>
                    <a:pt x="0" y="1957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 rot="0">
              <a:off x="1753000" y="589182"/>
              <a:ext cx="4301920" cy="562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37"/>
                </a:lnSpc>
                <a:spcBef>
                  <a:spcPct val="0"/>
                </a:spcBef>
              </a:pPr>
              <a:r>
                <a:rPr lang="en-US" b="true" sz="2635" spc="258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1753000" y="1261522"/>
              <a:ext cx="5685233" cy="440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50"/>
                </a:lnSpc>
                <a:spcBef>
                  <a:spcPct val="0"/>
                </a:spcBef>
              </a:pPr>
              <a:r>
                <a:rPr lang="en-US" sz="1993" spc="195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0">
            <a:off x="9021556" y="4363376"/>
            <a:ext cx="8743570" cy="5825403"/>
          </a:xfrm>
          <a:custGeom>
            <a:avLst/>
            <a:gdLst/>
            <a:ahLst/>
            <a:cxnLst/>
            <a:rect r="r" b="b" t="t" l="l"/>
            <a:pathLst>
              <a:path h="5825403" w="8743570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229690" y="1394303"/>
            <a:ext cx="7062272" cy="788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65"/>
              </a:lnSpc>
              <a:spcBef>
                <a:spcPct val="0"/>
              </a:spcBef>
            </a:pPr>
            <a:r>
              <a:rPr lang="en-US" sz="5621" spc="196">
                <a:solidFill>
                  <a:srgbClr val="1C5739"/>
                </a:solidFill>
                <a:latin typeface="Poppins"/>
                <a:ea typeface="Poppins"/>
                <a:cs typeface="Poppins"/>
                <a:sym typeface="Poppins"/>
              </a:rPr>
              <a:t>Ідея для реалізації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0" y="4155434"/>
            <a:ext cx="8708806" cy="5828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7312" indent="-228656" lvl="1">
              <a:lnSpc>
                <a:spcPts val="2923"/>
              </a:lnSpc>
              <a:buFont typeface="Arial"/>
              <a:buChar char="•"/>
            </a:pPr>
            <a:r>
              <a:rPr lang="en-US" b="true" sz="2118" spc="76">
                <a:solidFill>
                  <a:srgbClr val="397D5A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Покращення безпеки громади шляхом створення Центру безпеки, для задоволення потреб жителів громади у комплексному забезпеченні безпеки, як у сфері цивільного захисту, так і в сфері громадського порядку, надання медичних послуг.</a:t>
            </a:r>
          </a:p>
          <a:p>
            <a:pPr algn="just" marL="457312" indent="-228656" lvl="1">
              <a:lnSpc>
                <a:spcPts val="2923"/>
              </a:lnSpc>
              <a:buFont typeface="Arial"/>
              <a:buChar char="•"/>
            </a:pPr>
            <a:r>
              <a:rPr lang="en-US" b="true" sz="2118" spc="76">
                <a:solidFill>
                  <a:srgbClr val="397D5A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Проведення реконструкції з добудовою дозволить створити Центр безпеки на території Кам’янської ТГ, на базі якого будуть діяти пожежно-рятувальний підрозділ, підрозділ швидкої допомоги та поліцейська станція. </a:t>
            </a:r>
          </a:p>
          <a:p>
            <a:pPr algn="just" marL="457312" indent="-228656" lvl="1">
              <a:lnSpc>
                <a:spcPts val="2923"/>
              </a:lnSpc>
              <a:buFont typeface="Arial"/>
              <a:buChar char="•"/>
            </a:pPr>
            <a:r>
              <a:rPr lang="en-US" b="true" sz="2118" spc="76">
                <a:solidFill>
                  <a:srgbClr val="397D5A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Наявна земельна ділянка, на якій можна розмістити центр безпеки. </a:t>
            </a:r>
          </a:p>
          <a:p>
            <a:pPr algn="just" marL="457312" indent="-228656" lvl="1">
              <a:lnSpc>
                <a:spcPts val="2923"/>
              </a:lnSpc>
              <a:buFont typeface="Arial"/>
              <a:buChar char="•"/>
            </a:pPr>
            <a:r>
              <a:rPr lang="en-US" b="true" sz="2118" spc="76">
                <a:solidFill>
                  <a:srgbClr val="397D5A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Розташування Центру безпеки є оптимальним, оскільки він буде рівномірно віддалений від решти сіл громади, що забезпечить доступ всіх жителів громади до послуг та скоротить транспортні витрати. </a:t>
            </a:r>
          </a:p>
          <a:p>
            <a:pPr algn="just" marL="457312" indent="-228656" lvl="1">
              <a:lnSpc>
                <a:spcPts val="2923"/>
              </a:lnSpc>
              <a:buFont typeface="Arial"/>
              <a:buChar char="•"/>
            </a:pPr>
            <a:r>
              <a:rPr lang="en-US" b="true" sz="2118" spc="76">
                <a:solidFill>
                  <a:srgbClr val="397D5A"/>
                </a:solidFill>
                <a:latin typeface="Alegreya Sans Bold"/>
                <a:ea typeface="Alegreya Sans Bold"/>
                <a:cs typeface="Alegreya Sans Bold"/>
                <a:sym typeface="Alegreya Sans Bold"/>
              </a:rPr>
              <a:t>Центр безпеки розрахований на забезпечення потреб населення громади (9 447 осіб, в т.ч ВПО – 214 осіб), а також жителів сусідніх громад (25 000 осіб).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886297" y="2112908"/>
            <a:ext cx="5408984" cy="7979428"/>
            <a:chOff x="0" y="0"/>
            <a:chExt cx="1424588" cy="21015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24588" cy="2101578"/>
            </a:xfrm>
            <a:custGeom>
              <a:avLst/>
              <a:gdLst/>
              <a:ahLst/>
              <a:cxnLst/>
              <a:rect r="r" b="b" t="t" l="l"/>
              <a:pathLst>
                <a:path h="2101578" w="142458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863773" y="5395032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211622" y="1766247"/>
            <a:ext cx="5486400" cy="7980897"/>
          </a:xfrm>
          <a:custGeom>
            <a:avLst/>
            <a:gdLst/>
            <a:ahLst/>
            <a:cxnLst/>
            <a:rect r="r" b="b" t="t" l="l"/>
            <a:pathLst>
              <a:path h="7980897" w="5486400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570" t="0" r="-4457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7837905" y="5206456"/>
            <a:ext cx="10201619" cy="1781727"/>
            <a:chOff x="0" y="0"/>
            <a:chExt cx="13602159" cy="2375637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13602159" cy="2375637"/>
              <a:chOff x="0" y="0"/>
              <a:chExt cx="7988400" cy="139518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045860" cy="1441712"/>
              </a:xfrm>
              <a:custGeom>
                <a:avLst/>
                <a:gdLst/>
                <a:ahLst/>
                <a:cxnLst/>
                <a:rect r="r" b="b" t="t" l="l"/>
                <a:pathLst>
                  <a:path h="1441712" w="8045860">
                    <a:moveTo>
                      <a:pt x="1047241" y="1441712"/>
                    </a:moveTo>
                    <a:lnTo>
                      <a:pt x="8045860" y="1441712"/>
                    </a:lnTo>
                    <a:lnTo>
                      <a:pt x="7142967" y="819362"/>
                    </a:lnTo>
                    <a:cubicBezTo>
                      <a:pt x="7100198" y="790611"/>
                      <a:pt x="7078193" y="752523"/>
                      <a:pt x="7078193" y="714527"/>
                    </a:cubicBezTo>
                    <a:cubicBezTo>
                      <a:pt x="7078193" y="676531"/>
                      <a:pt x="7099646" y="638812"/>
                      <a:pt x="7142967" y="609691"/>
                    </a:cubicBezTo>
                    <a:lnTo>
                      <a:pt x="8045352" y="0"/>
                    </a:lnTo>
                    <a:lnTo>
                      <a:pt x="1047241" y="0"/>
                    </a:lnTo>
                    <a:lnTo>
                      <a:pt x="0" y="714064"/>
                    </a:lnTo>
                    <a:lnTo>
                      <a:pt x="1047241" y="1441585"/>
                    </a:ln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2684162" y="838635"/>
              <a:ext cx="5856600" cy="6412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031"/>
                </a:lnSpc>
                <a:spcBef>
                  <a:spcPct val="0"/>
                </a:spcBef>
              </a:pPr>
              <a:r>
                <a:rPr lang="en-US" b="true" sz="2921" spc="28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Інвестиційна 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3863773" y="2618399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7837905" y="2402149"/>
            <a:ext cx="10201619" cy="1817513"/>
            <a:chOff x="0" y="0"/>
            <a:chExt cx="13602159" cy="2423350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13602159" cy="2423350"/>
              <a:chOff x="0" y="0"/>
              <a:chExt cx="7988400" cy="1423207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045860" cy="1469733"/>
              </a:xfrm>
              <a:custGeom>
                <a:avLst/>
                <a:gdLst/>
                <a:ahLst/>
                <a:cxnLst/>
                <a:rect r="r" b="b" t="t" l="l"/>
                <a:pathLst>
                  <a:path h="1469733" w="8045860">
                    <a:moveTo>
                      <a:pt x="1047241" y="1469733"/>
                    </a:moveTo>
                    <a:lnTo>
                      <a:pt x="8045860" y="1469733"/>
                    </a:lnTo>
                    <a:lnTo>
                      <a:pt x="7142967" y="835819"/>
                    </a:lnTo>
                    <a:cubicBezTo>
                      <a:pt x="7100198" y="806490"/>
                      <a:pt x="7078193" y="767637"/>
                      <a:pt x="7078193" y="728878"/>
                    </a:cubicBezTo>
                    <a:cubicBezTo>
                      <a:pt x="7078193" y="690119"/>
                      <a:pt x="7099646" y="651643"/>
                      <a:pt x="7142967" y="621937"/>
                    </a:cubicBezTo>
                    <a:lnTo>
                      <a:pt x="8045352" y="0"/>
                    </a:lnTo>
                    <a:lnTo>
                      <a:pt x="1047241" y="0"/>
                    </a:lnTo>
                    <a:lnTo>
                      <a:pt x="0" y="728406"/>
                    </a:lnTo>
                    <a:lnTo>
                      <a:pt x="1047241" y="1469606"/>
                    </a:ln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1735181" y="883193"/>
              <a:ext cx="7220482" cy="6093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893"/>
                </a:lnSpc>
                <a:spcBef>
                  <a:spcPct val="0"/>
                </a:spcBef>
              </a:pPr>
              <a:r>
                <a:rPr lang="en-US" b="true" sz="2821" spc="27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Експертна 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3863773" y="8940712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7837905" y="7983090"/>
            <a:ext cx="10201619" cy="1915244"/>
            <a:chOff x="0" y="0"/>
            <a:chExt cx="13602159" cy="2553659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13602159" cy="2553659"/>
              <a:chOff x="0" y="0"/>
              <a:chExt cx="7988400" cy="1499736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045860" cy="1546262"/>
              </a:xfrm>
              <a:custGeom>
                <a:avLst/>
                <a:gdLst/>
                <a:ahLst/>
                <a:cxnLst/>
                <a:rect r="r" b="b" t="t" l="l"/>
                <a:pathLst>
                  <a:path h="1546262" w="8045860">
                    <a:moveTo>
                      <a:pt x="1047241" y="1546262"/>
                    </a:moveTo>
                    <a:lnTo>
                      <a:pt x="8045860" y="1546262"/>
                    </a:lnTo>
                    <a:lnTo>
                      <a:pt x="7142967" y="880763"/>
                    </a:lnTo>
                    <a:cubicBezTo>
                      <a:pt x="7100198" y="849857"/>
                      <a:pt x="7078193" y="808914"/>
                      <a:pt x="7078193" y="768071"/>
                    </a:cubicBezTo>
                    <a:cubicBezTo>
                      <a:pt x="7078193" y="727228"/>
                      <a:pt x="7099646" y="686683"/>
                      <a:pt x="7142967" y="655380"/>
                    </a:cubicBezTo>
                    <a:lnTo>
                      <a:pt x="8045352" y="0"/>
                    </a:lnTo>
                    <a:lnTo>
                      <a:pt x="1047241" y="0"/>
                    </a:lnTo>
                    <a:lnTo>
                      <a:pt x="0" y="767574"/>
                    </a:lnTo>
                    <a:lnTo>
                      <a:pt x="1047241" y="1546135"/>
                    </a:ln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sp>
          <p:nvSpPr>
            <p:cNvPr name="TextBox 23" id="23"/>
            <p:cNvSpPr txBox="true"/>
            <p:nvPr/>
          </p:nvSpPr>
          <p:spPr>
            <a:xfrm rot="0">
              <a:off x="2418548" y="927646"/>
              <a:ext cx="5804936" cy="6412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031"/>
                </a:lnSpc>
                <a:spcBef>
                  <a:spcPct val="0"/>
                </a:spcBef>
              </a:pPr>
              <a:r>
                <a:rPr lang="en-US" b="true" sz="2921" spc="286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Технічна</a:t>
              </a: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4831007" y="2618399"/>
            <a:ext cx="1442452" cy="1442452"/>
          </a:xfrm>
          <a:custGeom>
            <a:avLst/>
            <a:gdLst/>
            <a:ahLst/>
            <a:cxnLst/>
            <a:rect r="r" b="b" t="t" l="l"/>
            <a:pathLst>
              <a:path h="1442452" w="1442452">
                <a:moveTo>
                  <a:pt x="0" y="0"/>
                </a:moveTo>
                <a:lnTo>
                  <a:pt x="1442452" y="0"/>
                </a:lnTo>
                <a:lnTo>
                  <a:pt x="1442452" y="1442452"/>
                </a:lnTo>
                <a:lnTo>
                  <a:pt x="0" y="1442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673891" y="5395032"/>
            <a:ext cx="1756683" cy="1494778"/>
          </a:xfrm>
          <a:custGeom>
            <a:avLst/>
            <a:gdLst/>
            <a:ahLst/>
            <a:cxnLst/>
            <a:rect r="r" b="b" t="t" l="l"/>
            <a:pathLst>
              <a:path h="1494778" w="1756683">
                <a:moveTo>
                  <a:pt x="0" y="0"/>
                </a:moveTo>
                <a:lnTo>
                  <a:pt x="1756683" y="0"/>
                </a:lnTo>
                <a:lnTo>
                  <a:pt x="1756683" y="1494778"/>
                </a:lnTo>
                <a:lnTo>
                  <a:pt x="0" y="14947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835635" y="8178353"/>
            <a:ext cx="1524717" cy="1524717"/>
          </a:xfrm>
          <a:custGeom>
            <a:avLst/>
            <a:gdLst/>
            <a:ahLst/>
            <a:cxnLst/>
            <a:rect r="r" b="b" t="t" l="l"/>
            <a:pathLst>
              <a:path h="1524717" w="1524717">
                <a:moveTo>
                  <a:pt x="0" y="0"/>
                </a:moveTo>
                <a:lnTo>
                  <a:pt x="1524718" y="0"/>
                </a:lnTo>
                <a:lnTo>
                  <a:pt x="1524718" y="1524717"/>
                </a:lnTo>
                <a:lnTo>
                  <a:pt x="0" y="15247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2211622" y="86512"/>
            <a:ext cx="9152608" cy="1502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68" b="true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Підтримка, </a:t>
            </a:r>
          </a:p>
          <a:p>
            <a:pPr algn="l">
              <a:lnSpc>
                <a:spcPts val="5891"/>
              </a:lnSpc>
            </a:pPr>
            <a:r>
              <a:rPr lang="en-US" sz="4268" b="true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яка необхідна громаді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8242541" y="6065919"/>
            <a:ext cx="1559078" cy="122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24"/>
              </a:lnSpc>
              <a:spcBef>
                <a:spcPct val="0"/>
              </a:spcBef>
            </a:pPr>
            <a:r>
              <a:rPr lang="en-US" sz="6974" spc="683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2223806" y="429422"/>
            <a:ext cx="5578675" cy="1467902"/>
            <a:chOff x="0" y="0"/>
            <a:chExt cx="7438233" cy="1957203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351054" cy="1957203"/>
            </a:xfrm>
            <a:custGeom>
              <a:avLst/>
              <a:gdLst/>
              <a:ahLst/>
              <a:cxnLst/>
              <a:rect r="r" b="b" t="t" l="l"/>
              <a:pathLst>
                <a:path h="1957203" w="1351054">
                  <a:moveTo>
                    <a:pt x="0" y="0"/>
                  </a:moveTo>
                  <a:lnTo>
                    <a:pt x="1351054" y="0"/>
                  </a:lnTo>
                  <a:lnTo>
                    <a:pt x="1351054" y="1957203"/>
                  </a:lnTo>
                  <a:lnTo>
                    <a:pt x="0" y="1957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1753000" y="589182"/>
              <a:ext cx="4301920" cy="562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37"/>
                </a:lnSpc>
                <a:spcBef>
                  <a:spcPct val="0"/>
                </a:spcBef>
              </a:pPr>
              <a:r>
                <a:rPr lang="en-US" b="true" sz="2635" spc="258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1753000" y="1261522"/>
              <a:ext cx="5685233" cy="440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750"/>
                </a:lnSpc>
                <a:spcBef>
                  <a:spcPct val="0"/>
                </a:spcBef>
              </a:pPr>
              <a:r>
                <a:rPr lang="en-US" sz="1993" spc="195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684427" y="0"/>
            <a:ext cx="8603573" cy="7379436"/>
            <a:chOff x="0" y="0"/>
            <a:chExt cx="8603361" cy="737925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50" y="-127"/>
              <a:ext cx="8603411" cy="7379380"/>
            </a:xfrm>
            <a:custGeom>
              <a:avLst/>
              <a:gdLst/>
              <a:ahLst/>
              <a:cxnLst/>
              <a:rect r="r" b="b" t="t" l="l"/>
              <a:pathLst>
                <a:path h="7379380" w="8603411">
                  <a:moveTo>
                    <a:pt x="8603411" y="7353963"/>
                  </a:moveTo>
                  <a:cubicBezTo>
                    <a:pt x="8603411" y="7377741"/>
                    <a:pt x="8592743" y="7379380"/>
                    <a:pt x="8564930" y="7379380"/>
                  </a:cubicBezTo>
                  <a:cubicBezTo>
                    <a:pt x="5710351" y="7378925"/>
                    <a:pt x="2855899" y="7378925"/>
                    <a:pt x="1320" y="7378925"/>
                  </a:cubicBezTo>
                  <a:cubicBezTo>
                    <a:pt x="-2744" y="7368995"/>
                    <a:pt x="3606" y="7359975"/>
                    <a:pt x="6527" y="7350774"/>
                  </a:cubicBezTo>
                  <a:cubicBezTo>
                    <a:pt x="132003" y="6947911"/>
                    <a:pt x="257606" y="6545140"/>
                    <a:pt x="383463" y="6142369"/>
                  </a:cubicBezTo>
                  <a:cubicBezTo>
                    <a:pt x="562914" y="5568139"/>
                    <a:pt x="742746" y="4994001"/>
                    <a:pt x="922070" y="4419771"/>
                  </a:cubicBezTo>
                  <a:cubicBezTo>
                    <a:pt x="1143558" y="3710617"/>
                    <a:pt x="1364538" y="3001462"/>
                    <a:pt x="1585899" y="2292399"/>
                  </a:cubicBezTo>
                  <a:cubicBezTo>
                    <a:pt x="1810816" y="1572038"/>
                    <a:pt x="2035860" y="851769"/>
                    <a:pt x="2261412" y="131499"/>
                  </a:cubicBezTo>
                  <a:cubicBezTo>
                    <a:pt x="2275128" y="87678"/>
                    <a:pt x="2283891" y="42855"/>
                    <a:pt x="2306116" y="491"/>
                  </a:cubicBezTo>
                  <a:cubicBezTo>
                    <a:pt x="4392472" y="491"/>
                    <a:pt x="6478828" y="491"/>
                    <a:pt x="8565184" y="0"/>
                  </a:cubicBezTo>
                  <a:cubicBezTo>
                    <a:pt x="8593505" y="0"/>
                    <a:pt x="8603157" y="2496"/>
                    <a:pt x="8603157" y="25727"/>
                  </a:cubicBezTo>
                  <a:cubicBezTo>
                    <a:pt x="8602395" y="2468503"/>
                    <a:pt x="8602395" y="4911278"/>
                    <a:pt x="8603411" y="7353963"/>
                  </a:cubicBezTo>
                  <a:close/>
                </a:path>
              </a:pathLst>
            </a:custGeom>
            <a:blipFill>
              <a:blip r:embed="rId3"/>
              <a:stretch>
                <a:fillRect l="0" t="-24726" r="0" b="-2426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826432">
            <a:off x="-19121892" y="-7771070"/>
            <a:ext cx="21026341" cy="12831921"/>
            <a:chOff x="0" y="0"/>
            <a:chExt cx="5537802" cy="33796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37802" cy="3379601"/>
            </a:xfrm>
            <a:custGeom>
              <a:avLst/>
              <a:gdLst/>
              <a:ahLst/>
              <a:cxnLst/>
              <a:rect r="r" b="b" t="t" l="l"/>
              <a:pathLst>
                <a:path h="3379601" w="5537802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1118938">
            <a:off x="10713290" y="-882784"/>
            <a:ext cx="313833" cy="8482349"/>
            <a:chOff x="0" y="0"/>
            <a:chExt cx="82656" cy="223403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2656" cy="2234034"/>
            </a:xfrm>
            <a:custGeom>
              <a:avLst/>
              <a:gdLst/>
              <a:ahLst/>
              <a:cxnLst/>
              <a:rect r="r" b="b" t="t" l="l"/>
              <a:pathLst>
                <a:path h="2234034" w="82656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773821">
            <a:off x="994783" y="-983319"/>
            <a:ext cx="313833" cy="8482349"/>
            <a:chOff x="0" y="0"/>
            <a:chExt cx="82656" cy="223403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2656" cy="2234034"/>
            </a:xfrm>
            <a:custGeom>
              <a:avLst/>
              <a:gdLst/>
              <a:ahLst/>
              <a:cxnLst/>
              <a:rect r="r" b="b" t="t" l="l"/>
              <a:pathLst>
                <a:path h="2234034" w="82656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5400000">
            <a:off x="9056122" y="-1804817"/>
            <a:ext cx="175756" cy="18288000"/>
            <a:chOff x="0" y="0"/>
            <a:chExt cx="46290" cy="481659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6290" cy="4816592"/>
            </a:xfrm>
            <a:custGeom>
              <a:avLst/>
              <a:gdLst/>
              <a:ahLst/>
              <a:cxnLst/>
              <a:rect r="r" b="b" t="t" l="l"/>
              <a:pathLst>
                <a:path h="4816592" w="46290">
                  <a:moveTo>
                    <a:pt x="0" y="0"/>
                  </a:moveTo>
                  <a:lnTo>
                    <a:pt x="46290" y="0"/>
                  </a:lnTo>
                  <a:lnTo>
                    <a:pt x="4629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46290" cy="4835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-130302" y="7712811"/>
            <a:ext cx="2214768" cy="2214768"/>
          </a:xfrm>
          <a:custGeom>
            <a:avLst/>
            <a:gdLst/>
            <a:ahLst/>
            <a:cxnLst/>
            <a:rect r="r" b="b" t="t" l="l"/>
            <a:pathLst>
              <a:path h="2214768" w="2214768">
                <a:moveTo>
                  <a:pt x="0" y="0"/>
                </a:moveTo>
                <a:lnTo>
                  <a:pt x="2214768" y="0"/>
                </a:lnTo>
                <a:lnTo>
                  <a:pt x="2214768" y="2214767"/>
                </a:lnTo>
                <a:lnTo>
                  <a:pt x="0" y="2214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251286" y="8081787"/>
            <a:ext cx="1473861" cy="1476815"/>
          </a:xfrm>
          <a:custGeom>
            <a:avLst/>
            <a:gdLst/>
            <a:ahLst/>
            <a:cxnLst/>
            <a:rect r="r" b="b" t="t" l="l"/>
            <a:pathLst>
              <a:path h="1476815" w="1473861">
                <a:moveTo>
                  <a:pt x="0" y="0"/>
                </a:moveTo>
                <a:lnTo>
                  <a:pt x="1473861" y="0"/>
                </a:lnTo>
                <a:lnTo>
                  <a:pt x="1473861" y="1476815"/>
                </a:lnTo>
                <a:lnTo>
                  <a:pt x="0" y="1476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301451" y="8051076"/>
            <a:ext cx="1678061" cy="1507526"/>
          </a:xfrm>
          <a:custGeom>
            <a:avLst/>
            <a:gdLst/>
            <a:ahLst/>
            <a:cxnLst/>
            <a:rect r="r" b="b" t="t" l="l"/>
            <a:pathLst>
              <a:path h="1507526" w="1678061">
                <a:moveTo>
                  <a:pt x="0" y="0"/>
                </a:moveTo>
                <a:lnTo>
                  <a:pt x="1678061" y="0"/>
                </a:lnTo>
                <a:lnTo>
                  <a:pt x="1678061" y="1507526"/>
                </a:lnTo>
                <a:lnTo>
                  <a:pt x="0" y="15075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143438" y="7796067"/>
            <a:ext cx="10774528" cy="1991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1800" spc="8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Розроблено в межах проєкту «Єврогромада: фінансові можливості для </a:t>
            </a:r>
            <a:r>
              <a:rPr lang="en-US" sz="1800" spc="84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розвитку і євроінтеграції», який реалізує ГО Карпатська агенція з прав людини «Вестед» спільно з Юридичним факультетом Ужгородського національного університету за підтримки Європейського Союзу та Міжнародного фонду «Відродження» в рамках спільної ініціативи «Вступаємо в ЄС разом». Матеріал представляє позицію авторів і не обов’язково відображає позицію Європейського Союзу чи Міжнародного фонду «Відродження».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522994" y="379052"/>
            <a:ext cx="8161433" cy="6620678"/>
            <a:chOff x="0" y="0"/>
            <a:chExt cx="10881910" cy="882757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708021" y="7330729"/>
              <a:ext cx="552439" cy="552439"/>
            </a:xfrm>
            <a:custGeom>
              <a:avLst/>
              <a:gdLst/>
              <a:ahLst/>
              <a:cxnLst/>
              <a:rect r="r" b="b" t="t" l="l"/>
              <a:pathLst>
                <a:path h="552439" w="552439">
                  <a:moveTo>
                    <a:pt x="0" y="0"/>
                  </a:moveTo>
                  <a:lnTo>
                    <a:pt x="552439" y="0"/>
                  </a:lnTo>
                  <a:lnTo>
                    <a:pt x="552439" y="552439"/>
                  </a:lnTo>
                  <a:lnTo>
                    <a:pt x="0" y="55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708021" y="5904219"/>
              <a:ext cx="552439" cy="552439"/>
            </a:xfrm>
            <a:custGeom>
              <a:avLst/>
              <a:gdLst/>
              <a:ahLst/>
              <a:cxnLst/>
              <a:rect r="r" b="b" t="t" l="l"/>
              <a:pathLst>
                <a:path h="552439" w="552439">
                  <a:moveTo>
                    <a:pt x="0" y="0"/>
                  </a:moveTo>
                  <a:lnTo>
                    <a:pt x="552439" y="0"/>
                  </a:lnTo>
                  <a:lnTo>
                    <a:pt x="552439" y="552439"/>
                  </a:lnTo>
                  <a:lnTo>
                    <a:pt x="0" y="55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708021" y="6638647"/>
              <a:ext cx="552191" cy="552439"/>
            </a:xfrm>
            <a:custGeom>
              <a:avLst/>
              <a:gdLst/>
              <a:ahLst/>
              <a:cxnLst/>
              <a:rect r="r" b="b" t="t" l="l"/>
              <a:pathLst>
                <a:path h="552439" w="552191">
                  <a:moveTo>
                    <a:pt x="0" y="0"/>
                  </a:moveTo>
                  <a:lnTo>
                    <a:pt x="552191" y="0"/>
                  </a:lnTo>
                  <a:lnTo>
                    <a:pt x="552191" y="552439"/>
                  </a:lnTo>
                  <a:lnTo>
                    <a:pt x="0" y="55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708021" y="5208354"/>
              <a:ext cx="552439" cy="552439"/>
            </a:xfrm>
            <a:custGeom>
              <a:avLst/>
              <a:gdLst/>
              <a:ahLst/>
              <a:cxnLst/>
              <a:rect r="r" b="b" t="t" l="l"/>
              <a:pathLst>
                <a:path h="552439" w="552439">
                  <a:moveTo>
                    <a:pt x="0" y="0"/>
                  </a:moveTo>
                  <a:lnTo>
                    <a:pt x="552439" y="0"/>
                  </a:lnTo>
                  <a:lnTo>
                    <a:pt x="552439" y="552439"/>
                  </a:lnTo>
                  <a:lnTo>
                    <a:pt x="0" y="55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2476143" y="6600547"/>
              <a:ext cx="8405767" cy="4830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30"/>
                </a:lnSpc>
              </a:pPr>
              <a:r>
                <a:rPr lang="en-US" sz="2236" u="sng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  <a:hlinkClick r:id="rId15" tooltip="https://kam-rada.gov.ua"/>
                </a:rPr>
                <a:t>kam-rada.gov.ua/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2476143" y="5866119"/>
              <a:ext cx="8405767" cy="481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30"/>
                </a:lnSpc>
              </a:pPr>
              <a:r>
                <a:rPr lang="en-US" sz="2236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kamrada1@ukr.net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2476143" y="7306925"/>
              <a:ext cx="7400323" cy="15206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30"/>
                </a:lnSpc>
              </a:pPr>
              <a:r>
                <a:rPr lang="en-US" sz="2236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90125, с. Кам’янське, </a:t>
              </a:r>
            </a:p>
            <a:p>
              <a:pPr algn="l">
                <a:lnSpc>
                  <a:spcPts val="3130"/>
                </a:lnSpc>
              </a:pPr>
              <a:r>
                <a:rPr lang="en-US" sz="2236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вул. Українська, буд.1, </a:t>
              </a:r>
            </a:p>
            <a:p>
              <a:pPr algn="l">
                <a:lnSpc>
                  <a:spcPts val="3130"/>
                </a:lnSpc>
              </a:pPr>
              <a:r>
                <a:rPr lang="en-US" sz="2236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Берегівський р-н, Закарпатська обл.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2476143" y="5192481"/>
              <a:ext cx="3402186" cy="481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30"/>
                </a:lnSpc>
              </a:pPr>
              <a:r>
                <a:rPr lang="en-US" sz="2236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+380503722959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1636533" y="3870318"/>
              <a:ext cx="8405767" cy="6146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733"/>
                </a:lnSpc>
              </a:pPr>
              <a:r>
                <a:rPr lang="en-US" sz="2666" b="true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Михайло Станинець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2650049"/>
              <a:ext cx="9661494" cy="12872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86"/>
                </a:lnSpc>
              </a:pPr>
              <a:r>
                <a:rPr lang="en-US" sz="6974" spc="216">
                  <a:solidFill>
                    <a:srgbClr val="1C5739"/>
                  </a:solidFill>
                  <a:latin typeface="Poppins"/>
                  <a:ea typeface="Poppins"/>
                  <a:cs typeface="Poppins"/>
                  <a:sym typeface="Poppins"/>
                </a:rPr>
                <a:t>КОНТАКТИ</a:t>
              </a:r>
            </a:p>
          </p:txBody>
        </p:sp>
        <p:sp>
          <p:nvSpPr>
            <p:cNvPr name="Freeform 32" id="32"/>
            <p:cNvSpPr/>
            <p:nvPr/>
          </p:nvSpPr>
          <p:spPr>
            <a:xfrm flipH="false" flipV="false" rot="0">
              <a:off x="2260460" y="0"/>
              <a:ext cx="1540162" cy="2231154"/>
            </a:xfrm>
            <a:custGeom>
              <a:avLst/>
              <a:gdLst/>
              <a:ahLst/>
              <a:cxnLst/>
              <a:rect r="r" b="b" t="t" l="l"/>
              <a:pathLst>
                <a:path h="2231154" w="1540162">
                  <a:moveTo>
                    <a:pt x="0" y="0"/>
                  </a:moveTo>
                  <a:lnTo>
                    <a:pt x="1540162" y="0"/>
                  </a:lnTo>
                  <a:lnTo>
                    <a:pt x="1540162" y="2231154"/>
                  </a:lnTo>
                  <a:lnTo>
                    <a:pt x="0" y="223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4830747" y="0"/>
              <a:ext cx="2231154" cy="2231154"/>
            </a:xfrm>
            <a:custGeom>
              <a:avLst/>
              <a:gdLst/>
              <a:ahLst/>
              <a:cxnLst/>
              <a:rect r="r" b="b" t="t" l="l"/>
              <a:pathLst>
                <a:path h="2231154" w="2231154">
                  <a:moveTo>
                    <a:pt x="0" y="0"/>
                  </a:moveTo>
                  <a:lnTo>
                    <a:pt x="2231154" y="0"/>
                  </a:lnTo>
                  <a:lnTo>
                    <a:pt x="2231154" y="2231154"/>
                  </a:lnTo>
                  <a:lnTo>
                    <a:pt x="0" y="2231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1636533" y="4494992"/>
              <a:ext cx="6194872" cy="4643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5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го</a:t>
              </a:r>
              <a:r>
                <a:rPr lang="en-US" sz="2199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лова Кам’янської громади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389780" y="629499"/>
            <a:ext cx="10545179" cy="9028003"/>
            <a:chOff x="0" y="0"/>
            <a:chExt cx="14060239" cy="1203733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2814" t="0" r="29779" b="0"/>
            <a:stretch>
              <a:fillRect/>
            </a:stretch>
          </p:blipFill>
          <p:spPr>
            <a:xfrm flipH="false" flipV="false">
              <a:off x="0" y="0"/>
              <a:ext cx="9331159" cy="7982558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1030" t="0" r="11030" b="0"/>
            <a:stretch>
              <a:fillRect/>
            </a:stretch>
          </p:blipFill>
          <p:spPr>
            <a:xfrm flipH="false" flipV="false">
              <a:off x="9458159" y="0"/>
              <a:ext cx="4602080" cy="3927779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28832" t="1044" r="28832" b="1044"/>
            <a:stretch>
              <a:fillRect/>
            </a:stretch>
          </p:blipFill>
          <p:spPr>
            <a:xfrm flipH="false" flipV="false">
              <a:off x="9458159" y="4054779"/>
              <a:ext cx="4602080" cy="7982558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6062" t="0" r="6062" b="0"/>
            <a:stretch>
              <a:fillRect/>
            </a:stretch>
          </p:blipFill>
          <p:spPr>
            <a:xfrm flipH="false" flipV="false">
              <a:off x="4729080" y="8109558"/>
              <a:ext cx="4602080" cy="3927779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12612" t="0" r="12612" b="0"/>
            <a:stretch>
              <a:fillRect/>
            </a:stretch>
          </p:blipFill>
          <p:spPr>
            <a:xfrm flipH="false" flipV="false">
              <a:off x="0" y="8109558"/>
              <a:ext cx="4602080" cy="3927779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0" y="0"/>
            <a:ext cx="7037205" cy="10287000"/>
            <a:chOff x="0" y="0"/>
            <a:chExt cx="1853420" cy="2709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53420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3420">
                  <a:moveTo>
                    <a:pt x="0" y="0"/>
                  </a:moveTo>
                  <a:lnTo>
                    <a:pt x="1853420" y="0"/>
                  </a:lnTo>
                  <a:lnTo>
                    <a:pt x="18534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6BB6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853420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>
            <a:off x="-132755" y="4129006"/>
            <a:ext cx="4942734" cy="0"/>
          </a:xfrm>
          <a:prstGeom prst="line">
            <a:avLst/>
          </a:prstGeom>
          <a:ln cap="flat" w="952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424480" y="418840"/>
            <a:ext cx="5346960" cy="1687711"/>
            <a:chOff x="0" y="0"/>
            <a:chExt cx="834520" cy="26340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34520" cy="263407"/>
            </a:xfrm>
            <a:custGeom>
              <a:avLst/>
              <a:gdLst/>
              <a:ahLst/>
              <a:cxnLst/>
              <a:rect r="r" b="b" t="t" l="l"/>
              <a:pathLst>
                <a:path h="263407" w="834520">
                  <a:moveTo>
                    <a:pt x="68052" y="0"/>
                  </a:moveTo>
                  <a:lnTo>
                    <a:pt x="766468" y="0"/>
                  </a:lnTo>
                  <a:cubicBezTo>
                    <a:pt x="804052" y="0"/>
                    <a:pt x="834520" y="30468"/>
                    <a:pt x="834520" y="68052"/>
                  </a:cubicBezTo>
                  <a:lnTo>
                    <a:pt x="834520" y="195356"/>
                  </a:lnTo>
                  <a:cubicBezTo>
                    <a:pt x="834520" y="232940"/>
                    <a:pt x="804052" y="263407"/>
                    <a:pt x="766468" y="263407"/>
                  </a:cubicBezTo>
                  <a:lnTo>
                    <a:pt x="68052" y="263407"/>
                  </a:lnTo>
                  <a:cubicBezTo>
                    <a:pt x="30468" y="263407"/>
                    <a:pt x="0" y="232940"/>
                    <a:pt x="0" y="195356"/>
                  </a:cubicBezTo>
                  <a:lnTo>
                    <a:pt x="0" y="68052"/>
                  </a:lnTo>
                  <a:cubicBezTo>
                    <a:pt x="0" y="30468"/>
                    <a:pt x="30468" y="0"/>
                    <a:pt x="6805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34520" cy="282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24650" y="629499"/>
            <a:ext cx="4946620" cy="1301591"/>
            <a:chOff x="0" y="0"/>
            <a:chExt cx="6595493" cy="1735455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1554388" y="518112"/>
              <a:ext cx="3814519" cy="503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25"/>
                </a:lnSpc>
                <a:spcBef>
                  <a:spcPct val="0"/>
                </a:spcBef>
              </a:pPr>
              <a:r>
                <a:rPr lang="en-US" b="true" sz="2337" spc="229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554388" y="1123802"/>
              <a:ext cx="5041105" cy="3854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38"/>
                </a:lnSpc>
                <a:spcBef>
                  <a:spcPct val="0"/>
                </a:spcBef>
              </a:pPr>
              <a:r>
                <a:rPr lang="en-US" sz="1767" spc="173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97982" cy="1735455"/>
            </a:xfrm>
            <a:custGeom>
              <a:avLst/>
              <a:gdLst/>
              <a:ahLst/>
              <a:cxnLst/>
              <a:rect r="r" b="b" t="t" l="l"/>
              <a:pathLst>
                <a:path h="1735455" w="1197982">
                  <a:moveTo>
                    <a:pt x="0" y="0"/>
                  </a:moveTo>
                  <a:lnTo>
                    <a:pt x="1197982" y="0"/>
                  </a:lnTo>
                  <a:lnTo>
                    <a:pt x="1197982" y="1735455"/>
                  </a:lnTo>
                  <a:lnTo>
                    <a:pt x="0" y="1735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619705" y="2411351"/>
            <a:ext cx="5293924" cy="1348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06"/>
              </a:lnSpc>
            </a:pPr>
            <a:r>
              <a:rPr lang="en-US" sz="4478" b="true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Ос</a:t>
            </a:r>
            <a:r>
              <a:rPr lang="en-US" sz="4478" b="true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новні </a:t>
            </a:r>
          </a:p>
          <a:p>
            <a:pPr algn="l">
              <a:lnSpc>
                <a:spcPts val="5106"/>
              </a:lnSpc>
            </a:pPr>
            <a:r>
              <a:rPr lang="en-US" sz="4478" b="true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переваги локації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72661" y="4352731"/>
            <a:ext cx="6494097" cy="5720828"/>
            <a:chOff x="0" y="0"/>
            <a:chExt cx="8658796" cy="7627771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754456"/>
              <a:ext cx="8658796" cy="68733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386293" indent="-193147" lvl="1">
                <a:lnSpc>
                  <a:spcPts val="2469"/>
                </a:lnSpc>
                <a:buFont typeface="Arial"/>
                <a:buChar char="•"/>
              </a:pPr>
              <a:r>
                <a:rPr lang="en-US" b="true" sz="1789" spc="46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Н</a:t>
              </a:r>
              <a:r>
                <a:rPr lang="en-US" b="true" sz="1789" spc="46" u="none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а території</a:t>
              </a:r>
              <a:r>
                <a:rPr lang="en-US" b="true" sz="1789" spc="46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розташован</a:t>
              </a:r>
              <a:r>
                <a:rPr lang="en-US" b="true" sz="1789" spc="46" u="none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і поклади корисних копалин - андезиту, базальту та тугоплавких</a:t>
              </a:r>
              <a:r>
                <a:rPr lang="en-US" b="true" sz="1789" spc="46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глин. Зокрема, в с. Арданово є родовище андезиту, придатного для виробництва щебеню високої міцності та бутового каменю, а в с.Сільце - андезито-базальтове родовище. У с.Мідяниця знаходиться родовище високоякісних тугоплавких глин, придатних для порцеляно-фаянсового виробництва та експорту.</a:t>
              </a:r>
            </a:p>
            <a:p>
              <a:pPr algn="just">
                <a:lnSpc>
                  <a:spcPts val="2469"/>
                </a:lnSpc>
              </a:pPr>
            </a:p>
            <a:p>
              <a:pPr algn="just" marL="386293" indent="-193147" lvl="1">
                <a:lnSpc>
                  <a:spcPts val="2469"/>
                </a:lnSpc>
                <a:buFont typeface="Arial"/>
                <a:buChar char="•"/>
              </a:pPr>
              <a:r>
                <a:rPr lang="en-US" b="true" sz="1789" spc="46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Територією громади протікають річки Іршавка та Боржава - притоки Тиса, а також розташовані штучні водойми та ставки. Загальна площа водного фонду громади становить 155,46 га, що створює можливості для рекреації, рибництва та розвитку туризму.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471545" y="47625"/>
              <a:ext cx="6772297" cy="416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4"/>
                </a:lnSpc>
              </a:pPr>
              <a:r>
                <a:rPr lang="en-US" b="true" sz="2318" spc="83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Природні ресурси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44595" y="629499"/>
            <a:ext cx="10545179" cy="9028003"/>
            <a:chOff x="0" y="0"/>
            <a:chExt cx="14060239" cy="1203733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1424" t="0" r="11424" b="0"/>
            <a:stretch>
              <a:fillRect/>
            </a:stretch>
          </p:blipFill>
          <p:spPr>
            <a:xfrm flipH="false" flipV="false">
              <a:off x="0" y="0"/>
              <a:ext cx="9331159" cy="7982558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7169" t="0" r="27169" b="0"/>
            <a:stretch>
              <a:fillRect/>
            </a:stretch>
          </p:blipFill>
          <p:spPr>
            <a:xfrm flipH="false" flipV="false">
              <a:off x="9458159" y="0"/>
              <a:ext cx="4602080" cy="3927779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38766" t="0" r="38766" b="0"/>
            <a:stretch>
              <a:fillRect/>
            </a:stretch>
          </p:blipFill>
          <p:spPr>
            <a:xfrm flipH="false" flipV="false">
              <a:off x="9458159" y="4054779"/>
              <a:ext cx="4602080" cy="7982558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27169" t="0" r="27169" b="0"/>
            <a:stretch>
              <a:fillRect/>
            </a:stretch>
          </p:blipFill>
          <p:spPr>
            <a:xfrm flipH="false" flipV="false">
              <a:off x="4729080" y="8109558"/>
              <a:ext cx="4602080" cy="3927779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11015" t="0" r="11015" b="0"/>
            <a:stretch>
              <a:fillRect/>
            </a:stretch>
          </p:blipFill>
          <p:spPr>
            <a:xfrm flipH="false" flipV="false">
              <a:off x="0" y="8109558"/>
              <a:ext cx="4602080" cy="3927779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0" y="0"/>
            <a:ext cx="7037205" cy="10287000"/>
            <a:chOff x="0" y="0"/>
            <a:chExt cx="1853420" cy="2709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53420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3420">
                  <a:moveTo>
                    <a:pt x="0" y="0"/>
                  </a:moveTo>
                  <a:lnTo>
                    <a:pt x="1853420" y="0"/>
                  </a:lnTo>
                  <a:lnTo>
                    <a:pt x="18534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6BB6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853420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>
            <a:off x="-242386" y="3430946"/>
            <a:ext cx="4942734" cy="0"/>
          </a:xfrm>
          <a:prstGeom prst="line">
            <a:avLst/>
          </a:prstGeom>
          <a:ln cap="flat" w="952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424480" y="139409"/>
            <a:ext cx="5346960" cy="1687711"/>
            <a:chOff x="0" y="0"/>
            <a:chExt cx="834520" cy="26340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34520" cy="263407"/>
            </a:xfrm>
            <a:custGeom>
              <a:avLst/>
              <a:gdLst/>
              <a:ahLst/>
              <a:cxnLst/>
              <a:rect r="r" b="b" t="t" l="l"/>
              <a:pathLst>
                <a:path h="263407" w="834520">
                  <a:moveTo>
                    <a:pt x="68052" y="0"/>
                  </a:moveTo>
                  <a:lnTo>
                    <a:pt x="766468" y="0"/>
                  </a:lnTo>
                  <a:cubicBezTo>
                    <a:pt x="804052" y="0"/>
                    <a:pt x="834520" y="30468"/>
                    <a:pt x="834520" y="68052"/>
                  </a:cubicBezTo>
                  <a:lnTo>
                    <a:pt x="834520" y="195356"/>
                  </a:lnTo>
                  <a:cubicBezTo>
                    <a:pt x="834520" y="232940"/>
                    <a:pt x="804052" y="263407"/>
                    <a:pt x="766468" y="263407"/>
                  </a:cubicBezTo>
                  <a:lnTo>
                    <a:pt x="68052" y="263407"/>
                  </a:lnTo>
                  <a:cubicBezTo>
                    <a:pt x="30468" y="263407"/>
                    <a:pt x="0" y="232940"/>
                    <a:pt x="0" y="195356"/>
                  </a:cubicBezTo>
                  <a:lnTo>
                    <a:pt x="0" y="68052"/>
                  </a:lnTo>
                  <a:cubicBezTo>
                    <a:pt x="0" y="30468"/>
                    <a:pt x="30468" y="0"/>
                    <a:pt x="6805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34520" cy="282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2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24650" y="332469"/>
            <a:ext cx="4946620" cy="1301591"/>
            <a:chOff x="0" y="0"/>
            <a:chExt cx="6595493" cy="1735455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1554388" y="518112"/>
              <a:ext cx="3814519" cy="503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25"/>
                </a:lnSpc>
                <a:spcBef>
                  <a:spcPct val="0"/>
                </a:spcBef>
              </a:pPr>
              <a:r>
                <a:rPr lang="en-US" b="true" sz="2337" spc="229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554388" y="1123802"/>
              <a:ext cx="5041105" cy="3854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38"/>
                </a:lnSpc>
                <a:spcBef>
                  <a:spcPct val="0"/>
                </a:spcBef>
              </a:pPr>
              <a:r>
                <a:rPr lang="en-US" sz="1767" spc="173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97982" cy="1735455"/>
            </a:xfrm>
            <a:custGeom>
              <a:avLst/>
              <a:gdLst/>
              <a:ahLst/>
              <a:cxnLst/>
              <a:rect r="r" b="b" t="t" l="l"/>
              <a:pathLst>
                <a:path h="1735455" w="1197982">
                  <a:moveTo>
                    <a:pt x="0" y="0"/>
                  </a:moveTo>
                  <a:lnTo>
                    <a:pt x="1197982" y="0"/>
                  </a:lnTo>
                  <a:lnTo>
                    <a:pt x="1197982" y="1735455"/>
                  </a:lnTo>
                  <a:lnTo>
                    <a:pt x="0" y="1735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7444595" y="6697994"/>
            <a:ext cx="3456497" cy="2959507"/>
            <a:chOff x="0" y="0"/>
            <a:chExt cx="7134289" cy="610849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134223" cy="6108529"/>
            </a:xfrm>
            <a:custGeom>
              <a:avLst/>
              <a:gdLst/>
              <a:ahLst/>
              <a:cxnLst/>
              <a:rect r="r" b="b" t="t" l="l"/>
              <a:pathLst>
                <a:path h="6108529" w="7134223">
                  <a:moveTo>
                    <a:pt x="0" y="0"/>
                  </a:moveTo>
                  <a:lnTo>
                    <a:pt x="7134223" y="0"/>
                  </a:lnTo>
                  <a:lnTo>
                    <a:pt x="7134223" y="6108529"/>
                  </a:lnTo>
                  <a:lnTo>
                    <a:pt x="0" y="6108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739" t="0" r="-4748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1000153" y="6697994"/>
            <a:ext cx="3426105" cy="2959507"/>
            <a:chOff x="0" y="0"/>
            <a:chExt cx="6106889" cy="527519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106840" cy="5275199"/>
            </a:xfrm>
            <a:custGeom>
              <a:avLst/>
              <a:gdLst/>
              <a:ahLst/>
              <a:cxnLst/>
              <a:rect r="r" b="b" t="t" l="l"/>
              <a:pathLst>
                <a:path h="5275199" w="6106840">
                  <a:moveTo>
                    <a:pt x="0" y="0"/>
                  </a:moveTo>
                  <a:lnTo>
                    <a:pt x="6106840" y="0"/>
                  </a:lnTo>
                  <a:lnTo>
                    <a:pt x="6106840" y="5275199"/>
                  </a:lnTo>
                  <a:lnTo>
                    <a:pt x="0" y="5275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4785" t="0" r="-14786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4500814" y="550058"/>
            <a:ext cx="3488961" cy="3042812"/>
            <a:chOff x="0" y="0"/>
            <a:chExt cx="4189030" cy="365336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189017" cy="3653412"/>
            </a:xfrm>
            <a:custGeom>
              <a:avLst/>
              <a:gdLst/>
              <a:ahLst/>
              <a:cxnLst/>
              <a:rect r="r" b="b" t="t" l="l"/>
              <a:pathLst>
                <a:path h="3653412" w="4189017">
                  <a:moveTo>
                    <a:pt x="0" y="0"/>
                  </a:moveTo>
                  <a:lnTo>
                    <a:pt x="4189017" y="0"/>
                  </a:lnTo>
                  <a:lnTo>
                    <a:pt x="4189017" y="3653412"/>
                  </a:lnTo>
                  <a:lnTo>
                    <a:pt x="0" y="3653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47289" t="-1" r="-147290" b="0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624650" y="1920441"/>
            <a:ext cx="5293924" cy="1348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06"/>
              </a:lnSpc>
            </a:pPr>
            <a:r>
              <a:rPr lang="en-US" sz="4478" b="true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Ос</a:t>
            </a:r>
            <a:r>
              <a:rPr lang="en-US" sz="4478" b="true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новні </a:t>
            </a:r>
          </a:p>
          <a:p>
            <a:pPr algn="l">
              <a:lnSpc>
                <a:spcPts val="5106"/>
              </a:lnSpc>
            </a:pPr>
            <a:r>
              <a:rPr lang="en-US" sz="4478" b="true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переваги локації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07108" y="3592871"/>
            <a:ext cx="6658543" cy="3996433"/>
            <a:chOff x="0" y="0"/>
            <a:chExt cx="8878057" cy="5328578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608282"/>
              <a:ext cx="8878057" cy="47202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386293" indent="-193146" lvl="1">
                <a:lnSpc>
                  <a:spcPts val="2469"/>
                </a:lnSpc>
                <a:buFont typeface="Arial"/>
                <a:buChar char="•"/>
              </a:pPr>
              <a:r>
                <a:rPr lang="en-US" b="true" sz="1789" spc="46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Г</a:t>
              </a:r>
              <a:r>
                <a:rPr lang="en-US" b="true" sz="1789" spc="46" u="none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ромада має</a:t>
              </a:r>
              <a:r>
                <a:rPr lang="en-US" b="true" sz="1789" spc="46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зручне транспортне сполучення з містами Берегове, Мукачево та Ужгород. Така транспортна доступність та близькість до обласного центру дає можливості для створення індустріальних парків, логістичних центрів, істотно впливає на активізацію господарської та комерційної діяльності в громаді. </a:t>
              </a:r>
            </a:p>
            <a:p>
              <a:pPr algn="just">
                <a:lnSpc>
                  <a:spcPts val="1227"/>
                </a:lnSpc>
              </a:pPr>
            </a:p>
            <a:p>
              <a:pPr algn="just" marL="386293" indent="-193146" lvl="1">
                <a:lnSpc>
                  <a:spcPts val="2469"/>
                </a:lnSpc>
                <a:buFont typeface="Arial"/>
                <a:buChar char="•"/>
              </a:pPr>
              <a:r>
                <a:rPr lang="en-US" b="true" sz="1789" spc="46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Близькість до державного кордону з Угорщиною створює додаткові можливості для транскордонної співпраці, розвитку торгівлі, логістики та інвестиційних проєктів.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544632" y="47625"/>
              <a:ext cx="6772297" cy="416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4"/>
                </a:lnSpc>
              </a:pPr>
              <a:r>
                <a:rPr lang="en-US" b="true" sz="2318" spc="83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Логістика та розташування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8836" y="7699118"/>
            <a:ext cx="6676815" cy="2276669"/>
            <a:chOff x="0" y="0"/>
            <a:chExt cx="8902420" cy="3035559"/>
          </a:xfrm>
        </p:grpSpPr>
        <p:sp>
          <p:nvSpPr>
            <p:cNvPr name="TextBox 30" id="30"/>
            <p:cNvSpPr txBox="true"/>
            <p:nvPr/>
          </p:nvSpPr>
          <p:spPr>
            <a:xfrm rot="0">
              <a:off x="0" y="632644"/>
              <a:ext cx="8902420" cy="24029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386293" indent="-193147" lvl="1">
                <a:lnSpc>
                  <a:spcPts val="2469"/>
                </a:lnSpc>
                <a:buFont typeface="Arial"/>
                <a:buChar char="•"/>
              </a:pPr>
              <a:r>
                <a:rPr lang="en-US" b="true" sz="1789" spc="46">
                  <a:solidFill>
                    <a:srgbClr val="50362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Вузькоколійка в с. Хмільник нашої громади є частиною історичної Боржавської вузькоколійної залізниці, також відомої як «Анця Кушницька», яка наразі працює обмежено. Станція Хмільник вважається вузловою і є важливим елементом цієї залізниці.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438523" y="47625"/>
              <a:ext cx="7899383" cy="416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4"/>
                </a:lnSpc>
              </a:pPr>
              <a:r>
                <a:rPr lang="en-US" b="true" sz="2318" spc="83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Транспортна унікальніс</a:t>
              </a:r>
              <a:r>
                <a:rPr lang="en-US" b="true" sz="2318" spc="83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ть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4521507" y="3686437"/>
            <a:ext cx="3468267" cy="5971064"/>
            <a:chOff x="0" y="0"/>
            <a:chExt cx="4384575" cy="754860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4384600" cy="7548568"/>
            </a:xfrm>
            <a:custGeom>
              <a:avLst/>
              <a:gdLst/>
              <a:ahLst/>
              <a:cxnLst/>
              <a:rect r="r" b="b" t="t" l="l"/>
              <a:pathLst>
                <a:path h="7548568" w="4384600">
                  <a:moveTo>
                    <a:pt x="0" y="0"/>
                  </a:moveTo>
                  <a:lnTo>
                    <a:pt x="4384600" y="0"/>
                  </a:lnTo>
                  <a:lnTo>
                    <a:pt x="4384600" y="7548568"/>
                  </a:lnTo>
                  <a:lnTo>
                    <a:pt x="0" y="7548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4482" t="0" r="-14482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80424" y="-6294235"/>
            <a:ext cx="8637895" cy="863789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118963" y="2593675"/>
            <a:ext cx="7516125" cy="3045155"/>
            <a:chOff x="0" y="0"/>
            <a:chExt cx="10021500" cy="406020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772475" cy="4060207"/>
              <a:chOff x="0" y="0"/>
              <a:chExt cx="1656844" cy="3795333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8927"/>
                <a:ext cx="1657656" cy="3805489"/>
              </a:xfrm>
              <a:custGeom>
                <a:avLst/>
                <a:gdLst/>
                <a:ahLst/>
                <a:cxnLst/>
                <a:rect r="r" b="b" t="t" l="l"/>
                <a:pathLst>
                  <a:path h="3805489" w="1657656">
                    <a:moveTo>
                      <a:pt x="1591858" y="2137498"/>
                    </a:moveTo>
                    <a:lnTo>
                      <a:pt x="451275" y="3730666"/>
                    </a:lnTo>
                    <a:cubicBezTo>
                      <a:pt x="360527" y="3830431"/>
                      <a:pt x="213388" y="3830431"/>
                      <a:pt x="122495" y="3730666"/>
                    </a:cubicBezTo>
                    <a:lnTo>
                      <a:pt x="0" y="3559405"/>
                    </a:lnTo>
                    <a:lnTo>
                      <a:pt x="1017363" y="2137498"/>
                    </a:lnTo>
                    <a:cubicBezTo>
                      <a:pt x="1108110" y="2010773"/>
                      <a:pt x="1108110" y="1805099"/>
                      <a:pt x="1017363" y="1678374"/>
                    </a:cubicBezTo>
                    <a:lnTo>
                      <a:pt x="0" y="257478"/>
                    </a:lnTo>
                    <a:lnTo>
                      <a:pt x="122640" y="86218"/>
                    </a:lnTo>
                    <a:cubicBezTo>
                      <a:pt x="213388" y="-28739"/>
                      <a:pt x="360527" y="-28739"/>
                      <a:pt x="451420" y="86218"/>
                    </a:cubicBezTo>
                    <a:lnTo>
                      <a:pt x="1592003" y="1678374"/>
                    </a:lnTo>
                    <a:cubicBezTo>
                      <a:pt x="1679540" y="1805098"/>
                      <a:pt x="1679540" y="2010773"/>
                      <a:pt x="1592003" y="2137498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160982" y="1626493"/>
              <a:ext cx="434420" cy="807220"/>
              <a:chOff x="0" y="0"/>
              <a:chExt cx="406080" cy="75456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-13"/>
                <a:ext cx="422593" cy="777394"/>
              </a:xfrm>
              <a:custGeom>
                <a:avLst/>
                <a:gdLst/>
                <a:ahLst/>
                <a:cxnLst/>
                <a:rect r="r" b="b" t="t" l="l"/>
                <a:pathLst>
                  <a:path h="777394" w="422593">
                    <a:moveTo>
                      <a:pt x="350393" y="213754"/>
                    </a:moveTo>
                    <a:lnTo>
                      <a:pt x="165354" y="28588"/>
                    </a:lnTo>
                    <a:cubicBezTo>
                      <a:pt x="104394" y="-32372"/>
                      <a:pt x="0" y="10554"/>
                      <a:pt x="0" y="97041"/>
                    </a:cubicBezTo>
                    <a:lnTo>
                      <a:pt x="0" y="680352"/>
                    </a:lnTo>
                    <a:cubicBezTo>
                      <a:pt x="0" y="766839"/>
                      <a:pt x="104394" y="809765"/>
                      <a:pt x="165354" y="748805"/>
                    </a:cubicBezTo>
                    <a:lnTo>
                      <a:pt x="350393" y="563766"/>
                    </a:lnTo>
                    <a:cubicBezTo>
                      <a:pt x="446659" y="466865"/>
                      <a:pt x="446659" y="310147"/>
                      <a:pt x="350393" y="213754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595402" y="431540"/>
              <a:ext cx="9426098" cy="3020547"/>
              <a:chOff x="0" y="0"/>
              <a:chExt cx="8811170" cy="2823496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868081" cy="2870022"/>
              </a:xfrm>
              <a:custGeom>
                <a:avLst/>
                <a:gdLst/>
                <a:ahLst/>
                <a:cxnLst/>
                <a:rect r="r" b="b" t="t" l="l"/>
                <a:pathLst>
                  <a:path h="2870022" w="8868081">
                    <a:moveTo>
                      <a:pt x="7724680" y="0"/>
                    </a:moveTo>
                    <a:lnTo>
                      <a:pt x="0" y="0"/>
                    </a:lnTo>
                    <a:lnTo>
                      <a:pt x="1001075" y="1233858"/>
                    </a:lnTo>
                    <a:cubicBezTo>
                      <a:pt x="1048268" y="1292043"/>
                      <a:pt x="1072548" y="1369124"/>
                      <a:pt x="1072548" y="1446018"/>
                    </a:cubicBezTo>
                    <a:cubicBezTo>
                      <a:pt x="1072548" y="1522912"/>
                      <a:pt x="1049027" y="1599245"/>
                      <a:pt x="1001075" y="1658178"/>
                    </a:cubicBezTo>
                    <a:lnTo>
                      <a:pt x="759" y="2870022"/>
                    </a:lnTo>
                    <a:lnTo>
                      <a:pt x="7724073" y="2870022"/>
                    </a:lnTo>
                    <a:lnTo>
                      <a:pt x="8868081" y="1446018"/>
                    </a:lnTo>
                    <a:lnTo>
                      <a:pt x="7724680" y="0"/>
                    </a:ln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sp>
          <p:nvSpPr>
            <p:cNvPr name="TextBox 12" id="12"/>
            <p:cNvSpPr txBox="true"/>
            <p:nvPr/>
          </p:nvSpPr>
          <p:spPr>
            <a:xfrm rot="0">
              <a:off x="1444695" y="510161"/>
              <a:ext cx="7459525" cy="27406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2"/>
                </a:lnSpc>
                <a:spcBef>
                  <a:spcPct val="0"/>
                </a:spcBef>
              </a:pPr>
              <a:r>
                <a:rPr lang="en-US" sz="1958" spc="19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Вигідне географічне розташування та хороше транспортне сполучення на автодорозі національного значення Н-09 Мукачево-ХустРахів-Рогатин, близькість до державних кордонів і пунктів пропуску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029743" y="5218217"/>
            <a:ext cx="7525709" cy="2715250"/>
            <a:chOff x="0" y="0"/>
            <a:chExt cx="10034278" cy="3620333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8278126" y="0"/>
              <a:ext cx="1756152" cy="3620333"/>
              <a:chOff x="0" y="0"/>
              <a:chExt cx="1641586" cy="3384155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1997" y="6170"/>
                <a:ext cx="1641881" cy="3398398"/>
              </a:xfrm>
              <a:custGeom>
                <a:avLst/>
                <a:gdLst/>
                <a:ahLst/>
                <a:cxnLst/>
                <a:rect r="r" b="b" t="t" l="l"/>
                <a:pathLst>
                  <a:path h="3398398" w="1641881">
                    <a:moveTo>
                      <a:pt x="65045" y="1498513"/>
                    </a:moveTo>
                    <a:lnTo>
                      <a:pt x="1194994" y="77945"/>
                    </a:lnTo>
                    <a:cubicBezTo>
                      <a:pt x="1285005" y="-25982"/>
                      <a:pt x="1430717" y="-25982"/>
                      <a:pt x="1520729" y="77945"/>
                    </a:cubicBezTo>
                    <a:lnTo>
                      <a:pt x="1641880" y="230651"/>
                    </a:lnTo>
                    <a:lnTo>
                      <a:pt x="634255" y="1498513"/>
                    </a:lnTo>
                    <a:cubicBezTo>
                      <a:pt x="544243" y="1611508"/>
                      <a:pt x="544243" y="1794900"/>
                      <a:pt x="634255" y="1907896"/>
                    </a:cubicBezTo>
                    <a:lnTo>
                      <a:pt x="1641880" y="3174855"/>
                    </a:lnTo>
                    <a:lnTo>
                      <a:pt x="1520729" y="3327561"/>
                    </a:lnTo>
                    <a:cubicBezTo>
                      <a:pt x="1430717" y="3422010"/>
                      <a:pt x="1285005" y="3422010"/>
                      <a:pt x="1194994" y="3327561"/>
                    </a:cubicBezTo>
                    <a:lnTo>
                      <a:pt x="65045" y="1907174"/>
                    </a:lnTo>
                    <a:cubicBezTo>
                      <a:pt x="-21682" y="1794178"/>
                      <a:pt x="-21682" y="1611689"/>
                      <a:pt x="65045" y="1498513"/>
                    </a:cubicBez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grpSp>
          <p:nvGrpSpPr>
            <p:cNvPr name="Group 16" id="16"/>
            <p:cNvGrpSpPr/>
            <p:nvPr/>
          </p:nvGrpSpPr>
          <p:grpSpPr>
            <a:xfrm rot="0">
              <a:off x="9380337" y="1406556"/>
              <a:ext cx="434420" cy="807220"/>
              <a:chOff x="0" y="0"/>
              <a:chExt cx="406080" cy="75456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-32" y="-13"/>
                <a:ext cx="423069" cy="777521"/>
              </a:xfrm>
              <a:custGeom>
                <a:avLst/>
                <a:gdLst/>
                <a:ahLst/>
                <a:cxnLst/>
                <a:rect r="r" b="b" t="t" l="l"/>
                <a:pathLst>
                  <a:path h="777521" w="423069">
                    <a:moveTo>
                      <a:pt x="72676" y="563766"/>
                    </a:moveTo>
                    <a:lnTo>
                      <a:pt x="257715" y="748932"/>
                    </a:lnTo>
                    <a:cubicBezTo>
                      <a:pt x="318675" y="809892"/>
                      <a:pt x="423069" y="766966"/>
                      <a:pt x="423069" y="680479"/>
                    </a:cubicBezTo>
                    <a:lnTo>
                      <a:pt x="423069" y="97041"/>
                    </a:lnTo>
                    <a:cubicBezTo>
                      <a:pt x="423069" y="10554"/>
                      <a:pt x="318675" y="-32372"/>
                      <a:pt x="257715" y="28588"/>
                    </a:cubicBezTo>
                    <a:lnTo>
                      <a:pt x="72676" y="213754"/>
                    </a:lnTo>
                    <a:cubicBezTo>
                      <a:pt x="-24225" y="310655"/>
                      <a:pt x="-24225" y="466865"/>
                      <a:pt x="72676" y="563766"/>
                    </a:cubicBez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236466"/>
              <a:ext cx="9380337" cy="3136860"/>
              <a:chOff x="0" y="0"/>
              <a:chExt cx="8768395" cy="2932222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825855" cy="2978748"/>
              </a:xfrm>
              <a:custGeom>
                <a:avLst/>
                <a:gdLst/>
                <a:ahLst/>
                <a:cxnLst/>
                <a:rect r="r" b="b" t="t" l="l"/>
                <a:pathLst>
                  <a:path h="2978748" w="8825855">
                    <a:moveTo>
                      <a:pt x="1149494" y="2978748"/>
                    </a:moveTo>
                    <a:lnTo>
                      <a:pt x="8825855" y="2978748"/>
                    </a:lnTo>
                    <a:lnTo>
                      <a:pt x="7840413" y="1722030"/>
                    </a:lnTo>
                    <a:cubicBezTo>
                      <a:pt x="7793468" y="1661605"/>
                      <a:pt x="7769315" y="1581555"/>
                      <a:pt x="7769315" y="1501700"/>
                    </a:cubicBezTo>
                    <a:cubicBezTo>
                      <a:pt x="7769315" y="1421846"/>
                      <a:pt x="7792863" y="1342573"/>
                      <a:pt x="7840413" y="1281371"/>
                    </a:cubicBezTo>
                    <a:lnTo>
                      <a:pt x="8825347" y="0"/>
                    </a:lnTo>
                    <a:lnTo>
                      <a:pt x="1149494" y="0"/>
                    </a:lnTo>
                    <a:lnTo>
                      <a:pt x="0" y="1500729"/>
                    </a:lnTo>
                    <a:lnTo>
                      <a:pt x="1149494" y="2978621"/>
                    </a:ln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sp>
          <p:nvSpPr>
            <p:cNvPr name="TextBox 20" id="20"/>
            <p:cNvSpPr txBox="true"/>
            <p:nvPr/>
          </p:nvSpPr>
          <p:spPr>
            <a:xfrm rot="0">
              <a:off x="928134" y="381960"/>
              <a:ext cx="7609940" cy="2740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2"/>
                </a:lnSpc>
                <a:spcBef>
                  <a:spcPct val="0"/>
                </a:spcBef>
              </a:pPr>
              <a:r>
                <a:rPr lang="en-US" sz="1958" spc="19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Наявність значної кількості земель комунальної власності для залучення інвестицій, агровиробництва та розміщення об’єктів муніципальної електрогенерації енергії і релокації бізнесу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5411928" y="7933467"/>
            <a:ext cx="7315135" cy="2184976"/>
            <a:chOff x="0" y="0"/>
            <a:chExt cx="9753514" cy="2913301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1772475" cy="2913301"/>
              <a:chOff x="0" y="0"/>
              <a:chExt cx="1656844" cy="2723247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2208"/>
                <a:ext cx="1657656" cy="2744059"/>
              </a:xfrm>
              <a:custGeom>
                <a:avLst/>
                <a:gdLst/>
                <a:ahLst/>
                <a:cxnLst/>
                <a:rect r="r" b="b" t="t" l="l"/>
                <a:pathLst>
                  <a:path h="2744059" w="1657656">
                    <a:moveTo>
                      <a:pt x="1591858" y="1537906"/>
                    </a:moveTo>
                    <a:lnTo>
                      <a:pt x="451275" y="2681044"/>
                    </a:lnTo>
                    <a:cubicBezTo>
                      <a:pt x="360527" y="2765064"/>
                      <a:pt x="213388" y="2765064"/>
                      <a:pt x="122495" y="2681044"/>
                    </a:cubicBezTo>
                    <a:lnTo>
                      <a:pt x="0" y="2558161"/>
                    </a:lnTo>
                    <a:lnTo>
                      <a:pt x="1017363" y="1537906"/>
                    </a:lnTo>
                    <a:cubicBezTo>
                      <a:pt x="1108110" y="1446978"/>
                      <a:pt x="1108110" y="1299401"/>
                      <a:pt x="1017363" y="1208473"/>
                    </a:cubicBezTo>
                    <a:lnTo>
                      <a:pt x="0" y="188944"/>
                    </a:lnTo>
                    <a:lnTo>
                      <a:pt x="122640" y="66061"/>
                    </a:lnTo>
                    <a:cubicBezTo>
                      <a:pt x="213388" y="-22020"/>
                      <a:pt x="360527" y="-22020"/>
                      <a:pt x="451420" y="66061"/>
                    </a:cubicBezTo>
                    <a:lnTo>
                      <a:pt x="1592003" y="1208473"/>
                    </a:lnTo>
                    <a:cubicBezTo>
                      <a:pt x="1679540" y="1299401"/>
                      <a:pt x="1679540" y="1446978"/>
                      <a:pt x="1592003" y="1537906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24" id="24"/>
            <p:cNvGrpSpPr/>
            <p:nvPr/>
          </p:nvGrpSpPr>
          <p:grpSpPr>
            <a:xfrm rot="0">
              <a:off x="160982" y="1053040"/>
              <a:ext cx="434420" cy="807220"/>
              <a:chOff x="0" y="0"/>
              <a:chExt cx="406080" cy="75456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-13"/>
                <a:ext cx="422593" cy="777394"/>
              </a:xfrm>
              <a:custGeom>
                <a:avLst/>
                <a:gdLst/>
                <a:ahLst/>
                <a:cxnLst/>
                <a:rect r="r" b="b" t="t" l="l"/>
                <a:pathLst>
                  <a:path h="777394" w="422593">
                    <a:moveTo>
                      <a:pt x="350393" y="213754"/>
                    </a:moveTo>
                    <a:lnTo>
                      <a:pt x="165354" y="28588"/>
                    </a:lnTo>
                    <a:cubicBezTo>
                      <a:pt x="104394" y="-32372"/>
                      <a:pt x="0" y="10554"/>
                      <a:pt x="0" y="97041"/>
                    </a:cubicBezTo>
                    <a:lnTo>
                      <a:pt x="0" y="680352"/>
                    </a:lnTo>
                    <a:cubicBezTo>
                      <a:pt x="0" y="766839"/>
                      <a:pt x="104394" y="809765"/>
                      <a:pt x="165354" y="748805"/>
                    </a:cubicBezTo>
                    <a:lnTo>
                      <a:pt x="350393" y="563766"/>
                    </a:lnTo>
                    <a:cubicBezTo>
                      <a:pt x="446659" y="466865"/>
                      <a:pt x="446659" y="310147"/>
                      <a:pt x="350393" y="213754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595402" y="334090"/>
              <a:ext cx="9158111" cy="2318867"/>
              <a:chOff x="0" y="0"/>
              <a:chExt cx="8560667" cy="2167592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617578" cy="2214118"/>
              </a:xfrm>
              <a:custGeom>
                <a:avLst/>
                <a:gdLst/>
                <a:ahLst/>
                <a:cxnLst/>
                <a:rect r="r" b="b" t="t" l="l"/>
                <a:pathLst>
                  <a:path h="2214118" w="8617578">
                    <a:moveTo>
                      <a:pt x="7505065" y="0"/>
                    </a:moveTo>
                    <a:lnTo>
                      <a:pt x="0" y="0"/>
                    </a:lnTo>
                    <a:lnTo>
                      <a:pt x="972614" y="947230"/>
                    </a:lnTo>
                    <a:cubicBezTo>
                      <a:pt x="1018466" y="991898"/>
                      <a:pt x="1042055" y="1051073"/>
                      <a:pt x="1042055" y="1110105"/>
                    </a:cubicBezTo>
                    <a:cubicBezTo>
                      <a:pt x="1042055" y="1169136"/>
                      <a:pt x="1019203" y="1227736"/>
                      <a:pt x="972614" y="1272979"/>
                    </a:cubicBezTo>
                    <a:lnTo>
                      <a:pt x="737" y="2214118"/>
                    </a:lnTo>
                    <a:lnTo>
                      <a:pt x="7504476" y="2214118"/>
                    </a:lnTo>
                    <a:lnTo>
                      <a:pt x="8617578" y="1110105"/>
                    </a:lnTo>
                    <a:lnTo>
                      <a:pt x="7505065" y="0"/>
                    </a:ln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sp>
          <p:nvSpPr>
            <p:cNvPr name="TextBox 28" id="28"/>
            <p:cNvSpPr txBox="true"/>
            <p:nvPr/>
          </p:nvSpPr>
          <p:spPr>
            <a:xfrm rot="0">
              <a:off x="1552952" y="780417"/>
              <a:ext cx="6638711" cy="13690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2"/>
                </a:lnSpc>
                <a:spcBef>
                  <a:spcPct val="0"/>
                </a:spcBef>
              </a:pPr>
              <a:r>
                <a:rPr lang="en-US" sz="1958" spc="19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Наявність корисних копалин місцевого значення для будівельної індустрії</a:t>
              </a: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546853" y="162967"/>
            <a:ext cx="5605439" cy="1565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36"/>
              </a:lnSpc>
              <a:spcBef>
                <a:spcPct val="0"/>
              </a:spcBef>
            </a:pPr>
            <a:r>
              <a:rPr lang="en-US" b="true" sz="4446" spc="43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Сильні сторони громади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2891243" y="286792"/>
            <a:ext cx="4946620" cy="1301591"/>
            <a:chOff x="0" y="0"/>
            <a:chExt cx="6595493" cy="1735455"/>
          </a:xfrm>
        </p:grpSpPr>
        <p:sp>
          <p:nvSpPr>
            <p:cNvPr name="TextBox 31" id="31"/>
            <p:cNvSpPr txBox="true"/>
            <p:nvPr/>
          </p:nvSpPr>
          <p:spPr>
            <a:xfrm rot="0">
              <a:off x="1554388" y="518112"/>
              <a:ext cx="3814519" cy="503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25"/>
                </a:lnSpc>
                <a:spcBef>
                  <a:spcPct val="0"/>
                </a:spcBef>
              </a:pPr>
              <a:r>
                <a:rPr lang="en-US" b="true" sz="2337" spc="229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1554388" y="1123802"/>
              <a:ext cx="5041105" cy="3854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38"/>
                </a:lnSpc>
                <a:spcBef>
                  <a:spcPct val="0"/>
                </a:spcBef>
              </a:pPr>
              <a:r>
                <a:rPr lang="en-US" sz="1767" spc="173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197982" cy="1735455"/>
            </a:xfrm>
            <a:custGeom>
              <a:avLst/>
              <a:gdLst/>
              <a:ahLst/>
              <a:cxnLst/>
              <a:rect r="r" b="b" t="t" l="l"/>
              <a:pathLst>
                <a:path h="1735455" w="1197982">
                  <a:moveTo>
                    <a:pt x="0" y="0"/>
                  </a:moveTo>
                  <a:lnTo>
                    <a:pt x="1197982" y="0"/>
                  </a:lnTo>
                  <a:lnTo>
                    <a:pt x="1197982" y="1735455"/>
                  </a:lnTo>
                  <a:lnTo>
                    <a:pt x="0" y="1735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2635087" y="2635280"/>
            <a:ext cx="5458931" cy="3112255"/>
            <a:chOff x="0" y="0"/>
            <a:chExt cx="6901167" cy="393450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901180" cy="3934480"/>
            </a:xfrm>
            <a:custGeom>
              <a:avLst/>
              <a:gdLst/>
              <a:ahLst/>
              <a:cxnLst/>
              <a:rect r="r" b="b" t="t" l="l"/>
              <a:pathLst>
                <a:path h="3934480" w="6901180">
                  <a:moveTo>
                    <a:pt x="0" y="0"/>
                  </a:moveTo>
                  <a:lnTo>
                    <a:pt x="6901180" y="0"/>
                  </a:lnTo>
                  <a:lnTo>
                    <a:pt x="6901180" y="3934480"/>
                  </a:lnTo>
                  <a:lnTo>
                    <a:pt x="0" y="3934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7" t="0" r="-677" b="0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220792" y="6389789"/>
            <a:ext cx="4729315" cy="3227232"/>
            <a:chOff x="0" y="0"/>
            <a:chExt cx="7357688" cy="5020805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357688" cy="5020856"/>
            </a:xfrm>
            <a:custGeom>
              <a:avLst/>
              <a:gdLst/>
              <a:ahLst/>
              <a:cxnLst/>
              <a:rect r="r" b="b" t="t" l="l"/>
              <a:pathLst>
                <a:path h="5020856" w="7357688">
                  <a:moveTo>
                    <a:pt x="0" y="0"/>
                  </a:moveTo>
                  <a:lnTo>
                    <a:pt x="7357688" y="0"/>
                  </a:lnTo>
                  <a:lnTo>
                    <a:pt x="7357688" y="5020856"/>
                  </a:lnTo>
                  <a:lnTo>
                    <a:pt x="0" y="5020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724" t="-1" r="-9724" b="0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220792" y="2593675"/>
            <a:ext cx="4729315" cy="3153861"/>
            <a:chOff x="0" y="0"/>
            <a:chExt cx="7874470" cy="5251285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7874508" cy="5251323"/>
            </a:xfrm>
            <a:custGeom>
              <a:avLst/>
              <a:gdLst/>
              <a:ahLst/>
              <a:cxnLst/>
              <a:rect r="r" b="b" t="t" l="l"/>
              <a:pathLst>
                <a:path h="5251323" w="7874508">
                  <a:moveTo>
                    <a:pt x="0" y="0"/>
                  </a:moveTo>
                  <a:lnTo>
                    <a:pt x="7874508" y="0"/>
                  </a:lnTo>
                  <a:lnTo>
                    <a:pt x="7874508" y="5251323"/>
                  </a:lnTo>
                  <a:lnTo>
                    <a:pt x="0" y="5251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2727063" y="6389789"/>
            <a:ext cx="5366956" cy="3227232"/>
            <a:chOff x="0" y="0"/>
            <a:chExt cx="7811101" cy="4696934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7811139" cy="4696960"/>
            </a:xfrm>
            <a:custGeom>
              <a:avLst/>
              <a:gdLst/>
              <a:ahLst/>
              <a:cxnLst/>
              <a:rect r="r" b="b" t="t" l="l"/>
              <a:pathLst>
                <a:path h="4696960" w="7811139">
                  <a:moveTo>
                    <a:pt x="0" y="0"/>
                  </a:moveTo>
                  <a:lnTo>
                    <a:pt x="7811139" y="0"/>
                  </a:lnTo>
                  <a:lnTo>
                    <a:pt x="7811139" y="4696960"/>
                  </a:lnTo>
                  <a:lnTo>
                    <a:pt x="0" y="4696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2369" r="0" b="-12368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314960" y="0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1717033" y="-6034922"/>
            <a:ext cx="8647047" cy="864704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5516743" y="4044126"/>
            <a:ext cx="7361263" cy="1910409"/>
            <a:chOff x="0" y="0"/>
            <a:chExt cx="9815017" cy="2547212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8058865" y="0"/>
              <a:ext cx="1756152" cy="2547212"/>
              <a:chOff x="0" y="0"/>
              <a:chExt cx="1641586" cy="238104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1997" y="-63"/>
                <a:ext cx="1641881" cy="2405253"/>
              </a:xfrm>
              <a:custGeom>
                <a:avLst/>
                <a:gdLst/>
                <a:ahLst/>
                <a:cxnLst/>
                <a:rect r="r" b="b" t="t" l="l"/>
                <a:pathLst>
                  <a:path h="2405253" w="1641881">
                    <a:moveTo>
                      <a:pt x="65045" y="1058735"/>
                    </a:moveTo>
                    <a:lnTo>
                      <a:pt x="1194994" y="59245"/>
                    </a:lnTo>
                    <a:cubicBezTo>
                      <a:pt x="1285005" y="-19749"/>
                      <a:pt x="1430717" y="-19749"/>
                      <a:pt x="1520729" y="59245"/>
                    </a:cubicBezTo>
                    <a:lnTo>
                      <a:pt x="1641880" y="166687"/>
                    </a:lnTo>
                    <a:lnTo>
                      <a:pt x="634255" y="1058735"/>
                    </a:lnTo>
                    <a:cubicBezTo>
                      <a:pt x="544243" y="1138237"/>
                      <a:pt x="544243" y="1267269"/>
                      <a:pt x="634255" y="1346771"/>
                    </a:cubicBezTo>
                    <a:lnTo>
                      <a:pt x="1641880" y="2238184"/>
                    </a:lnTo>
                    <a:lnTo>
                      <a:pt x="1520729" y="2345626"/>
                    </a:lnTo>
                    <a:cubicBezTo>
                      <a:pt x="1430717" y="2425128"/>
                      <a:pt x="1285005" y="2425128"/>
                      <a:pt x="1194994" y="2345626"/>
                    </a:cubicBezTo>
                    <a:lnTo>
                      <a:pt x="65045" y="1346263"/>
                    </a:lnTo>
                    <a:cubicBezTo>
                      <a:pt x="-21682" y="1266761"/>
                      <a:pt x="-21682" y="1138364"/>
                      <a:pt x="65045" y="1058735"/>
                    </a:cubicBez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9178021" y="870381"/>
              <a:ext cx="434420" cy="807220"/>
              <a:chOff x="0" y="0"/>
              <a:chExt cx="406080" cy="75456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-32" y="-13"/>
                <a:ext cx="423069" cy="777521"/>
              </a:xfrm>
              <a:custGeom>
                <a:avLst/>
                <a:gdLst/>
                <a:ahLst/>
                <a:cxnLst/>
                <a:rect r="r" b="b" t="t" l="l"/>
                <a:pathLst>
                  <a:path h="777521" w="423069">
                    <a:moveTo>
                      <a:pt x="72676" y="563766"/>
                    </a:moveTo>
                    <a:lnTo>
                      <a:pt x="257715" y="748932"/>
                    </a:lnTo>
                    <a:cubicBezTo>
                      <a:pt x="318675" y="809892"/>
                      <a:pt x="423069" y="766966"/>
                      <a:pt x="423069" y="680479"/>
                    </a:cubicBezTo>
                    <a:lnTo>
                      <a:pt x="423069" y="97041"/>
                    </a:lnTo>
                    <a:cubicBezTo>
                      <a:pt x="423069" y="10554"/>
                      <a:pt x="318675" y="-32372"/>
                      <a:pt x="257715" y="28588"/>
                    </a:cubicBezTo>
                    <a:lnTo>
                      <a:pt x="72676" y="213754"/>
                    </a:lnTo>
                    <a:cubicBezTo>
                      <a:pt x="-24225" y="310655"/>
                      <a:pt x="-24225" y="466865"/>
                      <a:pt x="72676" y="563766"/>
                    </a:cubicBez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236466"/>
              <a:ext cx="9161076" cy="2050401"/>
              <a:chOff x="0" y="0"/>
              <a:chExt cx="8563438" cy="191664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620898" cy="1963166"/>
              </a:xfrm>
              <a:custGeom>
                <a:avLst/>
                <a:gdLst/>
                <a:ahLst/>
                <a:cxnLst/>
                <a:rect r="r" b="b" t="t" l="l"/>
                <a:pathLst>
                  <a:path h="1963166" w="8620898">
                    <a:moveTo>
                      <a:pt x="1122626" y="1963166"/>
                    </a:moveTo>
                    <a:lnTo>
                      <a:pt x="8620898" y="1963166"/>
                    </a:lnTo>
                    <a:lnTo>
                      <a:pt x="7657147" y="1125601"/>
                    </a:lnTo>
                    <a:cubicBezTo>
                      <a:pt x="7611298" y="1086104"/>
                      <a:pt x="7587710" y="1033780"/>
                      <a:pt x="7587710" y="981583"/>
                    </a:cubicBezTo>
                    <a:cubicBezTo>
                      <a:pt x="7587710" y="929386"/>
                      <a:pt x="7610708" y="877570"/>
                      <a:pt x="7657147" y="837565"/>
                    </a:cubicBezTo>
                    <a:lnTo>
                      <a:pt x="8620389" y="0"/>
                    </a:lnTo>
                    <a:lnTo>
                      <a:pt x="1122626" y="0"/>
                    </a:lnTo>
                    <a:lnTo>
                      <a:pt x="0" y="980948"/>
                    </a:lnTo>
                    <a:lnTo>
                      <a:pt x="1122626" y="1963039"/>
                    </a:ln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</p:grpSp>
      <p:grpSp>
        <p:nvGrpSpPr>
          <p:cNvPr name="Group 17" id="17"/>
          <p:cNvGrpSpPr/>
          <p:nvPr/>
        </p:nvGrpSpPr>
        <p:grpSpPr>
          <a:xfrm rot="0">
            <a:off x="5596957" y="2075732"/>
            <a:ext cx="7315135" cy="1910409"/>
            <a:chOff x="0" y="0"/>
            <a:chExt cx="9753514" cy="2547212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1772475" cy="2547212"/>
              <a:chOff x="0" y="0"/>
              <a:chExt cx="1656844" cy="238104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63"/>
                <a:ext cx="1657656" cy="2405253"/>
              </a:xfrm>
              <a:custGeom>
                <a:avLst/>
                <a:gdLst/>
                <a:ahLst/>
                <a:cxnLst/>
                <a:rect r="r" b="b" t="t" l="l"/>
                <a:pathLst>
                  <a:path h="2405253" w="1657656">
                    <a:moveTo>
                      <a:pt x="1591858" y="1346518"/>
                    </a:moveTo>
                    <a:lnTo>
                      <a:pt x="451275" y="2346008"/>
                    </a:lnTo>
                    <a:cubicBezTo>
                      <a:pt x="360527" y="2425002"/>
                      <a:pt x="213388" y="2425002"/>
                      <a:pt x="122495" y="2346008"/>
                    </a:cubicBezTo>
                    <a:lnTo>
                      <a:pt x="0" y="2238566"/>
                    </a:lnTo>
                    <a:lnTo>
                      <a:pt x="1017363" y="1346518"/>
                    </a:lnTo>
                    <a:cubicBezTo>
                      <a:pt x="1108110" y="1267016"/>
                      <a:pt x="1108110" y="1137984"/>
                      <a:pt x="1017363" y="1058482"/>
                    </a:cubicBezTo>
                    <a:lnTo>
                      <a:pt x="0" y="167069"/>
                    </a:lnTo>
                    <a:lnTo>
                      <a:pt x="122640" y="59627"/>
                    </a:lnTo>
                    <a:cubicBezTo>
                      <a:pt x="213388" y="-19875"/>
                      <a:pt x="360527" y="-19875"/>
                      <a:pt x="451420" y="59627"/>
                    </a:cubicBezTo>
                    <a:lnTo>
                      <a:pt x="1592003" y="1058482"/>
                    </a:lnTo>
                    <a:cubicBezTo>
                      <a:pt x="1679540" y="1137984"/>
                      <a:pt x="1679540" y="1267016"/>
                      <a:pt x="1592003" y="1346518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187170" y="870381"/>
              <a:ext cx="434420" cy="807220"/>
              <a:chOff x="0" y="0"/>
              <a:chExt cx="406080" cy="75456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-13"/>
                <a:ext cx="422593" cy="777394"/>
              </a:xfrm>
              <a:custGeom>
                <a:avLst/>
                <a:gdLst/>
                <a:ahLst/>
                <a:cxnLst/>
                <a:rect r="r" b="b" t="t" l="l"/>
                <a:pathLst>
                  <a:path h="777394" w="422593">
                    <a:moveTo>
                      <a:pt x="350393" y="213754"/>
                    </a:moveTo>
                    <a:lnTo>
                      <a:pt x="165354" y="28588"/>
                    </a:lnTo>
                    <a:cubicBezTo>
                      <a:pt x="104394" y="-32372"/>
                      <a:pt x="0" y="10554"/>
                      <a:pt x="0" y="97041"/>
                    </a:cubicBezTo>
                    <a:lnTo>
                      <a:pt x="0" y="680352"/>
                    </a:lnTo>
                    <a:cubicBezTo>
                      <a:pt x="0" y="766839"/>
                      <a:pt x="104394" y="809765"/>
                      <a:pt x="165354" y="748805"/>
                    </a:cubicBezTo>
                    <a:lnTo>
                      <a:pt x="350393" y="563766"/>
                    </a:lnTo>
                    <a:cubicBezTo>
                      <a:pt x="446659" y="466865"/>
                      <a:pt x="446659" y="310147"/>
                      <a:pt x="350393" y="213754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22" id="22"/>
            <p:cNvGrpSpPr/>
            <p:nvPr/>
          </p:nvGrpSpPr>
          <p:grpSpPr>
            <a:xfrm rot="0">
              <a:off x="595402" y="236466"/>
              <a:ext cx="9158111" cy="2050401"/>
              <a:chOff x="0" y="0"/>
              <a:chExt cx="8560667" cy="191664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617578" cy="1963166"/>
              </a:xfrm>
              <a:custGeom>
                <a:avLst/>
                <a:gdLst/>
                <a:ahLst/>
                <a:cxnLst/>
                <a:rect r="r" b="b" t="t" l="l"/>
                <a:pathLst>
                  <a:path h="1963166" w="8617578">
                    <a:moveTo>
                      <a:pt x="7505065" y="0"/>
                    </a:moveTo>
                    <a:lnTo>
                      <a:pt x="0" y="0"/>
                    </a:lnTo>
                    <a:lnTo>
                      <a:pt x="972614" y="837565"/>
                    </a:lnTo>
                    <a:cubicBezTo>
                      <a:pt x="1018466" y="877062"/>
                      <a:pt x="1042055" y="929386"/>
                      <a:pt x="1042055" y="981583"/>
                    </a:cubicBezTo>
                    <a:cubicBezTo>
                      <a:pt x="1042055" y="1033780"/>
                      <a:pt x="1019203" y="1085596"/>
                      <a:pt x="972614" y="1125601"/>
                    </a:cubicBezTo>
                    <a:lnTo>
                      <a:pt x="737" y="1963166"/>
                    </a:lnTo>
                    <a:lnTo>
                      <a:pt x="7504476" y="1963166"/>
                    </a:lnTo>
                    <a:lnTo>
                      <a:pt x="8617578" y="981583"/>
                    </a:lnTo>
                    <a:lnTo>
                      <a:pt x="7505065" y="0"/>
                    </a:ln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sp>
          <p:nvSpPr>
            <p:cNvPr name="TextBox 24" id="24"/>
            <p:cNvSpPr txBox="true"/>
            <p:nvPr/>
          </p:nvSpPr>
          <p:spPr>
            <a:xfrm rot="0">
              <a:off x="1762690" y="506546"/>
              <a:ext cx="6228133" cy="14769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91"/>
                </a:lnSpc>
                <a:spcBef>
                  <a:spcPct val="0"/>
                </a:spcBef>
              </a:pPr>
              <a:r>
                <a:rPr lang="en-US" sz="2168" spc="212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Належно діючий Центр надання адміністративних послуг (ЦНАП)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5562871" y="6011685"/>
            <a:ext cx="7315135" cy="1910409"/>
            <a:chOff x="0" y="0"/>
            <a:chExt cx="9753514" cy="2547212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1772475" cy="2547212"/>
              <a:chOff x="0" y="0"/>
              <a:chExt cx="1656844" cy="238104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63"/>
                <a:ext cx="1657656" cy="2405253"/>
              </a:xfrm>
              <a:custGeom>
                <a:avLst/>
                <a:gdLst/>
                <a:ahLst/>
                <a:cxnLst/>
                <a:rect r="r" b="b" t="t" l="l"/>
                <a:pathLst>
                  <a:path h="2405253" w="1657656">
                    <a:moveTo>
                      <a:pt x="1591858" y="1346518"/>
                    </a:moveTo>
                    <a:lnTo>
                      <a:pt x="451275" y="2346008"/>
                    </a:lnTo>
                    <a:cubicBezTo>
                      <a:pt x="360527" y="2425002"/>
                      <a:pt x="213388" y="2425002"/>
                      <a:pt x="122495" y="2346008"/>
                    </a:cubicBezTo>
                    <a:lnTo>
                      <a:pt x="0" y="2238566"/>
                    </a:lnTo>
                    <a:lnTo>
                      <a:pt x="1017363" y="1346518"/>
                    </a:lnTo>
                    <a:cubicBezTo>
                      <a:pt x="1108110" y="1267016"/>
                      <a:pt x="1108110" y="1137984"/>
                      <a:pt x="1017363" y="1058482"/>
                    </a:cubicBezTo>
                    <a:lnTo>
                      <a:pt x="0" y="167069"/>
                    </a:lnTo>
                    <a:lnTo>
                      <a:pt x="122640" y="59627"/>
                    </a:lnTo>
                    <a:cubicBezTo>
                      <a:pt x="213388" y="-19875"/>
                      <a:pt x="360527" y="-19875"/>
                      <a:pt x="451420" y="59627"/>
                    </a:cubicBezTo>
                    <a:lnTo>
                      <a:pt x="1592003" y="1058482"/>
                    </a:lnTo>
                    <a:cubicBezTo>
                      <a:pt x="1679540" y="1137984"/>
                      <a:pt x="1679540" y="1267016"/>
                      <a:pt x="1592003" y="1346518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28" id="28"/>
            <p:cNvGrpSpPr/>
            <p:nvPr/>
          </p:nvGrpSpPr>
          <p:grpSpPr>
            <a:xfrm rot="0">
              <a:off x="187170" y="870381"/>
              <a:ext cx="434420" cy="807220"/>
              <a:chOff x="0" y="0"/>
              <a:chExt cx="406080" cy="75456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-13"/>
                <a:ext cx="422593" cy="777394"/>
              </a:xfrm>
              <a:custGeom>
                <a:avLst/>
                <a:gdLst/>
                <a:ahLst/>
                <a:cxnLst/>
                <a:rect r="r" b="b" t="t" l="l"/>
                <a:pathLst>
                  <a:path h="777394" w="422593">
                    <a:moveTo>
                      <a:pt x="350393" y="213754"/>
                    </a:moveTo>
                    <a:lnTo>
                      <a:pt x="165354" y="28588"/>
                    </a:lnTo>
                    <a:cubicBezTo>
                      <a:pt x="104394" y="-32372"/>
                      <a:pt x="0" y="10554"/>
                      <a:pt x="0" y="97041"/>
                    </a:cubicBezTo>
                    <a:lnTo>
                      <a:pt x="0" y="680352"/>
                    </a:lnTo>
                    <a:cubicBezTo>
                      <a:pt x="0" y="766839"/>
                      <a:pt x="104394" y="809765"/>
                      <a:pt x="165354" y="748805"/>
                    </a:cubicBezTo>
                    <a:lnTo>
                      <a:pt x="350393" y="563766"/>
                    </a:lnTo>
                    <a:cubicBezTo>
                      <a:pt x="446659" y="466865"/>
                      <a:pt x="446659" y="310147"/>
                      <a:pt x="350393" y="213754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30" id="30"/>
            <p:cNvGrpSpPr/>
            <p:nvPr/>
          </p:nvGrpSpPr>
          <p:grpSpPr>
            <a:xfrm rot="0">
              <a:off x="595402" y="236466"/>
              <a:ext cx="9158111" cy="2050401"/>
              <a:chOff x="0" y="0"/>
              <a:chExt cx="8560667" cy="191664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617578" cy="1963166"/>
              </a:xfrm>
              <a:custGeom>
                <a:avLst/>
                <a:gdLst/>
                <a:ahLst/>
                <a:cxnLst/>
                <a:rect r="r" b="b" t="t" l="l"/>
                <a:pathLst>
                  <a:path h="1963166" w="8617578">
                    <a:moveTo>
                      <a:pt x="7505065" y="0"/>
                    </a:moveTo>
                    <a:lnTo>
                      <a:pt x="0" y="0"/>
                    </a:lnTo>
                    <a:lnTo>
                      <a:pt x="972614" y="837565"/>
                    </a:lnTo>
                    <a:cubicBezTo>
                      <a:pt x="1018466" y="877062"/>
                      <a:pt x="1042055" y="929386"/>
                      <a:pt x="1042055" y="981583"/>
                    </a:cubicBezTo>
                    <a:cubicBezTo>
                      <a:pt x="1042055" y="1033780"/>
                      <a:pt x="1019203" y="1085596"/>
                      <a:pt x="972614" y="1125601"/>
                    </a:cubicBezTo>
                    <a:lnTo>
                      <a:pt x="737" y="1963166"/>
                    </a:lnTo>
                    <a:lnTo>
                      <a:pt x="7504476" y="1963166"/>
                    </a:lnTo>
                    <a:lnTo>
                      <a:pt x="8617578" y="981583"/>
                    </a:lnTo>
                    <a:lnTo>
                      <a:pt x="7505065" y="0"/>
                    </a:ln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sp>
          <p:nvSpPr>
            <p:cNvPr name="TextBox 32" id="32"/>
            <p:cNvSpPr txBox="true"/>
            <p:nvPr/>
          </p:nvSpPr>
          <p:spPr>
            <a:xfrm rot="0">
              <a:off x="1762690" y="759882"/>
              <a:ext cx="6228133" cy="9816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91"/>
                </a:lnSpc>
                <a:spcBef>
                  <a:spcPct val="0"/>
                </a:spcBef>
              </a:pPr>
              <a:r>
                <a:rPr lang="en-US" sz="2168" spc="212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Підприємливі, активні і креативні мешканці громади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5516743" y="7871294"/>
            <a:ext cx="7361263" cy="2447179"/>
            <a:chOff x="0" y="0"/>
            <a:chExt cx="9815017" cy="3262905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8058865" y="0"/>
              <a:ext cx="1756152" cy="3262905"/>
              <a:chOff x="0" y="0"/>
              <a:chExt cx="1641586" cy="3050044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1997" y="4094"/>
                <a:ext cx="1641881" cy="3067608"/>
              </a:xfrm>
              <a:custGeom>
                <a:avLst/>
                <a:gdLst/>
                <a:ahLst/>
                <a:cxnLst/>
                <a:rect r="r" b="b" t="t" l="l"/>
                <a:pathLst>
                  <a:path h="3067608" w="1641881">
                    <a:moveTo>
                      <a:pt x="65045" y="1352035"/>
                    </a:moveTo>
                    <a:lnTo>
                      <a:pt x="1194994" y="71716"/>
                    </a:lnTo>
                    <a:cubicBezTo>
                      <a:pt x="1285005" y="-23906"/>
                      <a:pt x="1430717" y="-23906"/>
                      <a:pt x="1520729" y="71716"/>
                    </a:cubicBezTo>
                    <a:lnTo>
                      <a:pt x="1641880" y="209347"/>
                    </a:lnTo>
                    <a:lnTo>
                      <a:pt x="634255" y="1352035"/>
                    </a:lnTo>
                    <a:cubicBezTo>
                      <a:pt x="544243" y="1453874"/>
                      <a:pt x="544243" y="1619161"/>
                      <a:pt x="634255" y="1721001"/>
                    </a:cubicBezTo>
                    <a:lnTo>
                      <a:pt x="1641880" y="2862875"/>
                    </a:lnTo>
                    <a:lnTo>
                      <a:pt x="1520729" y="3000505"/>
                    </a:lnTo>
                    <a:cubicBezTo>
                      <a:pt x="1430717" y="3089975"/>
                      <a:pt x="1285005" y="3089975"/>
                      <a:pt x="1194994" y="3000505"/>
                    </a:cubicBezTo>
                    <a:lnTo>
                      <a:pt x="65045" y="1720350"/>
                    </a:lnTo>
                    <a:cubicBezTo>
                      <a:pt x="-21682" y="1618510"/>
                      <a:pt x="-21682" y="1454037"/>
                      <a:pt x="65045" y="1352035"/>
                    </a:cubicBez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grpSp>
          <p:nvGrpSpPr>
            <p:cNvPr name="Group 36" id="36"/>
            <p:cNvGrpSpPr/>
            <p:nvPr/>
          </p:nvGrpSpPr>
          <p:grpSpPr>
            <a:xfrm rot="0">
              <a:off x="9178021" y="1081634"/>
              <a:ext cx="434420" cy="1003144"/>
              <a:chOff x="0" y="0"/>
              <a:chExt cx="406080" cy="937702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-32" y="3475"/>
                <a:ext cx="423069" cy="956154"/>
              </a:xfrm>
              <a:custGeom>
                <a:avLst/>
                <a:gdLst/>
                <a:ahLst/>
                <a:cxnLst/>
                <a:rect r="r" b="b" t="t" l="l"/>
                <a:pathLst>
                  <a:path h="956154" w="423069">
                    <a:moveTo>
                      <a:pt x="72676" y="697109"/>
                    </a:moveTo>
                    <a:lnTo>
                      <a:pt x="257715" y="927217"/>
                    </a:lnTo>
                    <a:cubicBezTo>
                      <a:pt x="318675" y="989546"/>
                      <a:pt x="423069" y="946620"/>
                      <a:pt x="423069" y="842150"/>
                    </a:cubicBezTo>
                    <a:lnTo>
                      <a:pt x="423069" y="117103"/>
                    </a:lnTo>
                    <a:cubicBezTo>
                      <a:pt x="423069" y="9624"/>
                      <a:pt x="318675" y="-35860"/>
                      <a:pt x="257715" y="32036"/>
                    </a:cubicBezTo>
                    <a:lnTo>
                      <a:pt x="72676" y="262144"/>
                    </a:lnTo>
                    <a:cubicBezTo>
                      <a:pt x="-24225" y="382564"/>
                      <a:pt x="-24225" y="576689"/>
                      <a:pt x="72676" y="697109"/>
                    </a:cubicBez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grpSp>
          <p:nvGrpSpPr>
            <p:cNvPr name="Group 38" id="38"/>
            <p:cNvGrpSpPr/>
            <p:nvPr/>
          </p:nvGrpSpPr>
          <p:grpSpPr>
            <a:xfrm rot="0">
              <a:off x="0" y="293860"/>
              <a:ext cx="9161076" cy="2694237"/>
              <a:chOff x="0" y="0"/>
              <a:chExt cx="8563438" cy="2518474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620898" cy="2565000"/>
              </a:xfrm>
              <a:custGeom>
                <a:avLst/>
                <a:gdLst/>
                <a:ahLst/>
                <a:cxnLst/>
                <a:rect r="r" b="b" t="t" l="l"/>
                <a:pathLst>
                  <a:path h="2565000" w="8620898">
                    <a:moveTo>
                      <a:pt x="1122626" y="2565000"/>
                    </a:moveTo>
                    <a:lnTo>
                      <a:pt x="8620898" y="2565000"/>
                    </a:lnTo>
                    <a:lnTo>
                      <a:pt x="7657147" y="1479045"/>
                    </a:lnTo>
                    <a:cubicBezTo>
                      <a:pt x="7611298" y="1427146"/>
                      <a:pt x="7587710" y="1358392"/>
                      <a:pt x="7587710" y="1289805"/>
                    </a:cubicBezTo>
                    <a:cubicBezTo>
                      <a:pt x="7587710" y="1221218"/>
                      <a:pt x="7610708" y="1153131"/>
                      <a:pt x="7657147" y="1100564"/>
                    </a:cubicBezTo>
                    <a:lnTo>
                      <a:pt x="8620389" y="0"/>
                    </a:lnTo>
                    <a:lnTo>
                      <a:pt x="1122626" y="0"/>
                    </a:lnTo>
                    <a:lnTo>
                      <a:pt x="0" y="1288970"/>
                    </a:lnTo>
                    <a:lnTo>
                      <a:pt x="1122626" y="2564873"/>
                    </a:ln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</p:grpSp>
      <p:grpSp>
        <p:nvGrpSpPr>
          <p:cNvPr name="Group 40" id="40"/>
          <p:cNvGrpSpPr/>
          <p:nvPr/>
        </p:nvGrpSpPr>
        <p:grpSpPr>
          <a:xfrm rot="0">
            <a:off x="13127965" y="293383"/>
            <a:ext cx="4946620" cy="1301591"/>
            <a:chOff x="0" y="0"/>
            <a:chExt cx="6595493" cy="1735455"/>
          </a:xfrm>
        </p:grpSpPr>
        <p:sp>
          <p:nvSpPr>
            <p:cNvPr name="TextBox 41" id="41"/>
            <p:cNvSpPr txBox="true"/>
            <p:nvPr/>
          </p:nvSpPr>
          <p:spPr>
            <a:xfrm rot="0">
              <a:off x="1554388" y="518112"/>
              <a:ext cx="3814519" cy="503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25"/>
                </a:lnSpc>
                <a:spcBef>
                  <a:spcPct val="0"/>
                </a:spcBef>
              </a:pPr>
              <a:r>
                <a:rPr lang="en-US" b="true" sz="2337" spc="229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1554388" y="1123802"/>
              <a:ext cx="5041105" cy="3854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38"/>
                </a:lnSpc>
                <a:spcBef>
                  <a:spcPct val="0"/>
                </a:spcBef>
              </a:pPr>
              <a:r>
                <a:rPr lang="en-US" sz="1767" spc="173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197982" cy="1735455"/>
            </a:xfrm>
            <a:custGeom>
              <a:avLst/>
              <a:gdLst/>
              <a:ahLst/>
              <a:cxnLst/>
              <a:rect r="r" b="b" t="t" l="l"/>
              <a:pathLst>
                <a:path h="1735455" w="1197982">
                  <a:moveTo>
                    <a:pt x="0" y="0"/>
                  </a:moveTo>
                  <a:lnTo>
                    <a:pt x="1197982" y="0"/>
                  </a:lnTo>
                  <a:lnTo>
                    <a:pt x="1197982" y="1735455"/>
                  </a:lnTo>
                  <a:lnTo>
                    <a:pt x="0" y="1735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44" id="44"/>
          <p:cNvSpPr/>
          <p:nvPr/>
        </p:nvSpPr>
        <p:spPr>
          <a:xfrm flipH="false" flipV="false" rot="0">
            <a:off x="13087556" y="2035069"/>
            <a:ext cx="5101329" cy="3496693"/>
          </a:xfrm>
          <a:custGeom>
            <a:avLst/>
            <a:gdLst/>
            <a:ahLst/>
            <a:cxnLst/>
            <a:rect r="r" b="b" t="t" l="l"/>
            <a:pathLst>
              <a:path h="3496693" w="5101329">
                <a:moveTo>
                  <a:pt x="0" y="0"/>
                </a:moveTo>
                <a:lnTo>
                  <a:pt x="5101329" y="0"/>
                </a:lnTo>
                <a:lnTo>
                  <a:pt x="5101329" y="3496694"/>
                </a:lnTo>
                <a:lnTo>
                  <a:pt x="0" y="3496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853" r="0" b="-3853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203088" y="6142359"/>
            <a:ext cx="5218405" cy="3868532"/>
            <a:chOff x="0" y="0"/>
            <a:chExt cx="13847511" cy="10265499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3847432" cy="10265499"/>
            </a:xfrm>
            <a:custGeom>
              <a:avLst/>
              <a:gdLst/>
              <a:ahLst/>
              <a:cxnLst/>
              <a:rect r="r" b="b" t="t" l="l"/>
              <a:pathLst>
                <a:path h="10265499" w="13847432">
                  <a:moveTo>
                    <a:pt x="0" y="0"/>
                  </a:moveTo>
                  <a:lnTo>
                    <a:pt x="13847432" y="0"/>
                  </a:lnTo>
                  <a:lnTo>
                    <a:pt x="13847432" y="10265499"/>
                  </a:lnTo>
                  <a:lnTo>
                    <a:pt x="0" y="10265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561" t="-1" r="-5583" b="0"/>
              </a:stretch>
            </a:blipFill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203088" y="2075732"/>
            <a:ext cx="5218405" cy="3740101"/>
          </a:xfrm>
          <a:custGeom>
            <a:avLst/>
            <a:gdLst/>
            <a:ahLst/>
            <a:cxnLst/>
            <a:rect r="r" b="b" t="t" l="l"/>
            <a:pathLst>
              <a:path h="3740101" w="5218405">
                <a:moveTo>
                  <a:pt x="0" y="0"/>
                </a:moveTo>
                <a:lnTo>
                  <a:pt x="5218405" y="0"/>
                </a:lnTo>
                <a:lnTo>
                  <a:pt x="5218405" y="3740101"/>
                </a:lnTo>
                <a:lnTo>
                  <a:pt x="0" y="3740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123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3087556" y="6297865"/>
            <a:ext cx="5101329" cy="3619716"/>
          </a:xfrm>
          <a:custGeom>
            <a:avLst/>
            <a:gdLst/>
            <a:ahLst/>
            <a:cxnLst/>
            <a:rect r="r" b="b" t="t" l="l"/>
            <a:pathLst>
              <a:path h="3619716" w="5101329">
                <a:moveTo>
                  <a:pt x="0" y="0"/>
                </a:moveTo>
                <a:lnTo>
                  <a:pt x="5101329" y="0"/>
                </a:lnTo>
                <a:lnTo>
                  <a:pt x="5101329" y="3619717"/>
                </a:lnTo>
                <a:lnTo>
                  <a:pt x="0" y="36197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291" t="0" r="0" b="-10234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569640" y="308003"/>
            <a:ext cx="5605439" cy="1286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2"/>
              </a:lnSpc>
            </a:pPr>
            <a:r>
              <a:rPr lang="en-US" b="true" sz="4446" spc="43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Сильні сторони громади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6297102" y="4409748"/>
            <a:ext cx="5623021" cy="1122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91"/>
              </a:lnSpc>
              <a:spcBef>
                <a:spcPct val="0"/>
              </a:spcBef>
            </a:pPr>
            <a:r>
              <a:rPr lang="en-US" sz="2168" spc="21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Кваліфікована і активна команда управлінців сільської ради та виконавчих органів ради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6297102" y="8166434"/>
            <a:ext cx="5692958" cy="1864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91"/>
              </a:lnSpc>
              <a:spcBef>
                <a:spcPct val="0"/>
              </a:spcBef>
            </a:pPr>
            <a:r>
              <a:rPr lang="en-US" sz="2168" spc="21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Досвід ефективного використання земельних ресурсів для вирощування с/г продукції та рекреаційно-оздоровчої сфери і залучення інвестицій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45945" y="245320"/>
            <a:ext cx="10037416" cy="1030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56"/>
              </a:lnSpc>
              <a:spcBef>
                <a:spcPct val="0"/>
              </a:spcBef>
            </a:pPr>
            <a:r>
              <a:rPr lang="en-US" b="true" sz="5765">
                <a:solidFill>
                  <a:srgbClr val="1C5739"/>
                </a:solidFill>
                <a:latin typeface="Poppins Bold"/>
                <a:ea typeface="Poppins Bold"/>
                <a:cs typeface="Poppins Bold"/>
                <a:sym typeface="Poppins Bold"/>
              </a:rPr>
              <a:t>Основні галузі економіки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028700" y="1621274"/>
            <a:ext cx="7609328" cy="1364673"/>
            <a:chOff x="0" y="0"/>
            <a:chExt cx="10145771" cy="181956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635849"/>
              <a:ext cx="10145771" cy="11837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69"/>
                </a:lnSpc>
                <a:spcBef>
                  <a:spcPct val="0"/>
                </a:spcBef>
              </a:pPr>
              <a:r>
                <a:rPr lang="en-US" b="true" sz="1789" spc="46">
                  <a:solidFill>
                    <a:srgbClr val="231F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Вирощування зернових (озима пшениця, ячмінь ярий та озимий, кукурудза, просо); овочівництво (помідори, огірки, капуста); вирощування винограду; вирощування фундука.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47625"/>
              <a:ext cx="9122551" cy="416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4"/>
                </a:lnSpc>
              </a:pPr>
              <a:r>
                <a:rPr lang="en-US" b="true" sz="2318" spc="8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1. Сільське господарство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228778" y="8212506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0" y="0"/>
                </a:moveTo>
                <a:lnTo>
                  <a:pt x="4118444" y="0"/>
                </a:lnTo>
                <a:lnTo>
                  <a:pt x="4118444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-2059222" y="-798391"/>
            <a:ext cx="4118443" cy="3654183"/>
          </a:xfrm>
          <a:custGeom>
            <a:avLst/>
            <a:gdLst/>
            <a:ahLst/>
            <a:cxnLst/>
            <a:rect r="r" b="b" t="t" l="l"/>
            <a:pathLst>
              <a:path h="3654183" w="411844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148192" y="2552865"/>
            <a:ext cx="4525478" cy="4527386"/>
            <a:chOff x="0" y="0"/>
            <a:chExt cx="6832800" cy="68356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08"/>
              <a:ext cx="6832726" cy="6835140"/>
            </a:xfrm>
            <a:custGeom>
              <a:avLst/>
              <a:gdLst/>
              <a:ahLst/>
              <a:cxnLst/>
              <a:rect r="r" b="b" t="t" l="l"/>
              <a:pathLst>
                <a:path h="6835140" w="6832726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177251" y="3532829"/>
            <a:ext cx="363850" cy="370050"/>
            <a:chOff x="0" y="0"/>
            <a:chExt cx="549360" cy="5587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5177251" y="5730238"/>
            <a:ext cx="363850" cy="370050"/>
            <a:chOff x="0" y="0"/>
            <a:chExt cx="549360" cy="5587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278347" y="5837533"/>
            <a:ext cx="157366" cy="155459"/>
            <a:chOff x="0" y="0"/>
            <a:chExt cx="237600" cy="2347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7490" cy="234696"/>
            </a:xfrm>
            <a:custGeom>
              <a:avLst/>
              <a:gdLst/>
              <a:ahLst/>
              <a:cxnLst/>
              <a:rect r="r" b="b" t="t" l="l"/>
              <a:pathLst>
                <a:path h="234696" w="23749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280761" y="5730238"/>
            <a:ext cx="363850" cy="370050"/>
            <a:chOff x="0" y="0"/>
            <a:chExt cx="549360" cy="5587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1385672" y="5837533"/>
            <a:ext cx="157843" cy="155459"/>
            <a:chOff x="0" y="0"/>
            <a:chExt cx="238320" cy="23472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8252" cy="234696"/>
            </a:xfrm>
            <a:custGeom>
              <a:avLst/>
              <a:gdLst/>
              <a:ahLst/>
              <a:cxnLst/>
              <a:rect r="r" b="b" t="t" l="l"/>
              <a:pathLst>
                <a:path h="234696" w="238252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9332272" y="2264837"/>
            <a:ext cx="1836903" cy="1831963"/>
            <a:chOff x="0" y="0"/>
            <a:chExt cx="2409840" cy="240336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280761" y="3532829"/>
            <a:ext cx="363850" cy="370050"/>
            <a:chOff x="0" y="0"/>
            <a:chExt cx="549360" cy="5587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5280493" y="3640125"/>
            <a:ext cx="157366" cy="155459"/>
            <a:chOff x="0" y="0"/>
            <a:chExt cx="237600" cy="2347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7490" cy="234696"/>
            </a:xfrm>
            <a:custGeom>
              <a:avLst/>
              <a:gdLst/>
              <a:ahLst/>
              <a:cxnLst/>
              <a:rect r="r" b="b" t="t" l="l"/>
              <a:pathLst>
                <a:path h="234696" w="23749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1386149" y="3640125"/>
            <a:ext cx="157366" cy="155459"/>
            <a:chOff x="0" y="0"/>
            <a:chExt cx="237600" cy="23472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37490" cy="234696"/>
            </a:xfrm>
            <a:custGeom>
              <a:avLst/>
              <a:gdLst/>
              <a:ahLst/>
              <a:cxnLst/>
              <a:rect r="r" b="b" t="t" l="l"/>
              <a:pathLst>
                <a:path h="234696" w="237490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1792129" y="3197756"/>
            <a:ext cx="3237604" cy="3237604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36451" lIns="36451" bIns="36451" rIns="36451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3229006" y="6895227"/>
            <a:ext cx="363850" cy="370050"/>
            <a:chOff x="0" y="0"/>
            <a:chExt cx="549360" cy="55872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38100" y="38100"/>
              <a:ext cx="473075" cy="482473"/>
            </a:xfrm>
            <a:custGeom>
              <a:avLst/>
              <a:gdLst/>
              <a:ahLst/>
              <a:cxnLst/>
              <a:rect r="r" b="b" t="t" l="l"/>
              <a:pathLst>
                <a:path h="482473" w="473075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549402" cy="558800"/>
            </a:xfrm>
            <a:custGeom>
              <a:avLst/>
              <a:gdLst/>
              <a:ahLst/>
              <a:cxnLst/>
              <a:rect r="r" b="b" t="t" l="l"/>
              <a:pathLst>
                <a:path h="558800" w="549402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3332010" y="7002522"/>
            <a:ext cx="157843" cy="155459"/>
            <a:chOff x="0" y="0"/>
            <a:chExt cx="238320" cy="23472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38252" cy="234696"/>
            </a:xfrm>
            <a:custGeom>
              <a:avLst/>
              <a:gdLst/>
              <a:ahLst/>
              <a:cxnLst/>
              <a:rect r="r" b="b" t="t" l="l"/>
              <a:pathLst>
                <a:path h="234696" w="238252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9316058" y="5700157"/>
            <a:ext cx="1853117" cy="1848134"/>
            <a:chOff x="0" y="0"/>
            <a:chExt cx="2409840" cy="240336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name="Freeform 42" id="42"/>
          <p:cNvSpPr/>
          <p:nvPr/>
        </p:nvSpPr>
        <p:spPr>
          <a:xfrm flipH="false" flipV="false" rot="0">
            <a:off x="15940094" y="2624323"/>
            <a:ext cx="1406536" cy="1171261"/>
          </a:xfrm>
          <a:custGeom>
            <a:avLst/>
            <a:gdLst/>
            <a:ahLst/>
            <a:cxnLst/>
            <a:rect r="r" b="b" t="t" l="l"/>
            <a:pathLst>
              <a:path h="1171261" w="1406536">
                <a:moveTo>
                  <a:pt x="0" y="0"/>
                </a:moveTo>
                <a:lnTo>
                  <a:pt x="1406536" y="0"/>
                </a:lnTo>
                <a:lnTo>
                  <a:pt x="1406536" y="1171261"/>
                </a:lnTo>
                <a:lnTo>
                  <a:pt x="0" y="1171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3" id="43"/>
          <p:cNvGrpSpPr/>
          <p:nvPr/>
        </p:nvGrpSpPr>
        <p:grpSpPr>
          <a:xfrm rot="0">
            <a:off x="15700755" y="5520146"/>
            <a:ext cx="1853117" cy="1848134"/>
            <a:chOff x="0" y="0"/>
            <a:chExt cx="2409840" cy="240336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5716804" y="2264837"/>
            <a:ext cx="1853117" cy="1848134"/>
            <a:chOff x="0" y="0"/>
            <a:chExt cx="2409840" cy="240336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12484373" y="7368280"/>
            <a:ext cx="1853117" cy="1848134"/>
            <a:chOff x="0" y="0"/>
            <a:chExt cx="2409840" cy="240336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name="Freeform 49" id="49"/>
          <p:cNvSpPr/>
          <p:nvPr/>
        </p:nvSpPr>
        <p:spPr>
          <a:xfrm flipH="false" flipV="false" rot="0">
            <a:off x="9547455" y="2603274"/>
            <a:ext cx="1406536" cy="1171261"/>
          </a:xfrm>
          <a:custGeom>
            <a:avLst/>
            <a:gdLst/>
            <a:ahLst/>
            <a:cxnLst/>
            <a:rect r="r" b="b" t="t" l="l"/>
            <a:pathLst>
              <a:path h="1171261" w="1406536">
                <a:moveTo>
                  <a:pt x="0" y="0"/>
                </a:moveTo>
                <a:lnTo>
                  <a:pt x="1406536" y="0"/>
                </a:lnTo>
                <a:lnTo>
                  <a:pt x="1406536" y="1171260"/>
                </a:lnTo>
                <a:lnTo>
                  <a:pt x="0" y="1171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2787982" y="3899865"/>
            <a:ext cx="1310013" cy="1897749"/>
          </a:xfrm>
          <a:custGeom>
            <a:avLst/>
            <a:gdLst/>
            <a:ahLst/>
            <a:cxnLst/>
            <a:rect r="r" b="b" t="t" l="l"/>
            <a:pathLst>
              <a:path h="1897749" w="1310013">
                <a:moveTo>
                  <a:pt x="0" y="0"/>
                </a:moveTo>
                <a:lnTo>
                  <a:pt x="1310013" y="0"/>
                </a:lnTo>
                <a:lnTo>
                  <a:pt x="1310013" y="1897748"/>
                </a:lnTo>
                <a:lnTo>
                  <a:pt x="0" y="1897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5953233" y="2824730"/>
            <a:ext cx="1380258" cy="746052"/>
          </a:xfrm>
          <a:custGeom>
            <a:avLst/>
            <a:gdLst/>
            <a:ahLst/>
            <a:cxnLst/>
            <a:rect r="r" b="b" t="t" l="l"/>
            <a:pathLst>
              <a:path h="746052" w="1380258">
                <a:moveTo>
                  <a:pt x="0" y="0"/>
                </a:moveTo>
                <a:lnTo>
                  <a:pt x="1380258" y="0"/>
                </a:lnTo>
                <a:lnTo>
                  <a:pt x="1380258" y="746052"/>
                </a:lnTo>
                <a:lnTo>
                  <a:pt x="0" y="746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5921321" y="5797613"/>
            <a:ext cx="1297107" cy="1318685"/>
          </a:xfrm>
          <a:custGeom>
            <a:avLst/>
            <a:gdLst/>
            <a:ahLst/>
            <a:cxnLst/>
            <a:rect r="r" b="b" t="t" l="l"/>
            <a:pathLst>
              <a:path h="1318685" w="1297107">
                <a:moveTo>
                  <a:pt x="0" y="0"/>
                </a:moveTo>
                <a:lnTo>
                  <a:pt x="1297106" y="0"/>
                </a:lnTo>
                <a:lnTo>
                  <a:pt x="1297106" y="1318685"/>
                </a:lnTo>
                <a:lnTo>
                  <a:pt x="0" y="1318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9571606" y="6095377"/>
            <a:ext cx="1358234" cy="1057693"/>
          </a:xfrm>
          <a:custGeom>
            <a:avLst/>
            <a:gdLst/>
            <a:ahLst/>
            <a:cxnLst/>
            <a:rect r="r" b="b" t="t" l="l"/>
            <a:pathLst>
              <a:path h="1057693" w="1358234">
                <a:moveTo>
                  <a:pt x="0" y="0"/>
                </a:moveTo>
                <a:lnTo>
                  <a:pt x="1358234" y="0"/>
                </a:lnTo>
                <a:lnTo>
                  <a:pt x="1358234" y="1057694"/>
                </a:lnTo>
                <a:lnTo>
                  <a:pt x="0" y="10576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4" id="54"/>
          <p:cNvGrpSpPr/>
          <p:nvPr/>
        </p:nvGrpSpPr>
        <p:grpSpPr>
          <a:xfrm rot="0">
            <a:off x="1028700" y="3194041"/>
            <a:ext cx="7575247" cy="1654698"/>
            <a:chOff x="0" y="0"/>
            <a:chExt cx="10100329" cy="2206264"/>
          </a:xfrm>
        </p:grpSpPr>
        <p:sp>
          <p:nvSpPr>
            <p:cNvPr name="TextBox 55" id="55"/>
            <p:cNvSpPr txBox="true"/>
            <p:nvPr/>
          </p:nvSpPr>
          <p:spPr>
            <a:xfrm rot="0">
              <a:off x="0" y="616149"/>
              <a:ext cx="10100329" cy="15901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69"/>
                </a:lnSpc>
                <a:spcBef>
                  <a:spcPct val="0"/>
                </a:spcBef>
              </a:pPr>
              <a:r>
                <a:rPr lang="en-US" b="true" sz="1789">
                  <a:solidFill>
                    <a:srgbClr val="231F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На території громади наявні родовища андезиту, базальту та тугоплавких глин (с. Арданово, с. Сільце, с. Мідяниця), що створює потенціал для розвитку кар’єрів з видобутку будівельної сировини та виробництва будівельних матеріалів</a:t>
              </a:r>
            </a:p>
          </p:txBody>
        </p:sp>
        <p:sp>
          <p:nvSpPr>
            <p:cNvPr name="TextBox 56" id="56"/>
            <p:cNvSpPr txBox="true"/>
            <p:nvPr/>
          </p:nvSpPr>
          <p:spPr>
            <a:xfrm rot="0">
              <a:off x="0" y="47625"/>
              <a:ext cx="7280689" cy="416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4"/>
                </a:lnSpc>
              </a:pPr>
              <a:r>
                <a:rPr lang="en-US" b="true" sz="2318" spc="8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2. Виробництво цегли </a:t>
              </a: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1028700" y="5047901"/>
            <a:ext cx="7575247" cy="1364673"/>
            <a:chOff x="0" y="0"/>
            <a:chExt cx="10100329" cy="1819563"/>
          </a:xfrm>
        </p:grpSpPr>
        <p:sp>
          <p:nvSpPr>
            <p:cNvPr name="TextBox 58" id="58"/>
            <p:cNvSpPr txBox="true"/>
            <p:nvPr/>
          </p:nvSpPr>
          <p:spPr>
            <a:xfrm rot="0">
              <a:off x="0" y="635849"/>
              <a:ext cx="10100329" cy="11837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69"/>
                </a:lnSpc>
                <a:spcBef>
                  <a:spcPct val="0"/>
                </a:spcBef>
              </a:pPr>
              <a:r>
                <a:rPr lang="en-US" b="true" sz="1789" spc="46">
                  <a:solidFill>
                    <a:srgbClr val="231F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Частина мешканців громади займається вантажними та пасажирськими перевезеннями, що забезпечує економічні зв’язки з іншими громадами та регіонами</a:t>
              </a:r>
            </a:p>
          </p:txBody>
        </p:sp>
        <p:sp>
          <p:nvSpPr>
            <p:cNvPr name="TextBox 59" id="59"/>
            <p:cNvSpPr txBox="true"/>
            <p:nvPr/>
          </p:nvSpPr>
          <p:spPr>
            <a:xfrm rot="0">
              <a:off x="0" y="47625"/>
              <a:ext cx="8895244" cy="416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4"/>
                </a:lnSpc>
              </a:pPr>
              <a:r>
                <a:rPr lang="en-US" b="true" sz="2318" spc="8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3. Логістика</a:t>
              </a: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1028700" y="6632512"/>
            <a:ext cx="7575247" cy="1971869"/>
            <a:chOff x="0" y="0"/>
            <a:chExt cx="10100329" cy="2629159"/>
          </a:xfrm>
        </p:grpSpPr>
        <p:sp>
          <p:nvSpPr>
            <p:cNvPr name="TextBox 61" id="61"/>
            <p:cNvSpPr txBox="true"/>
            <p:nvPr/>
          </p:nvSpPr>
          <p:spPr>
            <a:xfrm rot="0">
              <a:off x="0" y="632644"/>
              <a:ext cx="10100329" cy="19965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69"/>
                </a:lnSpc>
              </a:pPr>
              <a:r>
                <a:rPr lang="en-US" sz="1789" spc="46" b="true">
                  <a:solidFill>
                    <a:srgbClr val="231F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У громаді активно функціонують невеликі торговельні заклади, сімейні підприємства та приватні підприємці, які забезпечують населення товарами і послугами та формують основу місцевої економіки.</a:t>
              </a:r>
            </a:p>
            <a:p>
              <a:pPr algn="l" marL="0" indent="0" lvl="0">
                <a:lnSpc>
                  <a:spcPts val="2469"/>
                </a:lnSpc>
                <a:spcBef>
                  <a:spcPct val="0"/>
                </a:spcBef>
              </a:pPr>
            </a:p>
          </p:txBody>
        </p:sp>
        <p:sp>
          <p:nvSpPr>
            <p:cNvPr name="TextBox 62" id="62"/>
            <p:cNvSpPr txBox="true"/>
            <p:nvPr/>
          </p:nvSpPr>
          <p:spPr>
            <a:xfrm rot="0">
              <a:off x="0" y="47625"/>
              <a:ext cx="7322693" cy="416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4"/>
                </a:lnSpc>
              </a:pPr>
              <a:r>
                <a:rPr lang="en-US" b="true" sz="2318" spc="8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4. Торгівля та малий бізнес</a:t>
              </a: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13020527" y="319684"/>
            <a:ext cx="4946620" cy="1301591"/>
            <a:chOff x="0" y="0"/>
            <a:chExt cx="6595493" cy="1735455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1197982" cy="1735455"/>
            </a:xfrm>
            <a:custGeom>
              <a:avLst/>
              <a:gdLst/>
              <a:ahLst/>
              <a:cxnLst/>
              <a:rect r="r" b="b" t="t" l="l"/>
              <a:pathLst>
                <a:path h="1735455" w="1197982">
                  <a:moveTo>
                    <a:pt x="0" y="0"/>
                  </a:moveTo>
                  <a:lnTo>
                    <a:pt x="1197982" y="0"/>
                  </a:lnTo>
                  <a:lnTo>
                    <a:pt x="1197982" y="1735455"/>
                  </a:lnTo>
                  <a:lnTo>
                    <a:pt x="0" y="1735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65" id="65"/>
            <p:cNvSpPr txBox="true"/>
            <p:nvPr/>
          </p:nvSpPr>
          <p:spPr>
            <a:xfrm rot="0">
              <a:off x="1554388" y="518112"/>
              <a:ext cx="3814519" cy="503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25"/>
                </a:lnSpc>
                <a:spcBef>
                  <a:spcPct val="0"/>
                </a:spcBef>
              </a:pPr>
              <a:r>
                <a:rPr lang="en-US" b="true" sz="2337" spc="229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66" id="66"/>
            <p:cNvSpPr txBox="true"/>
            <p:nvPr/>
          </p:nvSpPr>
          <p:spPr>
            <a:xfrm rot="0">
              <a:off x="1554388" y="1123802"/>
              <a:ext cx="5041105" cy="3854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38"/>
                </a:lnSpc>
                <a:spcBef>
                  <a:spcPct val="0"/>
                </a:spcBef>
              </a:pPr>
              <a:r>
                <a:rPr lang="en-US" sz="1767" spc="173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1045741" y="8499412"/>
            <a:ext cx="7776236" cy="1362269"/>
            <a:chOff x="0" y="0"/>
            <a:chExt cx="10368315" cy="1816359"/>
          </a:xfrm>
        </p:grpSpPr>
        <p:sp>
          <p:nvSpPr>
            <p:cNvPr name="TextBox 68" id="68"/>
            <p:cNvSpPr txBox="true"/>
            <p:nvPr/>
          </p:nvSpPr>
          <p:spPr>
            <a:xfrm rot="0">
              <a:off x="0" y="632644"/>
              <a:ext cx="10368315" cy="11837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69"/>
                </a:lnSpc>
                <a:spcBef>
                  <a:spcPct val="0"/>
                </a:spcBef>
              </a:pPr>
              <a:r>
                <a:rPr lang="en-US" b="true" sz="1789" spc="46">
                  <a:solidFill>
                    <a:srgbClr val="231F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Представлена закладами громадського харчування, побутового обслуговування, ремонту, транспортними послугами та іншими сервісами для населення</a:t>
              </a:r>
            </a:p>
          </p:txBody>
        </p:sp>
        <p:sp>
          <p:nvSpPr>
            <p:cNvPr name="TextBox 69" id="69"/>
            <p:cNvSpPr txBox="true"/>
            <p:nvPr/>
          </p:nvSpPr>
          <p:spPr>
            <a:xfrm rot="0">
              <a:off x="0" y="47625"/>
              <a:ext cx="7516982" cy="416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364"/>
                </a:lnSpc>
              </a:pPr>
              <a:r>
                <a:rPr lang="en-US" b="true" sz="2318" spc="8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5. Сфера послуг</a:t>
              </a:r>
            </a:p>
          </p:txBody>
        </p:sp>
      </p:grpSp>
      <p:sp>
        <p:nvSpPr>
          <p:cNvPr name="Freeform 70" id="70"/>
          <p:cNvSpPr/>
          <p:nvPr/>
        </p:nvSpPr>
        <p:spPr>
          <a:xfrm flipH="false" flipV="false" rot="0">
            <a:off x="12755925" y="7719514"/>
            <a:ext cx="1310013" cy="1145666"/>
          </a:xfrm>
          <a:custGeom>
            <a:avLst/>
            <a:gdLst/>
            <a:ahLst/>
            <a:cxnLst/>
            <a:rect r="r" b="b" t="t" l="l"/>
            <a:pathLst>
              <a:path h="1145666" w="1310013">
                <a:moveTo>
                  <a:pt x="0" y="0"/>
                </a:moveTo>
                <a:lnTo>
                  <a:pt x="1310013" y="0"/>
                </a:lnTo>
                <a:lnTo>
                  <a:pt x="1310013" y="1145666"/>
                </a:lnTo>
                <a:lnTo>
                  <a:pt x="0" y="11456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49225" y="0"/>
            <a:ext cx="6662939" cy="812548"/>
            <a:chOff x="0" y="0"/>
            <a:chExt cx="1754848" cy="2140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54848" cy="214004"/>
            </a:xfrm>
            <a:custGeom>
              <a:avLst/>
              <a:gdLst/>
              <a:ahLst/>
              <a:cxnLst/>
              <a:rect r="r" b="b" t="t" l="l"/>
              <a:pathLst>
                <a:path h="214004" w="1754848">
                  <a:moveTo>
                    <a:pt x="203200" y="0"/>
                  </a:moveTo>
                  <a:lnTo>
                    <a:pt x="1754848" y="0"/>
                  </a:lnTo>
                  <a:lnTo>
                    <a:pt x="1551648" y="214004"/>
                  </a:lnTo>
                  <a:lnTo>
                    <a:pt x="0" y="21400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622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47625"/>
              <a:ext cx="1551648" cy="2616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218482" y="-85204"/>
            <a:ext cx="7944252" cy="1694409"/>
            <a:chOff x="0" y="0"/>
            <a:chExt cx="2092313" cy="44626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92313" cy="446264"/>
            </a:xfrm>
            <a:custGeom>
              <a:avLst/>
              <a:gdLst/>
              <a:ahLst/>
              <a:cxnLst/>
              <a:rect r="r" b="b" t="t" l="l"/>
              <a:pathLst>
                <a:path h="446264" w="2092313">
                  <a:moveTo>
                    <a:pt x="203200" y="0"/>
                  </a:moveTo>
                  <a:lnTo>
                    <a:pt x="2092313" y="0"/>
                  </a:lnTo>
                  <a:lnTo>
                    <a:pt x="1889113" y="446264"/>
                  </a:lnTo>
                  <a:lnTo>
                    <a:pt x="0" y="44626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622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47625"/>
              <a:ext cx="1889113" cy="4938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140039" y="3664129"/>
            <a:ext cx="7916498" cy="6622871"/>
            <a:chOff x="0" y="0"/>
            <a:chExt cx="10555330" cy="8830494"/>
          </a:xfrm>
        </p:grpSpPr>
        <p:grpSp>
          <p:nvGrpSpPr>
            <p:cNvPr name="Group 9" id="9"/>
            <p:cNvGrpSpPr/>
            <p:nvPr/>
          </p:nvGrpSpPr>
          <p:grpSpPr>
            <a:xfrm rot="-10800000">
              <a:off x="0" y="0"/>
              <a:ext cx="10555330" cy="8830494"/>
              <a:chOff x="0" y="0"/>
              <a:chExt cx="2085003" cy="17442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085004" cy="1744295"/>
              </a:xfrm>
              <a:custGeom>
                <a:avLst/>
                <a:gdLst/>
                <a:ahLst/>
                <a:cxnLst/>
                <a:rect r="r" b="b" t="t" l="l"/>
                <a:pathLst>
                  <a:path h="1744295" w="2085004">
                    <a:moveTo>
                      <a:pt x="203200" y="0"/>
                    </a:moveTo>
                    <a:lnTo>
                      <a:pt x="2085004" y="0"/>
                    </a:lnTo>
                    <a:lnTo>
                      <a:pt x="1881804" y="1744295"/>
                    </a:lnTo>
                    <a:lnTo>
                      <a:pt x="0" y="1744295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A622C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01600" y="-47625"/>
                <a:ext cx="1881803" cy="17919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sp>
          <p:nvSpPr>
            <p:cNvPr name="TextBox 12" id="12"/>
            <p:cNvSpPr txBox="true"/>
            <p:nvPr/>
          </p:nvSpPr>
          <p:spPr>
            <a:xfrm rot="0">
              <a:off x="1066363" y="460891"/>
              <a:ext cx="8422604" cy="78515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50"/>
                </a:lnSpc>
              </a:pPr>
              <a:r>
                <a:rPr lang="en-US" sz="3400">
                  <a:solidFill>
                    <a:srgbClr val="FDFBFB"/>
                  </a:solidFill>
                  <a:latin typeface="Poppins"/>
                  <a:ea typeface="Poppins"/>
                  <a:cs typeface="Poppins"/>
                  <a:sym typeface="Poppins"/>
                </a:rPr>
                <a:t> У березні 2024 </a:t>
              </a:r>
              <a:r>
                <a:rPr lang="en-US" sz="3400">
                  <a:solidFill>
                    <a:srgbClr val="FDFBFB"/>
                  </a:solidFill>
                  <a:latin typeface="Poppins"/>
                  <a:ea typeface="Poppins"/>
                  <a:cs typeface="Poppins"/>
                  <a:sym typeface="Poppins"/>
                </a:rPr>
                <a:t>року голова Кам’янської громади Михайло Станинець підписав договір про міжнародне партнерство з мером Порто-Веккьо Жан-Крістофом Анджеліні (регіон Корсика, Франція). Угода стала результатом ініціативи </a:t>
              </a:r>
              <a:r>
                <a:rPr lang="en-US" sz="3400" u="none">
                  <a:solidFill>
                    <a:srgbClr val="FDFBFB"/>
                  </a:solidFill>
                  <a:latin typeface="Poppins"/>
                  <a:ea typeface="Poppins"/>
                  <a:cs typeface="Poppins"/>
                  <a:sym typeface="Poppins"/>
                </a:rPr>
                <a:t>«Мости довіри»</a:t>
              </a:r>
              <a:r>
                <a:rPr lang="en-US" sz="3400">
                  <a:solidFill>
                    <a:srgbClr val="FDFBFB"/>
                  </a:solidFill>
                  <a:latin typeface="Poppins"/>
                  <a:ea typeface="Poppins"/>
                  <a:cs typeface="Poppins"/>
                  <a:sym typeface="Poppins"/>
                </a:rPr>
                <a:t> від Програми «U-LEAD з Європою».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669925" y="225881"/>
            <a:ext cx="5257240" cy="1383324"/>
            <a:chOff x="0" y="0"/>
            <a:chExt cx="7009654" cy="184443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73208" cy="1844432"/>
            </a:xfrm>
            <a:custGeom>
              <a:avLst/>
              <a:gdLst/>
              <a:ahLst/>
              <a:cxnLst/>
              <a:rect r="r" b="b" t="t" l="l"/>
              <a:pathLst>
                <a:path h="1844432" w="1273208">
                  <a:moveTo>
                    <a:pt x="0" y="0"/>
                  </a:moveTo>
                  <a:lnTo>
                    <a:pt x="1273208" y="0"/>
                  </a:lnTo>
                  <a:lnTo>
                    <a:pt x="1273208" y="1844432"/>
                  </a:lnTo>
                  <a:lnTo>
                    <a:pt x="0" y="1844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1651995" y="543514"/>
              <a:ext cx="4054050" cy="541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27"/>
                </a:lnSpc>
                <a:spcBef>
                  <a:spcPct val="0"/>
                </a:spcBef>
              </a:pPr>
              <a:r>
                <a:rPr lang="en-US" b="true" sz="2483" spc="243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651995" y="1196165"/>
              <a:ext cx="5357659" cy="4078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592"/>
                </a:lnSpc>
                <a:spcBef>
                  <a:spcPct val="0"/>
                </a:spcBef>
              </a:pPr>
              <a:r>
                <a:rPr lang="en-US" sz="1878" spc="184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62897" y="1768826"/>
            <a:ext cx="7575411" cy="4509377"/>
          </a:xfrm>
          <a:custGeom>
            <a:avLst/>
            <a:gdLst/>
            <a:ahLst/>
            <a:cxnLst/>
            <a:rect r="r" b="b" t="t" l="l"/>
            <a:pathLst>
              <a:path h="4509377" w="7575411">
                <a:moveTo>
                  <a:pt x="0" y="0"/>
                </a:moveTo>
                <a:lnTo>
                  <a:pt x="7575411" y="0"/>
                </a:lnTo>
                <a:lnTo>
                  <a:pt x="7575411" y="4509377"/>
                </a:lnTo>
                <a:lnTo>
                  <a:pt x="0" y="4509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1924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382244" y="6325828"/>
            <a:ext cx="7404414" cy="3800340"/>
          </a:xfrm>
          <a:custGeom>
            <a:avLst/>
            <a:gdLst/>
            <a:ahLst/>
            <a:cxnLst/>
            <a:rect r="r" b="b" t="t" l="l"/>
            <a:pathLst>
              <a:path h="3800340" w="7404414">
                <a:moveTo>
                  <a:pt x="0" y="0"/>
                </a:moveTo>
                <a:lnTo>
                  <a:pt x="7404414" y="0"/>
                </a:lnTo>
                <a:lnTo>
                  <a:pt x="7404414" y="3800340"/>
                </a:lnTo>
                <a:lnTo>
                  <a:pt x="0" y="3800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8750" r="0" b="-11058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046100" y="703481"/>
            <a:ext cx="6285458" cy="717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84"/>
              </a:lnSpc>
              <a:spcBef>
                <a:spcPct val="0"/>
              </a:spcBef>
            </a:pPr>
            <a:r>
              <a:rPr lang="en-US" b="true" sz="4046" spc="19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з громадами Європи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57736" y="44887"/>
            <a:ext cx="6154022" cy="717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84"/>
              </a:lnSpc>
              <a:spcBef>
                <a:spcPct val="0"/>
              </a:spcBef>
            </a:pPr>
            <a:r>
              <a:rPr lang="en-US" b="true" sz="4046" spc="19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Партнерські зв’язки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80161" y="23188"/>
            <a:ext cx="19048322" cy="1948293"/>
            <a:chOff x="0" y="0"/>
            <a:chExt cx="5016842" cy="5131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513131"/>
            </a:xfrm>
            <a:custGeom>
              <a:avLst/>
              <a:gdLst/>
              <a:ahLst/>
              <a:cxnLst/>
              <a:rect r="r" b="b" t="t" l="l"/>
              <a:pathLst>
                <a:path h="513131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513131"/>
                  </a:lnTo>
                  <a:lnTo>
                    <a:pt x="0" y="51313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5321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663492" y="-2868002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6" y="0"/>
                </a:lnTo>
                <a:lnTo>
                  <a:pt x="4116356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42069" y="-37969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521817" y="58161"/>
            <a:ext cx="7150035" cy="1878347"/>
            <a:chOff x="0" y="0"/>
            <a:chExt cx="1107728" cy="2910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07728" cy="291005"/>
            </a:xfrm>
            <a:custGeom>
              <a:avLst/>
              <a:gdLst/>
              <a:ahLst/>
              <a:cxnLst/>
              <a:rect r="r" b="b" t="t" l="l"/>
              <a:pathLst>
                <a:path h="291005" w="1107728">
                  <a:moveTo>
                    <a:pt x="24904" y="0"/>
                  </a:moveTo>
                  <a:lnTo>
                    <a:pt x="1082824" y="0"/>
                  </a:lnTo>
                  <a:cubicBezTo>
                    <a:pt x="1096578" y="0"/>
                    <a:pt x="1107728" y="11150"/>
                    <a:pt x="1107728" y="24904"/>
                  </a:cubicBezTo>
                  <a:lnTo>
                    <a:pt x="1107728" y="266101"/>
                  </a:lnTo>
                  <a:cubicBezTo>
                    <a:pt x="1107728" y="279855"/>
                    <a:pt x="1096578" y="291005"/>
                    <a:pt x="1082824" y="291005"/>
                  </a:cubicBezTo>
                  <a:lnTo>
                    <a:pt x="24904" y="291005"/>
                  </a:lnTo>
                  <a:cubicBezTo>
                    <a:pt x="11150" y="291005"/>
                    <a:pt x="0" y="279855"/>
                    <a:pt x="0" y="266101"/>
                  </a:cubicBezTo>
                  <a:lnTo>
                    <a:pt x="0" y="24904"/>
                  </a:lnTo>
                  <a:cubicBezTo>
                    <a:pt x="0" y="11150"/>
                    <a:pt x="11150" y="0"/>
                    <a:pt x="249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503036" y="5935725"/>
            <a:ext cx="6223651" cy="4166442"/>
            <a:chOff x="0" y="0"/>
            <a:chExt cx="8298201" cy="5555256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5"/>
            <a:srcRect l="20894" t="0" r="20894" b="0"/>
            <a:stretch>
              <a:fillRect/>
            </a:stretch>
          </p:blipFill>
          <p:spPr>
            <a:xfrm flipH="false" flipV="false">
              <a:off x="0" y="0"/>
              <a:ext cx="8298201" cy="5555256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-10800000">
            <a:off x="12726687" y="9900240"/>
            <a:ext cx="6662939" cy="762000"/>
            <a:chOff x="0" y="0"/>
            <a:chExt cx="1754848" cy="20069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54848" cy="200691"/>
            </a:xfrm>
            <a:custGeom>
              <a:avLst/>
              <a:gdLst/>
              <a:ahLst/>
              <a:cxnLst/>
              <a:rect r="r" b="b" t="t" l="l"/>
              <a:pathLst>
                <a:path h="200691" w="1754848">
                  <a:moveTo>
                    <a:pt x="203200" y="0"/>
                  </a:moveTo>
                  <a:lnTo>
                    <a:pt x="1754848" y="0"/>
                  </a:lnTo>
                  <a:lnTo>
                    <a:pt x="1551648" y="200691"/>
                  </a:lnTo>
                  <a:lnTo>
                    <a:pt x="0" y="20069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47625"/>
              <a:ext cx="1551648" cy="2483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5587" y="5935725"/>
            <a:ext cx="6226474" cy="4166442"/>
            <a:chOff x="0" y="0"/>
            <a:chExt cx="8301966" cy="5555256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6"/>
            <a:srcRect l="2178" t="0" r="2178" b="0"/>
            <a:stretch>
              <a:fillRect/>
            </a:stretch>
          </p:blipFill>
          <p:spPr>
            <a:xfrm flipH="false" flipV="false">
              <a:off x="0" y="0"/>
              <a:ext cx="8301966" cy="5555256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12908562" y="5935725"/>
            <a:ext cx="5286592" cy="4166442"/>
            <a:chOff x="0" y="0"/>
            <a:chExt cx="7048790" cy="5555256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7"/>
            <a:srcRect l="0" t="17489" r="0" b="516"/>
            <a:stretch>
              <a:fillRect/>
            </a:stretch>
          </p:blipFill>
          <p:spPr>
            <a:xfrm flipH="false" flipV="false">
              <a:off x="0" y="0"/>
              <a:ext cx="7048790" cy="5555256"/>
            </a:xfrm>
            <a:prstGeom prst="rect">
              <a:avLst/>
            </a:prstGeom>
          </p:spPr>
        </p:pic>
      </p:grpSp>
      <p:sp>
        <p:nvSpPr>
          <p:cNvPr name="TextBox 19" id="19"/>
          <p:cNvSpPr txBox="true"/>
          <p:nvPr/>
        </p:nvSpPr>
        <p:spPr>
          <a:xfrm rot="0">
            <a:off x="177820" y="2498569"/>
            <a:ext cx="17932360" cy="720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Створення підр</a:t>
            </a:r>
            <a:r>
              <a:rPr lang="en-US" b="true" sz="5000">
                <a:solidFill>
                  <a:srgbClr val="1C57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озділу Сервісного центру МВС №2146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1429" y="3449955"/>
            <a:ext cx="16972952" cy="1693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96569" indent="-248284" lvl="1">
              <a:lnSpc>
                <a:spcPts val="3449"/>
              </a:lnSpc>
              <a:buFont typeface="Arial"/>
              <a:buChar char="•"/>
            </a:pPr>
            <a:r>
              <a:rPr lang="en-US" b="true" sz="2299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 червня 2024 року розпочав свою роботу підрозділ Сервісного центру МВС №2146.</a:t>
            </a:r>
          </a:p>
          <a:p>
            <a:pPr algn="just" marL="496569" indent="-248284" lvl="1">
              <a:lnSpc>
                <a:spcPts val="3449"/>
              </a:lnSpc>
              <a:buFont typeface="Arial"/>
              <a:buChar char="•"/>
            </a:pPr>
            <a:r>
              <a:rPr lang="en-US" b="true" sz="2299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У цьому центрі є можливість швидко зареєструвати автомобіль, обміняти водійське посвідчення, отримати міжнародне посвідчення водія та замовити унікальні номерні знаки.</a:t>
            </a:r>
          </a:p>
          <a:p>
            <a:pPr algn="just" marL="496569" indent="-248284" lvl="1">
              <a:lnSpc>
                <a:spcPts val="3449"/>
              </a:lnSpc>
              <a:buFont typeface="Arial"/>
              <a:buChar char="•"/>
            </a:pPr>
            <a:r>
              <a:rPr lang="en-US" b="true" sz="2299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За період роботи до місцевого бюджету громади надійшло понад 1 000 000 гривень.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54481" y="326253"/>
            <a:ext cx="10713642" cy="1294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8"/>
              </a:lnSpc>
            </a:pPr>
            <a:r>
              <a:rPr lang="en-US" b="true" sz="4089" spc="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Найважливіші ініціативи останніх 3 років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6371918" y="5935725"/>
            <a:ext cx="6486788" cy="4166442"/>
            <a:chOff x="0" y="0"/>
            <a:chExt cx="18949911" cy="1217146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8950051" cy="12171426"/>
            </a:xfrm>
            <a:custGeom>
              <a:avLst/>
              <a:gdLst/>
              <a:ahLst/>
              <a:cxnLst/>
              <a:rect r="r" b="b" t="t" l="l"/>
              <a:pathLst>
                <a:path h="12171426" w="18950051">
                  <a:moveTo>
                    <a:pt x="292100" y="0"/>
                  </a:moveTo>
                  <a:cubicBezTo>
                    <a:pt x="214630" y="0"/>
                    <a:pt x="140335" y="30734"/>
                    <a:pt x="85598" y="85598"/>
                  </a:cubicBezTo>
                  <a:cubicBezTo>
                    <a:pt x="30861" y="140462"/>
                    <a:pt x="0" y="214630"/>
                    <a:pt x="0" y="292100"/>
                  </a:cubicBezTo>
                  <a:lnTo>
                    <a:pt x="0" y="11879326"/>
                  </a:lnTo>
                  <a:cubicBezTo>
                    <a:pt x="0" y="11956796"/>
                    <a:pt x="30734" y="12031091"/>
                    <a:pt x="85598" y="12085828"/>
                  </a:cubicBezTo>
                  <a:cubicBezTo>
                    <a:pt x="140462" y="12140565"/>
                    <a:pt x="214376" y="12171299"/>
                    <a:pt x="291719" y="12171426"/>
                  </a:cubicBezTo>
                  <a:lnTo>
                    <a:pt x="18658332" y="12171426"/>
                  </a:lnTo>
                  <a:cubicBezTo>
                    <a:pt x="18735675" y="12171299"/>
                    <a:pt x="18809717" y="12140565"/>
                    <a:pt x="18864453" y="12085828"/>
                  </a:cubicBezTo>
                  <a:cubicBezTo>
                    <a:pt x="18919191" y="12031091"/>
                    <a:pt x="18950051" y="11956796"/>
                    <a:pt x="18950051" y="11879326"/>
                  </a:cubicBezTo>
                  <a:lnTo>
                    <a:pt x="18950051" y="292100"/>
                  </a:lnTo>
                  <a:cubicBezTo>
                    <a:pt x="18950051" y="214630"/>
                    <a:pt x="18919318" y="140335"/>
                    <a:pt x="18864453" y="85598"/>
                  </a:cubicBezTo>
                  <a:cubicBezTo>
                    <a:pt x="18809590" y="30861"/>
                    <a:pt x="18735294" y="0"/>
                    <a:pt x="18657824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563" r="-107" b="-15233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2176027" y="230084"/>
            <a:ext cx="5831782" cy="1534501"/>
            <a:chOff x="0" y="0"/>
            <a:chExt cx="7775709" cy="204600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412352" cy="2046002"/>
            </a:xfrm>
            <a:custGeom>
              <a:avLst/>
              <a:gdLst/>
              <a:ahLst/>
              <a:cxnLst/>
              <a:rect r="r" b="b" t="t" l="l"/>
              <a:pathLst>
                <a:path h="2046002" w="1412352">
                  <a:moveTo>
                    <a:pt x="0" y="0"/>
                  </a:moveTo>
                  <a:lnTo>
                    <a:pt x="1412352" y="0"/>
                  </a:lnTo>
                  <a:lnTo>
                    <a:pt x="1412352" y="2046002"/>
                  </a:lnTo>
                  <a:lnTo>
                    <a:pt x="0" y="204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1832534" y="598592"/>
              <a:ext cx="4497100" cy="6053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02"/>
                </a:lnSpc>
                <a:spcBef>
                  <a:spcPct val="0"/>
                </a:spcBef>
              </a:pPr>
              <a:r>
                <a:rPr lang="en-US" b="true" sz="2755" spc="270">
                  <a:solidFill>
                    <a:srgbClr val="397D5A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Кам’янська ТГ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1832534" y="1320487"/>
              <a:ext cx="5943175" cy="4588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75"/>
                </a:lnSpc>
                <a:spcBef>
                  <a:spcPct val="0"/>
                </a:spcBef>
              </a:pPr>
              <a:r>
                <a:rPr lang="en-US" sz="2083" spc="204">
                  <a:solidFill>
                    <a:srgbClr val="231F2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Закарпатська обл., Україна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DAHDcNLDR_0</dc:identifier>
  <dcterms:modified xsi:type="dcterms:W3CDTF">2011-08-01T06:04:30Z</dcterms:modified>
  <cp:revision>1</cp:revision>
  <dc:title>Кам’янська територіальна громада</dc:title>
</cp:coreProperties>
</file>