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Open Sauce" charset="1" panose="00000500000000000000"/>
      <p:regular r:id="rId29"/>
    </p:embeddedFont>
    <p:embeddedFont>
      <p:font typeface="Glacial Indifference Bold" charset="1" panose="00000800000000000000"/>
      <p:regular r:id="rId30"/>
    </p:embeddedFont>
    <p:embeddedFont>
      <p:font typeface="Poppins Semi-Bold" charset="1" panose="00000700000000000000"/>
      <p:regular r:id="rId31"/>
    </p:embeddedFont>
    <p:embeddedFont>
      <p:font typeface="Open Sauce Bold" charset="1" panose="00000800000000000000"/>
      <p:regular r:id="rId32"/>
    </p:embeddedFont>
    <p:embeddedFont>
      <p:font typeface="Open Sans" charset="1" panose="00000000000000000000"/>
      <p:regular r:id="rId33"/>
    </p:embeddedFont>
    <p:embeddedFont>
      <p:font typeface="Poppins Bold" charset="1" panose="00000800000000000000"/>
      <p:regular r:id="rId34"/>
    </p:embeddedFont>
    <p:embeddedFont>
      <p:font typeface="Open Sans Bold" charset="1" panose="00000000000000000000"/>
      <p:regular r:id="rId35"/>
    </p:embeddedFont>
    <p:embeddedFont>
      <p:font typeface="Poppins" charset="1" panose="00000500000000000000"/>
      <p:regular r:id="rId36"/>
    </p:embeddedFont>
    <p:embeddedFont>
      <p:font typeface="HK Grotesk Bold" charset="1" panose="00000800000000000000"/>
      <p:regular r:id="rId37"/>
    </p:embeddedFont>
    <p:embeddedFont>
      <p:font typeface="Open Sans Medium" charset="1" panose="00000000000000000000"/>
      <p:regular r:id="rId38"/>
    </p:embeddedFont>
    <p:embeddedFont>
      <p:font typeface="Alegreya Sans Bold" charset="1" panose="00000800000000000000"/>
      <p:regular r:id="rId39"/>
    </p:embeddedFont>
    <p:embeddedFont>
      <p:font typeface="Roboto" charset="1" panose="0200000000000000000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png" Type="http://schemas.openxmlformats.org/officeDocument/2006/relationships/image"/><Relationship Id="rId4" Target="../media/image55.svg" Type="http://schemas.openxmlformats.org/officeDocument/2006/relationships/image"/><Relationship Id="rId5" Target="../media/image59.png" Type="http://schemas.openxmlformats.org/officeDocument/2006/relationships/image"/><Relationship Id="rId6" Target="../media/image60.jpeg" Type="http://schemas.openxmlformats.org/officeDocument/2006/relationships/image"/><Relationship Id="rId7" Target="../media/image61.jpeg" Type="http://schemas.openxmlformats.org/officeDocument/2006/relationships/image"/><Relationship Id="rId8" Target="../media/image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png" Type="http://schemas.openxmlformats.org/officeDocument/2006/relationships/image"/><Relationship Id="rId4" Target="../media/image55.svg" Type="http://schemas.openxmlformats.org/officeDocument/2006/relationships/image"/><Relationship Id="rId5" Target="../media/image62.jpeg" Type="http://schemas.openxmlformats.org/officeDocument/2006/relationships/image"/><Relationship Id="rId6" Target="../media/image63.jpeg" Type="http://schemas.openxmlformats.org/officeDocument/2006/relationships/image"/><Relationship Id="rId7" Target="../media/image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png" Type="http://schemas.openxmlformats.org/officeDocument/2006/relationships/image"/><Relationship Id="rId4" Target="../media/image55.svg" Type="http://schemas.openxmlformats.org/officeDocument/2006/relationships/image"/><Relationship Id="rId5" Target="../media/image64.png" Type="http://schemas.openxmlformats.org/officeDocument/2006/relationships/image"/><Relationship Id="rId6" Target="../media/image65.png" Type="http://schemas.openxmlformats.org/officeDocument/2006/relationships/image"/><Relationship Id="rId7" Target="../media/image66.jpeg" Type="http://schemas.openxmlformats.org/officeDocument/2006/relationships/image"/><Relationship Id="rId8" Target="../media/image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png" Type="http://schemas.openxmlformats.org/officeDocument/2006/relationships/image"/><Relationship Id="rId2" Target="../media/image53.png" Type="http://schemas.openxmlformats.org/officeDocument/2006/relationships/image"/><Relationship Id="rId3" Target="../media/image54.png" Type="http://schemas.openxmlformats.org/officeDocument/2006/relationships/image"/><Relationship Id="rId4" Target="../media/image55.svg" Type="http://schemas.openxmlformats.org/officeDocument/2006/relationships/image"/><Relationship Id="rId5" Target="../media/image67.jpeg" Type="http://schemas.openxmlformats.org/officeDocument/2006/relationships/image"/><Relationship Id="rId6" Target="../media/image68.jpeg" Type="http://schemas.openxmlformats.org/officeDocument/2006/relationships/image"/><Relationship Id="rId7" Target="../media/image69.jpeg" Type="http://schemas.openxmlformats.org/officeDocument/2006/relationships/image"/><Relationship Id="rId8" Target="../media/image70.jpeg" Type="http://schemas.openxmlformats.org/officeDocument/2006/relationships/image"/><Relationship Id="rId9" Target="../media/image7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7.png" Type="http://schemas.openxmlformats.org/officeDocument/2006/relationships/image"/><Relationship Id="rId11" Target="../media/image78.png" Type="http://schemas.openxmlformats.org/officeDocument/2006/relationships/image"/><Relationship Id="rId12" Target="../media/image79.jpeg" Type="http://schemas.openxmlformats.org/officeDocument/2006/relationships/image"/><Relationship Id="rId13" Target="../media/image5.png" Type="http://schemas.openxmlformats.org/officeDocument/2006/relationships/image"/><Relationship Id="rId2" Target="../media/image53.png" Type="http://schemas.openxmlformats.org/officeDocument/2006/relationships/image"/><Relationship Id="rId3" Target="../media/image54.png" Type="http://schemas.openxmlformats.org/officeDocument/2006/relationships/image"/><Relationship Id="rId4" Target="../media/image55.svg" Type="http://schemas.openxmlformats.org/officeDocument/2006/relationships/image"/><Relationship Id="rId5" Target="../media/image72.jpeg" Type="http://schemas.openxmlformats.org/officeDocument/2006/relationships/image"/><Relationship Id="rId6" Target="../media/image73.png" Type="http://schemas.openxmlformats.org/officeDocument/2006/relationships/image"/><Relationship Id="rId7" Target="../media/image74.jpeg" Type="http://schemas.openxmlformats.org/officeDocument/2006/relationships/image"/><Relationship Id="rId8" Target="../media/image75.jpeg" Type="http://schemas.openxmlformats.org/officeDocument/2006/relationships/image"/><Relationship Id="rId9" Target="../media/image76.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5.jpeg" Type="http://schemas.openxmlformats.org/officeDocument/2006/relationships/image"/><Relationship Id="rId11" Target="../media/image86.jpeg" Type="http://schemas.openxmlformats.org/officeDocument/2006/relationships/image"/><Relationship Id="rId12" Target="../media/image5.png" Type="http://schemas.openxmlformats.org/officeDocument/2006/relationships/image"/><Relationship Id="rId2" Target="../media/image53.png" Type="http://schemas.openxmlformats.org/officeDocument/2006/relationships/image"/><Relationship Id="rId3" Target="../media/image54.png" Type="http://schemas.openxmlformats.org/officeDocument/2006/relationships/image"/><Relationship Id="rId4" Target="../media/image55.svg" Type="http://schemas.openxmlformats.org/officeDocument/2006/relationships/image"/><Relationship Id="rId5" Target="../media/image80.jpeg" Type="http://schemas.openxmlformats.org/officeDocument/2006/relationships/image"/><Relationship Id="rId6" Target="../media/image81.jpeg" Type="http://schemas.openxmlformats.org/officeDocument/2006/relationships/image"/><Relationship Id="rId7" Target="../media/image82.jpeg" Type="http://schemas.openxmlformats.org/officeDocument/2006/relationships/image"/><Relationship Id="rId8" Target="../media/image83.jpeg" Type="http://schemas.openxmlformats.org/officeDocument/2006/relationships/image"/><Relationship Id="rId9" Target="../media/image84.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png" Type="http://schemas.openxmlformats.org/officeDocument/2006/relationships/image"/><Relationship Id="rId4" Target="../media/image55.svg" Type="http://schemas.openxmlformats.org/officeDocument/2006/relationships/image"/><Relationship Id="rId5" Target="../media/image87.png" Type="http://schemas.openxmlformats.org/officeDocument/2006/relationships/image"/><Relationship Id="rId6" Target="../media/image88.png" Type="http://schemas.openxmlformats.org/officeDocument/2006/relationships/image"/><Relationship Id="rId7" Target="../media/image89.png" Type="http://schemas.openxmlformats.org/officeDocument/2006/relationships/image"/><Relationship Id="rId8" Target="../media/image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png" Type="http://schemas.openxmlformats.org/officeDocument/2006/relationships/image"/><Relationship Id="rId2" Target="../media/image90.png" Type="http://schemas.openxmlformats.org/officeDocument/2006/relationships/image"/><Relationship Id="rId3" Target="../media/image91.png" Type="http://schemas.openxmlformats.org/officeDocument/2006/relationships/image"/><Relationship Id="rId4" Target="../media/image92.png" Type="http://schemas.openxmlformats.org/officeDocument/2006/relationships/image"/><Relationship Id="rId5" Target="../media/image93.svg" Type="http://schemas.openxmlformats.org/officeDocument/2006/relationships/image"/><Relationship Id="rId6" Target="../media/image94.png" Type="http://schemas.openxmlformats.org/officeDocument/2006/relationships/image"/><Relationship Id="rId7" Target="../media/image95.svg" Type="http://schemas.openxmlformats.org/officeDocument/2006/relationships/image"/><Relationship Id="rId8" Target="../media/image96.png" Type="http://schemas.openxmlformats.org/officeDocument/2006/relationships/image"/><Relationship Id="rId9" Target="../media/image9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png" Type="http://schemas.openxmlformats.org/officeDocument/2006/relationships/image"/><Relationship Id="rId2" Target="../media/image53.png" Type="http://schemas.openxmlformats.org/officeDocument/2006/relationships/image"/><Relationship Id="rId3" Target="../media/image19.png" Type="http://schemas.openxmlformats.org/officeDocument/2006/relationships/image"/><Relationship Id="rId4" Target="../media/image98.png" Type="http://schemas.openxmlformats.org/officeDocument/2006/relationships/image"/><Relationship Id="rId5" Target="../media/image99.svg" Type="http://schemas.openxmlformats.org/officeDocument/2006/relationships/image"/><Relationship Id="rId6" Target="../media/image100.png" Type="http://schemas.openxmlformats.org/officeDocument/2006/relationships/image"/><Relationship Id="rId7" Target="../media/image101.svg" Type="http://schemas.openxmlformats.org/officeDocument/2006/relationships/image"/><Relationship Id="rId8" Target="../media/image102.png" Type="http://schemas.openxmlformats.org/officeDocument/2006/relationships/image"/><Relationship Id="rId9" Target="../media/image10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4.jpeg" Type="http://schemas.openxmlformats.org/officeDocument/2006/relationships/image"/><Relationship Id="rId7" Target="../media/image105.jpeg" Type="http://schemas.openxmlformats.org/officeDocument/2006/relationships/image"/><Relationship Id="rId8" Target="../media/image106.jpeg" Type="http://schemas.openxmlformats.org/officeDocument/2006/relationships/image"/><Relationship Id="rId9" Target="../media/image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png" Type="http://schemas.openxmlformats.org/officeDocument/2006/relationships/image"/><Relationship Id="rId11" Target="../media/image16.jpe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4.svg" Type="http://schemas.openxmlformats.org/officeDocument/2006/relationships/image"/><Relationship Id="rId11" Target="../media/image115.png" Type="http://schemas.openxmlformats.org/officeDocument/2006/relationships/image"/><Relationship Id="rId12" Target="../media/image116.svg" Type="http://schemas.openxmlformats.org/officeDocument/2006/relationships/image"/><Relationship Id="rId13" Target="../media/image117.png" Type="http://schemas.openxmlformats.org/officeDocument/2006/relationships/image"/><Relationship Id="rId14" Target="../media/image118.png" Type="http://schemas.openxmlformats.org/officeDocument/2006/relationships/image"/><Relationship Id="rId15" Target="../media/image119.svg" Type="http://schemas.openxmlformats.org/officeDocument/2006/relationships/image"/><Relationship Id="rId16" Target="../media/image120.png" Type="http://schemas.openxmlformats.org/officeDocument/2006/relationships/image"/><Relationship Id="rId17" Target="../media/image121.svg" Type="http://schemas.openxmlformats.org/officeDocument/2006/relationships/image"/><Relationship Id="rId18" Target="../media/image122.png" Type="http://schemas.openxmlformats.org/officeDocument/2006/relationships/image"/><Relationship Id="rId19" Target="../media/image123.svg" Type="http://schemas.openxmlformats.org/officeDocument/2006/relationships/image"/><Relationship Id="rId2" Target="../media/image53.png" Type="http://schemas.openxmlformats.org/officeDocument/2006/relationships/image"/><Relationship Id="rId20" Target="../media/image5.png" Type="http://schemas.openxmlformats.org/officeDocument/2006/relationships/image"/><Relationship Id="rId3" Target="../media/image107.png" Type="http://schemas.openxmlformats.org/officeDocument/2006/relationships/image"/><Relationship Id="rId4" Target="../media/image108.svg" Type="http://schemas.openxmlformats.org/officeDocument/2006/relationships/image"/><Relationship Id="rId5" Target="../media/image109.png" Type="http://schemas.openxmlformats.org/officeDocument/2006/relationships/image"/><Relationship Id="rId6" Target="../media/image110.svg" Type="http://schemas.openxmlformats.org/officeDocument/2006/relationships/image"/><Relationship Id="rId7" Target="../media/image111.png" Type="http://schemas.openxmlformats.org/officeDocument/2006/relationships/image"/><Relationship Id="rId8" Target="../media/image112.svg" Type="http://schemas.openxmlformats.org/officeDocument/2006/relationships/image"/><Relationship Id="rId9" Target="../media/image113.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4.svg" Type="http://schemas.openxmlformats.org/officeDocument/2006/relationships/image"/><Relationship Id="rId11" Target="../media/image115.png" Type="http://schemas.openxmlformats.org/officeDocument/2006/relationships/image"/><Relationship Id="rId12" Target="../media/image116.svg" Type="http://schemas.openxmlformats.org/officeDocument/2006/relationships/image"/><Relationship Id="rId13" Target="../media/image124.png" Type="http://schemas.openxmlformats.org/officeDocument/2006/relationships/image"/><Relationship Id="rId14" Target="../media/image125.svg" Type="http://schemas.openxmlformats.org/officeDocument/2006/relationships/image"/><Relationship Id="rId15" Target="../media/image126.png" Type="http://schemas.openxmlformats.org/officeDocument/2006/relationships/image"/><Relationship Id="rId16" Target="../media/image127.svg" Type="http://schemas.openxmlformats.org/officeDocument/2006/relationships/image"/><Relationship Id="rId17" Target="../media/image128.png" Type="http://schemas.openxmlformats.org/officeDocument/2006/relationships/image"/><Relationship Id="rId18" Target="../media/image5.png" Type="http://schemas.openxmlformats.org/officeDocument/2006/relationships/image"/><Relationship Id="rId2" Target="../media/image53.png" Type="http://schemas.openxmlformats.org/officeDocument/2006/relationships/image"/><Relationship Id="rId3" Target="../media/image107.png" Type="http://schemas.openxmlformats.org/officeDocument/2006/relationships/image"/><Relationship Id="rId4" Target="../media/image108.svg" Type="http://schemas.openxmlformats.org/officeDocument/2006/relationships/image"/><Relationship Id="rId5" Target="../media/image109.png" Type="http://schemas.openxmlformats.org/officeDocument/2006/relationships/image"/><Relationship Id="rId6" Target="../media/image110.svg" Type="http://schemas.openxmlformats.org/officeDocument/2006/relationships/image"/><Relationship Id="rId7" Target="../media/image111.png" Type="http://schemas.openxmlformats.org/officeDocument/2006/relationships/image"/><Relationship Id="rId8" Target="../media/image112.svg" Type="http://schemas.openxmlformats.org/officeDocument/2006/relationships/image"/><Relationship Id="rId9" Target="../media/image113.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5.svg" Type="http://schemas.openxmlformats.org/officeDocument/2006/relationships/image"/><Relationship Id="rId11" Target="../media/image5.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129.png" Type="http://schemas.openxmlformats.org/officeDocument/2006/relationships/image"/><Relationship Id="rId5" Target="../media/image130.png" Type="http://schemas.openxmlformats.org/officeDocument/2006/relationships/image"/><Relationship Id="rId6" Target="../media/image131.svg" Type="http://schemas.openxmlformats.org/officeDocument/2006/relationships/image"/><Relationship Id="rId7" Target="../media/image132.png" Type="http://schemas.openxmlformats.org/officeDocument/2006/relationships/image"/><Relationship Id="rId8" Target="../media/image133.svg" Type="http://schemas.openxmlformats.org/officeDocument/2006/relationships/image"/><Relationship Id="rId9" Target="../media/image13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3.png" Type="http://schemas.openxmlformats.org/officeDocument/2006/relationships/image"/><Relationship Id="rId11" Target="../media/image144.svg" Type="http://schemas.openxmlformats.org/officeDocument/2006/relationships/image"/><Relationship Id="rId12" Target="https://kam-rada.gov.ua" TargetMode="External" Type="http://schemas.openxmlformats.org/officeDocument/2006/relationships/hyperlink"/><Relationship Id="rId13" Target="../media/image5.png" Type="http://schemas.openxmlformats.org/officeDocument/2006/relationships/image"/><Relationship Id="rId14" Target="../media/image6.png" Type="http://schemas.openxmlformats.org/officeDocument/2006/relationships/image"/><Relationship Id="rId15" Target="../media/image145.png" Type="http://schemas.openxmlformats.org/officeDocument/2006/relationships/image"/><Relationship Id="rId16" Target="../media/image146.png" Type="http://schemas.openxmlformats.org/officeDocument/2006/relationships/image"/><Relationship Id="rId17" Target="../media/image147.png" Type="http://schemas.openxmlformats.org/officeDocument/2006/relationships/image"/><Relationship Id="rId2" Target="../media/image53.png" Type="http://schemas.openxmlformats.org/officeDocument/2006/relationships/image"/><Relationship Id="rId3" Target="../media/image136.png" Type="http://schemas.openxmlformats.org/officeDocument/2006/relationships/image"/><Relationship Id="rId4" Target="../media/image137.png" Type="http://schemas.openxmlformats.org/officeDocument/2006/relationships/image"/><Relationship Id="rId5" Target="../media/image138.svg" Type="http://schemas.openxmlformats.org/officeDocument/2006/relationships/image"/><Relationship Id="rId6" Target="../media/image139.png" Type="http://schemas.openxmlformats.org/officeDocument/2006/relationships/image"/><Relationship Id="rId7" Target="../media/image140.svg" Type="http://schemas.openxmlformats.org/officeDocument/2006/relationships/image"/><Relationship Id="rId8" Target="../media/image141.png" Type="http://schemas.openxmlformats.org/officeDocument/2006/relationships/image"/><Relationship Id="rId9" Target="../media/image14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 Id="rId5" Target="../media/image22.png" Type="http://schemas.openxmlformats.org/officeDocument/2006/relationships/image"/><Relationship Id="rId6" Target="../media/image23.jpeg" Type="http://schemas.openxmlformats.org/officeDocument/2006/relationships/image"/><Relationship Id="rId7"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 Id="rId5" Target="../media/image27.jpeg" Type="http://schemas.openxmlformats.org/officeDocument/2006/relationships/image"/><Relationship Id="rId6" Target="../media/image28.jpeg" Type="http://schemas.openxmlformats.org/officeDocument/2006/relationships/image"/><Relationship Id="rId7" Target="../media/image29.png" Type="http://schemas.openxmlformats.org/officeDocument/2006/relationships/image"/><Relationship Id="rId8" Target="../media/image30.jpeg" Type="http://schemas.openxmlformats.org/officeDocument/2006/relationships/image"/><Relationship Id="rId9"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2.jpeg" Type="http://schemas.openxmlformats.org/officeDocument/2006/relationships/image"/><Relationship Id="rId4" Target="../media/image33.jpeg" Type="http://schemas.openxmlformats.org/officeDocument/2006/relationships/image"/><Relationship Id="rId5" Target="../media/image34.jpeg" Type="http://schemas.openxmlformats.org/officeDocument/2006/relationships/image"/><Relationship Id="rId6"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37.jpeg" Type="http://schemas.openxmlformats.org/officeDocument/2006/relationships/image"/><Relationship Id="rId5" Target="../media/image38.jpeg" Type="http://schemas.openxmlformats.org/officeDocument/2006/relationships/image"/><Relationship Id="rId6" Target="../media/image39.jpeg" Type="http://schemas.openxmlformats.org/officeDocument/2006/relationships/image"/><Relationship Id="rId7" Target="../media/image40.jpeg" Type="http://schemas.openxmlformats.org/officeDocument/2006/relationships/image"/><Relationship Id="rId8" Target="../media/image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11" Target="../media/image47.png" Type="http://schemas.openxmlformats.org/officeDocument/2006/relationships/image"/><Relationship Id="rId12" Target="../media/image48.svg" Type="http://schemas.openxmlformats.org/officeDocument/2006/relationships/image"/><Relationship Id="rId13" Target="../media/image49.png" Type="http://schemas.openxmlformats.org/officeDocument/2006/relationships/image"/><Relationship Id="rId14" Target="../media/image50.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5.pn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 Id="rId9" Target="../media/image4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png" Type="http://schemas.openxmlformats.org/officeDocument/2006/relationships/image"/><Relationship Id="rId4"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png" Type="http://schemas.openxmlformats.org/officeDocument/2006/relationships/image"/><Relationship Id="rId4" Target="../media/image55.svg" Type="http://schemas.openxmlformats.org/officeDocument/2006/relationships/image"/><Relationship Id="rId5" Target="../media/image25.jpeg" Type="http://schemas.openxmlformats.org/officeDocument/2006/relationships/image"/><Relationship Id="rId6" Target="../media/image56.png" Type="http://schemas.openxmlformats.org/officeDocument/2006/relationships/image"/><Relationship Id="rId7" Target="../media/image57.png" Type="http://schemas.openxmlformats.org/officeDocument/2006/relationships/image"/><Relationship Id="rId8" Target="../media/image58.jpeg" Type="http://schemas.openxmlformats.org/officeDocument/2006/relationships/image"/><Relationship Id="rId9" Target="../media/image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974764" y="-207071"/>
            <a:ext cx="3086100" cy="11299900"/>
            <a:chOff x="0" y="0"/>
            <a:chExt cx="812800" cy="2976105"/>
          </a:xfrm>
        </p:grpSpPr>
        <p:sp>
          <p:nvSpPr>
            <p:cNvPr name="Freeform 3" id="3"/>
            <p:cNvSpPr/>
            <p:nvPr/>
          </p:nvSpPr>
          <p:spPr>
            <a:xfrm flipH="false" flipV="false" rot="0">
              <a:off x="0" y="0"/>
              <a:ext cx="812800" cy="2976105"/>
            </a:xfrm>
            <a:custGeom>
              <a:avLst/>
              <a:gdLst/>
              <a:ahLst/>
              <a:cxnLst/>
              <a:rect r="r" b="b" t="t" l="l"/>
              <a:pathLst>
                <a:path h="2976105" w="812800">
                  <a:moveTo>
                    <a:pt x="0" y="0"/>
                  </a:moveTo>
                  <a:lnTo>
                    <a:pt x="812800" y="0"/>
                  </a:lnTo>
                  <a:lnTo>
                    <a:pt x="812800" y="2976105"/>
                  </a:lnTo>
                  <a:lnTo>
                    <a:pt x="0" y="2976105"/>
                  </a:lnTo>
                  <a:close/>
                </a:path>
              </a:pathLst>
            </a:custGeom>
            <a:solidFill>
              <a:srgbClr val="1C5739"/>
            </a:solidFill>
          </p:spPr>
        </p:sp>
        <p:sp>
          <p:nvSpPr>
            <p:cNvPr name="TextBox 4" id="4"/>
            <p:cNvSpPr txBox="true"/>
            <p:nvPr/>
          </p:nvSpPr>
          <p:spPr>
            <a:xfrm>
              <a:off x="0" y="-19050"/>
              <a:ext cx="812800" cy="2995155"/>
            </a:xfrm>
            <a:prstGeom prst="rect">
              <a:avLst/>
            </a:prstGeom>
          </p:spPr>
          <p:txBody>
            <a:bodyPr anchor="ctr" rtlCol="false" tIns="50800" lIns="50800" bIns="50800" rIns="50800"/>
            <a:lstStyle/>
            <a:p>
              <a:pPr algn="ctr">
                <a:lnSpc>
                  <a:spcPts val="2859"/>
                </a:lnSpc>
              </a:pPr>
            </a:p>
          </p:txBody>
        </p:sp>
      </p:grpSp>
      <p:sp>
        <p:nvSpPr>
          <p:cNvPr name="Freeform 5" id="5"/>
          <p:cNvSpPr/>
          <p:nvPr/>
        </p:nvSpPr>
        <p:spPr>
          <a:xfrm flipH="false" flipV="false" rot="0">
            <a:off x="16384715" y="9009597"/>
            <a:ext cx="3806571" cy="2083232"/>
          </a:xfrm>
          <a:custGeom>
            <a:avLst/>
            <a:gdLst/>
            <a:ahLst/>
            <a:cxnLst/>
            <a:rect r="r" b="b" t="t" l="l"/>
            <a:pathLst>
              <a:path h="2083232" w="3806571">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543050" y="-558218"/>
            <a:ext cx="3086100" cy="11299900"/>
            <a:chOff x="0" y="0"/>
            <a:chExt cx="812800" cy="2976105"/>
          </a:xfrm>
        </p:grpSpPr>
        <p:sp>
          <p:nvSpPr>
            <p:cNvPr name="Freeform 7" id="7"/>
            <p:cNvSpPr/>
            <p:nvPr/>
          </p:nvSpPr>
          <p:spPr>
            <a:xfrm flipH="false" flipV="false" rot="0">
              <a:off x="0" y="0"/>
              <a:ext cx="812800" cy="2976105"/>
            </a:xfrm>
            <a:custGeom>
              <a:avLst/>
              <a:gdLst/>
              <a:ahLst/>
              <a:cxnLst/>
              <a:rect r="r" b="b" t="t" l="l"/>
              <a:pathLst>
                <a:path h="2976105" w="812800">
                  <a:moveTo>
                    <a:pt x="0" y="0"/>
                  </a:moveTo>
                  <a:lnTo>
                    <a:pt x="812800" y="0"/>
                  </a:lnTo>
                  <a:lnTo>
                    <a:pt x="812800" y="2976105"/>
                  </a:lnTo>
                  <a:lnTo>
                    <a:pt x="0" y="2976105"/>
                  </a:lnTo>
                  <a:close/>
                </a:path>
              </a:pathLst>
            </a:custGeom>
            <a:solidFill>
              <a:srgbClr val="1C5739"/>
            </a:solidFill>
          </p:spPr>
        </p:sp>
        <p:sp>
          <p:nvSpPr>
            <p:cNvPr name="TextBox 8" id="8"/>
            <p:cNvSpPr txBox="true"/>
            <p:nvPr/>
          </p:nvSpPr>
          <p:spPr>
            <a:xfrm>
              <a:off x="0" y="-19050"/>
              <a:ext cx="812800" cy="2995155"/>
            </a:xfrm>
            <a:prstGeom prst="rect">
              <a:avLst/>
            </a:prstGeom>
          </p:spPr>
          <p:txBody>
            <a:bodyPr anchor="ctr" rtlCol="false" tIns="50800" lIns="50800" bIns="50800" rIns="50800"/>
            <a:lstStyle/>
            <a:p>
              <a:pPr algn="ctr">
                <a:lnSpc>
                  <a:spcPts val="2859"/>
                </a:lnSpc>
              </a:pPr>
            </a:p>
          </p:txBody>
        </p:sp>
      </p:grpSp>
      <p:grpSp>
        <p:nvGrpSpPr>
          <p:cNvPr name="Group 9" id="9"/>
          <p:cNvGrpSpPr/>
          <p:nvPr/>
        </p:nvGrpSpPr>
        <p:grpSpPr>
          <a:xfrm rot="0">
            <a:off x="1227773" y="4163622"/>
            <a:ext cx="110236" cy="2818996"/>
            <a:chOff x="0" y="0"/>
            <a:chExt cx="26312" cy="672855"/>
          </a:xfrm>
        </p:grpSpPr>
        <p:sp>
          <p:nvSpPr>
            <p:cNvPr name="Freeform 10" id="10"/>
            <p:cNvSpPr/>
            <p:nvPr/>
          </p:nvSpPr>
          <p:spPr>
            <a:xfrm flipH="false" flipV="false" rot="0">
              <a:off x="0" y="0"/>
              <a:ext cx="26312" cy="672855"/>
            </a:xfrm>
            <a:custGeom>
              <a:avLst/>
              <a:gdLst/>
              <a:ahLst/>
              <a:cxnLst/>
              <a:rect r="r" b="b" t="t" l="l"/>
              <a:pathLst>
                <a:path h="672855" w="26312">
                  <a:moveTo>
                    <a:pt x="0" y="0"/>
                  </a:moveTo>
                  <a:lnTo>
                    <a:pt x="26312" y="0"/>
                  </a:lnTo>
                  <a:lnTo>
                    <a:pt x="26312" y="672855"/>
                  </a:lnTo>
                  <a:lnTo>
                    <a:pt x="0" y="672855"/>
                  </a:lnTo>
                  <a:close/>
                </a:path>
              </a:pathLst>
            </a:custGeom>
            <a:solidFill>
              <a:srgbClr val="FFFFFF"/>
            </a:solidFill>
          </p:spPr>
        </p:sp>
        <p:sp>
          <p:nvSpPr>
            <p:cNvPr name="TextBox 11" id="11"/>
            <p:cNvSpPr txBox="true"/>
            <p:nvPr/>
          </p:nvSpPr>
          <p:spPr>
            <a:xfrm>
              <a:off x="0" y="-19050"/>
              <a:ext cx="26312" cy="691905"/>
            </a:xfrm>
            <a:prstGeom prst="rect">
              <a:avLst/>
            </a:prstGeom>
          </p:spPr>
          <p:txBody>
            <a:bodyPr anchor="ctr" rtlCol="false" tIns="50800" lIns="50800" bIns="50800" rIns="50800"/>
            <a:lstStyle/>
            <a:p>
              <a:pPr algn="ctr">
                <a:lnSpc>
                  <a:spcPts val="2859"/>
                </a:lnSpc>
              </a:pPr>
            </a:p>
          </p:txBody>
        </p:sp>
      </p:grpSp>
      <p:sp>
        <p:nvSpPr>
          <p:cNvPr name="Freeform 12" id="12"/>
          <p:cNvSpPr/>
          <p:nvPr/>
        </p:nvSpPr>
        <p:spPr>
          <a:xfrm flipH="false" flipV="false" rot="0">
            <a:off x="-2777871" y="-207071"/>
            <a:ext cx="3806571" cy="2083232"/>
          </a:xfrm>
          <a:custGeom>
            <a:avLst/>
            <a:gdLst/>
            <a:ahLst/>
            <a:cxnLst/>
            <a:rect r="r" b="b" t="t" l="l"/>
            <a:pathLst>
              <a:path h="2083232" w="3806571">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2827528" y="834546"/>
            <a:ext cx="5180159" cy="2304729"/>
            <a:chOff x="0" y="0"/>
            <a:chExt cx="6906878" cy="3072972"/>
          </a:xfrm>
        </p:grpSpPr>
        <p:sp>
          <p:nvSpPr>
            <p:cNvPr name="Freeform 14" id="14"/>
            <p:cNvSpPr/>
            <p:nvPr/>
          </p:nvSpPr>
          <p:spPr>
            <a:xfrm flipH="false" flipV="false" rot="0">
              <a:off x="0" y="0"/>
              <a:ext cx="2121268" cy="3072972"/>
            </a:xfrm>
            <a:custGeom>
              <a:avLst/>
              <a:gdLst/>
              <a:ahLst/>
              <a:cxnLst/>
              <a:rect r="r" b="b" t="t" l="l"/>
              <a:pathLst>
                <a:path h="3072972" w="2121268">
                  <a:moveTo>
                    <a:pt x="0" y="0"/>
                  </a:moveTo>
                  <a:lnTo>
                    <a:pt x="2121268" y="0"/>
                  </a:lnTo>
                  <a:lnTo>
                    <a:pt x="2121268" y="3072972"/>
                  </a:lnTo>
                  <a:lnTo>
                    <a:pt x="0" y="3072972"/>
                  </a:lnTo>
                  <a:lnTo>
                    <a:pt x="0" y="0"/>
                  </a:lnTo>
                  <a:close/>
                </a:path>
              </a:pathLst>
            </a:custGeom>
            <a:blipFill>
              <a:blip r:embed="rId6"/>
              <a:stretch>
                <a:fillRect l="0" t="0" r="0" b="0"/>
              </a:stretch>
            </a:blipFill>
          </p:spPr>
        </p:sp>
        <p:sp>
          <p:nvSpPr>
            <p:cNvPr name="Freeform 15" id="15"/>
            <p:cNvSpPr/>
            <p:nvPr/>
          </p:nvSpPr>
          <p:spPr>
            <a:xfrm flipH="false" flipV="false" rot="0">
              <a:off x="3833906" y="0"/>
              <a:ext cx="3072972" cy="3072972"/>
            </a:xfrm>
            <a:custGeom>
              <a:avLst/>
              <a:gdLst/>
              <a:ahLst/>
              <a:cxnLst/>
              <a:rect r="r" b="b" t="t" l="l"/>
              <a:pathLst>
                <a:path h="3072972" w="3072972">
                  <a:moveTo>
                    <a:pt x="0" y="0"/>
                  </a:moveTo>
                  <a:lnTo>
                    <a:pt x="3072972" y="0"/>
                  </a:lnTo>
                  <a:lnTo>
                    <a:pt x="3072972" y="3072972"/>
                  </a:lnTo>
                  <a:lnTo>
                    <a:pt x="0" y="3072972"/>
                  </a:lnTo>
                  <a:lnTo>
                    <a:pt x="0" y="0"/>
                  </a:lnTo>
                  <a:close/>
                </a:path>
              </a:pathLst>
            </a:custGeom>
            <a:blipFill>
              <a:blip r:embed="rId7"/>
              <a:stretch>
                <a:fillRect l="0" t="0" r="0" b="0"/>
              </a:stretch>
            </a:blipFill>
          </p:spPr>
        </p:sp>
      </p:grpSp>
      <p:grpSp>
        <p:nvGrpSpPr>
          <p:cNvPr name="Group 16" id="16"/>
          <p:cNvGrpSpPr/>
          <p:nvPr/>
        </p:nvGrpSpPr>
        <p:grpSpPr>
          <a:xfrm rot="0">
            <a:off x="1964538" y="3498901"/>
            <a:ext cx="8260984" cy="5300578"/>
            <a:chOff x="0" y="0"/>
            <a:chExt cx="11014645" cy="7067437"/>
          </a:xfrm>
        </p:grpSpPr>
        <p:sp>
          <p:nvSpPr>
            <p:cNvPr name="TextBox 17" id="17"/>
            <p:cNvSpPr txBox="true"/>
            <p:nvPr/>
          </p:nvSpPr>
          <p:spPr>
            <a:xfrm rot="0">
              <a:off x="0" y="5079324"/>
              <a:ext cx="11014645" cy="1988113"/>
            </a:xfrm>
            <a:prstGeom prst="rect">
              <a:avLst/>
            </a:prstGeom>
          </p:spPr>
          <p:txBody>
            <a:bodyPr anchor="t" rtlCol="false" tIns="0" lIns="0" bIns="0" rIns="0">
              <a:spAutoFit/>
            </a:bodyPr>
            <a:lstStyle/>
            <a:p>
              <a:pPr algn="l">
                <a:lnSpc>
                  <a:spcPts val="4045"/>
                </a:lnSpc>
              </a:pPr>
              <a:r>
                <a:rPr lang="en-US" sz="2889" spc="144">
                  <a:solidFill>
                    <a:srgbClr val="1C5739"/>
                  </a:solidFill>
                  <a:latin typeface="Open Sauce"/>
                  <a:ea typeface="Open Sauce"/>
                  <a:cs typeface="Open Sauce"/>
                  <a:sym typeface="Open Sauce"/>
                </a:rPr>
                <a:t>A united</a:t>
              </a:r>
              <a:r>
                <a:rPr lang="en-US" sz="2889" spc="144">
                  <a:solidFill>
                    <a:srgbClr val="1C5739"/>
                  </a:solidFill>
                  <a:latin typeface="Open Sauce"/>
                  <a:ea typeface="Open Sauce"/>
                  <a:cs typeface="Open Sauce"/>
                  <a:sym typeface="Open Sauce"/>
                </a:rPr>
                <a:t>, progressive, and innovative</a:t>
              </a:r>
            </a:p>
            <a:p>
              <a:pPr algn="l">
                <a:lnSpc>
                  <a:spcPts val="4045"/>
                </a:lnSpc>
              </a:pPr>
              <a:r>
                <a:rPr lang="en-US" sz="2889" spc="144">
                  <a:solidFill>
                    <a:srgbClr val="1C5739"/>
                  </a:solidFill>
                  <a:latin typeface="Open Sauce"/>
                  <a:ea typeface="Open Sauce"/>
                  <a:cs typeface="Open Sauce"/>
                  <a:sym typeface="Open Sauce"/>
                </a:rPr>
                <a:t>community</a:t>
              </a:r>
              <a:r>
                <a:rPr lang="en-US" sz="2889" spc="144">
                  <a:solidFill>
                    <a:srgbClr val="1C5739"/>
                  </a:solidFill>
                  <a:latin typeface="Open Sauce"/>
                  <a:ea typeface="Open Sauce"/>
                  <a:cs typeface="Open Sauce"/>
                  <a:sym typeface="Open Sauce"/>
                </a:rPr>
                <a:t> in the central lowland and foothill region of Transcarpathia</a:t>
              </a:r>
            </a:p>
          </p:txBody>
        </p:sp>
        <p:sp>
          <p:nvSpPr>
            <p:cNvPr name="TextBox 18" id="18"/>
            <p:cNvSpPr txBox="true"/>
            <p:nvPr/>
          </p:nvSpPr>
          <p:spPr>
            <a:xfrm rot="0">
              <a:off x="0" y="940143"/>
              <a:ext cx="8972378" cy="3862957"/>
            </a:xfrm>
            <a:prstGeom prst="rect">
              <a:avLst/>
            </a:prstGeom>
          </p:spPr>
          <p:txBody>
            <a:bodyPr anchor="t" rtlCol="false" tIns="0" lIns="0" bIns="0" rIns="0">
              <a:spAutoFit/>
            </a:bodyPr>
            <a:lstStyle/>
            <a:p>
              <a:pPr algn="l" marL="0" indent="0" lvl="0">
                <a:lnSpc>
                  <a:spcPts val="7528"/>
                </a:lnSpc>
              </a:pPr>
              <a:r>
                <a:rPr lang="en-US" b="true" sz="6721" spc="33">
                  <a:solidFill>
                    <a:srgbClr val="1C5739"/>
                  </a:solidFill>
                  <a:latin typeface="Glacial Indifference Bold"/>
                  <a:ea typeface="Glacial Indifference Bold"/>
                  <a:cs typeface="Glacial Indifference Bold"/>
                  <a:sym typeface="Glacial Indifference Bold"/>
                </a:rPr>
                <a:t>Kamianska territorial community</a:t>
              </a:r>
            </a:p>
          </p:txBody>
        </p:sp>
        <p:sp>
          <p:nvSpPr>
            <p:cNvPr name="TextBox 19" id="19"/>
            <p:cNvSpPr txBox="true"/>
            <p:nvPr/>
          </p:nvSpPr>
          <p:spPr>
            <a:xfrm rot="0">
              <a:off x="0" y="-76200"/>
              <a:ext cx="9244864" cy="639136"/>
            </a:xfrm>
            <a:prstGeom prst="rect">
              <a:avLst/>
            </a:prstGeom>
          </p:spPr>
          <p:txBody>
            <a:bodyPr anchor="t" rtlCol="false" tIns="0" lIns="0" bIns="0" rIns="0">
              <a:spAutoFit/>
            </a:bodyPr>
            <a:lstStyle/>
            <a:p>
              <a:pPr algn="l" marL="0" indent="0" lvl="0">
                <a:lnSpc>
                  <a:spcPts val="3837"/>
                </a:lnSpc>
                <a:spcBef>
                  <a:spcPct val="0"/>
                </a:spcBef>
              </a:pPr>
              <a:r>
                <a:rPr lang="en-US" b="true" sz="2780" spc="13">
                  <a:solidFill>
                    <a:srgbClr val="1C5739"/>
                  </a:solidFill>
                  <a:latin typeface="Poppins Semi-Bold"/>
                  <a:ea typeface="Poppins Semi-Bold"/>
                  <a:cs typeface="Poppins Semi-Bold"/>
                  <a:sym typeface="Poppins Semi-Bold"/>
                </a:rPr>
                <a:t>Transcarpathian region, Ukraine, 2026</a:t>
              </a:r>
            </a:p>
          </p:txBody>
        </p:sp>
      </p:grpSp>
      <p:grpSp>
        <p:nvGrpSpPr>
          <p:cNvPr name="Group 20" id="20"/>
          <p:cNvGrpSpPr/>
          <p:nvPr/>
        </p:nvGrpSpPr>
        <p:grpSpPr>
          <a:xfrm rot="0">
            <a:off x="11356613" y="396457"/>
            <a:ext cx="5902687" cy="9494087"/>
            <a:chOff x="0" y="0"/>
            <a:chExt cx="7462163" cy="12002401"/>
          </a:xfrm>
        </p:grpSpPr>
        <p:sp>
          <p:nvSpPr>
            <p:cNvPr name="Freeform 21" id="21"/>
            <p:cNvSpPr/>
            <p:nvPr/>
          </p:nvSpPr>
          <p:spPr>
            <a:xfrm flipH="false" flipV="false" rot="0">
              <a:off x="0" y="0"/>
              <a:ext cx="7462146" cy="12002401"/>
            </a:xfrm>
            <a:custGeom>
              <a:avLst/>
              <a:gdLst/>
              <a:ahLst/>
              <a:cxnLst/>
              <a:rect r="r" b="b" t="t" l="l"/>
              <a:pathLst>
                <a:path h="12002401" w="7462146">
                  <a:moveTo>
                    <a:pt x="1874702" y="0"/>
                  </a:moveTo>
                  <a:lnTo>
                    <a:pt x="5587444" y="0"/>
                  </a:lnTo>
                  <a:cubicBezTo>
                    <a:pt x="6084646" y="0"/>
                    <a:pt x="6561484" y="197513"/>
                    <a:pt x="6913059" y="549088"/>
                  </a:cubicBezTo>
                  <a:cubicBezTo>
                    <a:pt x="7264633" y="900662"/>
                    <a:pt x="7462146" y="1377500"/>
                    <a:pt x="7462146" y="1874702"/>
                  </a:cubicBezTo>
                  <a:lnTo>
                    <a:pt x="7462146" y="10127698"/>
                  </a:lnTo>
                  <a:cubicBezTo>
                    <a:pt x="7462146" y="10624900"/>
                    <a:pt x="7264633" y="11101739"/>
                    <a:pt x="6913059" y="11453313"/>
                  </a:cubicBezTo>
                  <a:cubicBezTo>
                    <a:pt x="6561484" y="11804888"/>
                    <a:pt x="6084646" y="12002401"/>
                    <a:pt x="5587444" y="12002401"/>
                  </a:cubicBezTo>
                  <a:lnTo>
                    <a:pt x="1874702" y="12002401"/>
                  </a:lnTo>
                  <a:cubicBezTo>
                    <a:pt x="1377500" y="12002401"/>
                    <a:pt x="900662" y="11804888"/>
                    <a:pt x="549088" y="11453313"/>
                  </a:cubicBezTo>
                  <a:cubicBezTo>
                    <a:pt x="197513" y="11101739"/>
                    <a:pt x="0" y="10624900"/>
                    <a:pt x="0" y="10127698"/>
                  </a:cubicBezTo>
                  <a:lnTo>
                    <a:pt x="0" y="1874702"/>
                  </a:lnTo>
                  <a:cubicBezTo>
                    <a:pt x="0" y="1377500"/>
                    <a:pt x="197513" y="900662"/>
                    <a:pt x="549088" y="549088"/>
                  </a:cubicBezTo>
                  <a:cubicBezTo>
                    <a:pt x="900662" y="197513"/>
                    <a:pt x="1377500" y="0"/>
                    <a:pt x="1874702" y="0"/>
                  </a:cubicBezTo>
                  <a:close/>
                </a:path>
              </a:pathLst>
            </a:custGeom>
            <a:blipFill>
              <a:blip r:embed="rId8"/>
              <a:stretch>
                <a:fillRect l="-57228" t="0" r="-57229" b="0"/>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380161" y="23188"/>
            <a:ext cx="19048322" cy="1948293"/>
            <a:chOff x="0" y="0"/>
            <a:chExt cx="5016842" cy="513131"/>
          </a:xfrm>
        </p:grpSpPr>
        <p:sp>
          <p:nvSpPr>
            <p:cNvPr name="Freeform 4" id="4"/>
            <p:cNvSpPr/>
            <p:nvPr/>
          </p:nvSpPr>
          <p:spPr>
            <a:xfrm flipH="false" flipV="false" rot="0">
              <a:off x="0" y="0"/>
              <a:ext cx="5016842" cy="513131"/>
            </a:xfrm>
            <a:custGeom>
              <a:avLst/>
              <a:gdLst/>
              <a:ahLst/>
              <a:cxnLst/>
              <a:rect r="r" b="b" t="t" l="l"/>
              <a:pathLst>
                <a:path h="513131" w="5016842">
                  <a:moveTo>
                    <a:pt x="0" y="0"/>
                  </a:moveTo>
                  <a:lnTo>
                    <a:pt x="5016842" y="0"/>
                  </a:lnTo>
                  <a:lnTo>
                    <a:pt x="5016842" y="513131"/>
                  </a:lnTo>
                  <a:lnTo>
                    <a:pt x="0" y="513131"/>
                  </a:lnTo>
                  <a:close/>
                </a:path>
              </a:pathLst>
            </a:custGeom>
            <a:solidFill>
              <a:srgbClr val="1C5739"/>
            </a:solidFill>
          </p:spPr>
        </p:sp>
        <p:sp>
          <p:nvSpPr>
            <p:cNvPr name="TextBox 5" id="5"/>
            <p:cNvSpPr txBox="true"/>
            <p:nvPr/>
          </p:nvSpPr>
          <p:spPr>
            <a:xfrm>
              <a:off x="0" y="-19050"/>
              <a:ext cx="5016842" cy="532181"/>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16663492" y="-2868002"/>
            <a:ext cx="4116356" cy="4116356"/>
          </a:xfrm>
          <a:custGeom>
            <a:avLst/>
            <a:gdLst/>
            <a:ahLst/>
            <a:cxnLst/>
            <a:rect r="r" b="b" t="t" l="l"/>
            <a:pathLst>
              <a:path h="4116356" w="4116356">
                <a:moveTo>
                  <a:pt x="0" y="0"/>
                </a:moveTo>
                <a:lnTo>
                  <a:pt x="4116356" y="0"/>
                </a:lnTo>
                <a:lnTo>
                  <a:pt x="4116356"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742069" y="-379690"/>
            <a:ext cx="3256087" cy="3256087"/>
          </a:xfrm>
          <a:custGeom>
            <a:avLst/>
            <a:gdLst/>
            <a:ahLst/>
            <a:cxnLst/>
            <a:rect r="r" b="b" t="t" l="l"/>
            <a:pathLst>
              <a:path h="3256087" w="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1521817" y="58161"/>
            <a:ext cx="7150035" cy="1878347"/>
            <a:chOff x="0" y="0"/>
            <a:chExt cx="1107728" cy="291005"/>
          </a:xfrm>
        </p:grpSpPr>
        <p:sp>
          <p:nvSpPr>
            <p:cNvPr name="Freeform 9" id="9"/>
            <p:cNvSpPr/>
            <p:nvPr/>
          </p:nvSpPr>
          <p:spPr>
            <a:xfrm flipH="false" flipV="false" rot="0">
              <a:off x="0" y="0"/>
              <a:ext cx="1107728" cy="291005"/>
            </a:xfrm>
            <a:custGeom>
              <a:avLst/>
              <a:gdLst/>
              <a:ahLst/>
              <a:cxnLst/>
              <a:rect r="r" b="b" t="t" l="l"/>
              <a:pathLst>
                <a:path h="291005" w="1107728">
                  <a:moveTo>
                    <a:pt x="24904" y="0"/>
                  </a:moveTo>
                  <a:lnTo>
                    <a:pt x="1082824" y="0"/>
                  </a:lnTo>
                  <a:cubicBezTo>
                    <a:pt x="1096578" y="0"/>
                    <a:pt x="1107728" y="11150"/>
                    <a:pt x="1107728" y="24904"/>
                  </a:cubicBezTo>
                  <a:lnTo>
                    <a:pt x="1107728" y="266101"/>
                  </a:lnTo>
                  <a:cubicBezTo>
                    <a:pt x="1107728" y="279855"/>
                    <a:pt x="1096578" y="291005"/>
                    <a:pt x="1082824" y="291005"/>
                  </a:cubicBezTo>
                  <a:lnTo>
                    <a:pt x="24904" y="291005"/>
                  </a:lnTo>
                  <a:cubicBezTo>
                    <a:pt x="11150" y="291005"/>
                    <a:pt x="0" y="279855"/>
                    <a:pt x="0" y="266101"/>
                  </a:cubicBezTo>
                  <a:lnTo>
                    <a:pt x="0" y="24904"/>
                  </a:lnTo>
                  <a:cubicBezTo>
                    <a:pt x="0" y="11150"/>
                    <a:pt x="11150" y="0"/>
                    <a:pt x="24904" y="0"/>
                  </a:cubicBezTo>
                  <a:close/>
                </a:path>
              </a:pathLst>
            </a:custGeom>
            <a:solidFill>
              <a:srgbClr val="FFFFFF"/>
            </a:solidFill>
          </p:spPr>
        </p:sp>
      </p:grpSp>
      <p:grpSp>
        <p:nvGrpSpPr>
          <p:cNvPr name="Group 10" id="10"/>
          <p:cNvGrpSpPr/>
          <p:nvPr/>
        </p:nvGrpSpPr>
        <p:grpSpPr>
          <a:xfrm rot="-10800000">
            <a:off x="12726687" y="9900240"/>
            <a:ext cx="6662939" cy="762000"/>
            <a:chOff x="0" y="0"/>
            <a:chExt cx="1754848" cy="200691"/>
          </a:xfrm>
        </p:grpSpPr>
        <p:sp>
          <p:nvSpPr>
            <p:cNvPr name="Freeform 11" id="11"/>
            <p:cNvSpPr/>
            <p:nvPr/>
          </p:nvSpPr>
          <p:spPr>
            <a:xfrm flipH="false" flipV="false" rot="0">
              <a:off x="0" y="0"/>
              <a:ext cx="1754848" cy="200691"/>
            </a:xfrm>
            <a:custGeom>
              <a:avLst/>
              <a:gdLst/>
              <a:ahLst/>
              <a:cxnLst/>
              <a:rect r="r" b="b" t="t" l="l"/>
              <a:pathLst>
                <a:path h="200691" w="1754848">
                  <a:moveTo>
                    <a:pt x="203200" y="0"/>
                  </a:moveTo>
                  <a:lnTo>
                    <a:pt x="1754848" y="0"/>
                  </a:lnTo>
                  <a:lnTo>
                    <a:pt x="1551648" y="200691"/>
                  </a:lnTo>
                  <a:lnTo>
                    <a:pt x="0" y="200691"/>
                  </a:lnTo>
                  <a:lnTo>
                    <a:pt x="203200" y="0"/>
                  </a:lnTo>
                  <a:close/>
                </a:path>
              </a:pathLst>
            </a:custGeom>
            <a:solidFill>
              <a:srgbClr val="1C5739"/>
            </a:solidFill>
          </p:spPr>
        </p:sp>
        <p:sp>
          <p:nvSpPr>
            <p:cNvPr name="TextBox 12" id="12"/>
            <p:cNvSpPr txBox="true"/>
            <p:nvPr/>
          </p:nvSpPr>
          <p:spPr>
            <a:xfrm>
              <a:off x="101600" y="-47625"/>
              <a:ext cx="1551648" cy="248316"/>
            </a:xfrm>
            <a:prstGeom prst="rect">
              <a:avLst/>
            </a:prstGeom>
          </p:spPr>
          <p:txBody>
            <a:bodyPr anchor="ctr" rtlCol="false" tIns="50800" lIns="50800" bIns="50800" rIns="50800"/>
            <a:lstStyle/>
            <a:p>
              <a:pPr algn="ctr">
                <a:lnSpc>
                  <a:spcPts val="2940"/>
                </a:lnSpc>
              </a:pPr>
            </a:p>
          </p:txBody>
        </p:sp>
      </p:grpSp>
      <p:grpSp>
        <p:nvGrpSpPr>
          <p:cNvPr name="Group 13" id="13"/>
          <p:cNvGrpSpPr/>
          <p:nvPr/>
        </p:nvGrpSpPr>
        <p:grpSpPr>
          <a:xfrm rot="0">
            <a:off x="95587" y="5298605"/>
            <a:ext cx="6501088" cy="4803563"/>
            <a:chOff x="0" y="0"/>
            <a:chExt cx="8668117" cy="6404750"/>
          </a:xfrm>
        </p:grpSpPr>
        <p:pic>
          <p:nvPicPr>
            <p:cNvPr name="Picture 14" id="14"/>
            <p:cNvPicPr>
              <a:picLocks noChangeAspect="true"/>
            </p:cNvPicPr>
            <p:nvPr/>
          </p:nvPicPr>
          <p:blipFill>
            <a:blip r:embed="rId5"/>
            <a:srcRect l="5092" t="0" r="5092" b="0"/>
            <a:stretch>
              <a:fillRect/>
            </a:stretch>
          </p:blipFill>
          <p:spPr>
            <a:xfrm flipH="false" flipV="false">
              <a:off x="0" y="0"/>
              <a:ext cx="8668117" cy="6404750"/>
            </a:xfrm>
            <a:prstGeom prst="rect">
              <a:avLst/>
            </a:prstGeom>
          </p:spPr>
        </p:pic>
      </p:grpSp>
      <p:sp>
        <p:nvSpPr>
          <p:cNvPr name="TextBox 15" id="15"/>
          <p:cNvSpPr txBox="true"/>
          <p:nvPr/>
        </p:nvSpPr>
        <p:spPr>
          <a:xfrm rot="0">
            <a:off x="177820" y="2260762"/>
            <a:ext cx="17932360" cy="1186818"/>
          </a:xfrm>
          <a:prstGeom prst="rect">
            <a:avLst/>
          </a:prstGeom>
        </p:spPr>
        <p:txBody>
          <a:bodyPr anchor="t" rtlCol="false" tIns="0" lIns="0" bIns="0" rIns="0">
            <a:spAutoFit/>
          </a:bodyPr>
          <a:lstStyle/>
          <a:p>
            <a:pPr algn="ctr">
              <a:lnSpc>
                <a:spcPts val="4620"/>
              </a:lnSpc>
            </a:pPr>
            <a:r>
              <a:rPr lang="en-US" b="true" sz="4200">
                <a:solidFill>
                  <a:srgbClr val="1C5739"/>
                </a:solidFill>
                <a:latin typeface="HK Grotesk Bold"/>
                <a:ea typeface="HK Grotesk Bold"/>
                <a:cs typeface="HK Grotesk Bold"/>
                <a:sym typeface="HK Grotesk Bold"/>
              </a:rPr>
              <a:t>Construction and furnishing of modular frame-panel houses</a:t>
            </a:r>
            <a:r>
              <a:rPr lang="en-US" b="true" sz="4200">
                <a:solidFill>
                  <a:srgbClr val="1C5739"/>
                </a:solidFill>
                <a:latin typeface="HK Grotesk Bold"/>
                <a:ea typeface="HK Grotesk Bold"/>
                <a:cs typeface="HK Grotesk Bold"/>
                <a:sym typeface="HK Grotesk Bold"/>
              </a:rPr>
              <a:t> for large families among internally displaced persons</a:t>
            </a:r>
          </a:p>
        </p:txBody>
      </p:sp>
      <p:sp>
        <p:nvSpPr>
          <p:cNvPr name="TextBox 16" id="16"/>
          <p:cNvSpPr txBox="true"/>
          <p:nvPr/>
        </p:nvSpPr>
        <p:spPr>
          <a:xfrm rot="0">
            <a:off x="495810" y="3681259"/>
            <a:ext cx="16972952" cy="1264920"/>
          </a:xfrm>
          <a:prstGeom prst="rect">
            <a:avLst/>
          </a:prstGeom>
        </p:spPr>
        <p:txBody>
          <a:bodyPr anchor="t" rtlCol="false" tIns="0" lIns="0" bIns="0" rIns="0">
            <a:spAutoFit/>
          </a:bodyPr>
          <a:lstStyle/>
          <a:p>
            <a:pPr algn="just" marL="496569" indent="-248284" lvl="1">
              <a:lnSpc>
                <a:spcPts val="3449"/>
              </a:lnSpc>
              <a:buFont typeface="Arial"/>
              <a:buChar char="•"/>
            </a:pPr>
            <a:r>
              <a:rPr lang="en-US" b="true" sz="2299">
                <a:solidFill>
                  <a:srgbClr val="000000"/>
                </a:solidFill>
                <a:latin typeface="Open Sans Medium"/>
                <a:ea typeface="Open Sans Medium"/>
                <a:cs typeface="Open Sans Medium"/>
                <a:sym typeface="Open Sans Medium"/>
              </a:rPr>
              <a:t>In 2025, alongside the “Shelter” project in the village of Ardanovo, with the support of the Transcarpathian Regional State Administration and the NGO “Person in Need,” construction and furnishing of modular frame-panel houses for large families among IDPs, which began in 2023, will continue under the First Lady’s “Address of Childhood” project.</a:t>
            </a:r>
          </a:p>
        </p:txBody>
      </p:sp>
      <p:grpSp>
        <p:nvGrpSpPr>
          <p:cNvPr name="Group 17" id="17"/>
          <p:cNvGrpSpPr/>
          <p:nvPr/>
        </p:nvGrpSpPr>
        <p:grpSpPr>
          <a:xfrm rot="0">
            <a:off x="6930050" y="5298605"/>
            <a:ext cx="5332645" cy="4806316"/>
            <a:chOff x="0" y="0"/>
            <a:chExt cx="8608263" cy="7758633"/>
          </a:xfrm>
        </p:grpSpPr>
        <p:sp>
          <p:nvSpPr>
            <p:cNvPr name="Freeform 18" id="18"/>
            <p:cNvSpPr/>
            <p:nvPr/>
          </p:nvSpPr>
          <p:spPr>
            <a:xfrm flipH="false" flipV="false" rot="0">
              <a:off x="0" y="0"/>
              <a:ext cx="8608314" cy="7758684"/>
            </a:xfrm>
            <a:custGeom>
              <a:avLst/>
              <a:gdLst/>
              <a:ahLst/>
              <a:cxnLst/>
              <a:rect r="r" b="b" t="t" l="l"/>
              <a:pathLst>
                <a:path h="7758684" w="8608314">
                  <a:moveTo>
                    <a:pt x="0" y="0"/>
                  </a:moveTo>
                  <a:lnTo>
                    <a:pt x="8608314" y="0"/>
                  </a:lnTo>
                  <a:lnTo>
                    <a:pt x="8608314" y="7758684"/>
                  </a:lnTo>
                  <a:lnTo>
                    <a:pt x="0" y="7758684"/>
                  </a:lnTo>
                  <a:lnTo>
                    <a:pt x="0" y="0"/>
                  </a:lnTo>
                  <a:close/>
                </a:path>
              </a:pathLst>
            </a:custGeom>
            <a:blipFill>
              <a:blip r:embed="rId6"/>
              <a:stretch>
                <a:fillRect l="-3328" t="0" r="-33195" b="-720"/>
              </a:stretch>
            </a:blipFill>
          </p:spPr>
        </p:sp>
      </p:grpSp>
      <p:grpSp>
        <p:nvGrpSpPr>
          <p:cNvPr name="Group 19" id="19"/>
          <p:cNvGrpSpPr/>
          <p:nvPr/>
        </p:nvGrpSpPr>
        <p:grpSpPr>
          <a:xfrm rot="0">
            <a:off x="12595439" y="5298605"/>
            <a:ext cx="5514741" cy="4803563"/>
            <a:chOff x="0" y="0"/>
            <a:chExt cx="11841442" cy="10314376"/>
          </a:xfrm>
        </p:grpSpPr>
        <p:sp>
          <p:nvSpPr>
            <p:cNvPr name="Freeform 20" id="20"/>
            <p:cNvSpPr/>
            <p:nvPr/>
          </p:nvSpPr>
          <p:spPr>
            <a:xfrm flipH="false" flipV="false" rot="0">
              <a:off x="0" y="0"/>
              <a:ext cx="11841480" cy="10314294"/>
            </a:xfrm>
            <a:custGeom>
              <a:avLst/>
              <a:gdLst/>
              <a:ahLst/>
              <a:cxnLst/>
              <a:rect r="r" b="b" t="t" l="l"/>
              <a:pathLst>
                <a:path h="10314294" w="11841480">
                  <a:moveTo>
                    <a:pt x="0" y="0"/>
                  </a:moveTo>
                  <a:lnTo>
                    <a:pt x="11841480" y="0"/>
                  </a:lnTo>
                  <a:lnTo>
                    <a:pt x="11841480" y="10314294"/>
                  </a:lnTo>
                  <a:lnTo>
                    <a:pt x="0" y="10314294"/>
                  </a:lnTo>
                  <a:lnTo>
                    <a:pt x="0" y="0"/>
                  </a:lnTo>
                  <a:close/>
                </a:path>
              </a:pathLst>
            </a:custGeom>
            <a:blipFill>
              <a:blip r:embed="rId7"/>
              <a:stretch>
                <a:fillRect l="-15532" t="-53" r="-15532" b="0"/>
              </a:stretch>
            </a:blipFill>
          </p:spPr>
        </p:sp>
      </p:grpSp>
      <p:sp>
        <p:nvSpPr>
          <p:cNvPr name="TextBox 21" id="21"/>
          <p:cNvSpPr txBox="true"/>
          <p:nvPr/>
        </p:nvSpPr>
        <p:spPr>
          <a:xfrm rot="0">
            <a:off x="495810" y="326253"/>
            <a:ext cx="10713642" cy="1294539"/>
          </a:xfrm>
          <a:prstGeom prst="rect">
            <a:avLst/>
          </a:prstGeom>
        </p:spPr>
        <p:txBody>
          <a:bodyPr anchor="t" rtlCol="false" tIns="0" lIns="0" bIns="0" rIns="0">
            <a:spAutoFit/>
          </a:bodyPr>
          <a:lstStyle/>
          <a:p>
            <a:pPr algn="ctr">
              <a:lnSpc>
                <a:spcPts val="4988"/>
              </a:lnSpc>
            </a:pPr>
            <a:r>
              <a:rPr lang="en-US" b="true" sz="4089" spc="400">
                <a:solidFill>
                  <a:srgbClr val="FFFFFF"/>
                </a:solidFill>
                <a:latin typeface="Poppins Bold"/>
                <a:ea typeface="Poppins Bold"/>
                <a:cs typeface="Poppins Bold"/>
                <a:sym typeface="Poppins Bold"/>
              </a:rPr>
              <a:t>The most important initiatives of the last 3 years</a:t>
            </a:r>
          </a:p>
        </p:txBody>
      </p:sp>
      <p:grpSp>
        <p:nvGrpSpPr>
          <p:cNvPr name="Group 22" id="22"/>
          <p:cNvGrpSpPr/>
          <p:nvPr/>
        </p:nvGrpSpPr>
        <p:grpSpPr>
          <a:xfrm rot="0">
            <a:off x="12123487" y="269410"/>
            <a:ext cx="5532872" cy="1455850"/>
            <a:chOff x="0" y="0"/>
            <a:chExt cx="7377163" cy="1941133"/>
          </a:xfrm>
        </p:grpSpPr>
        <p:sp>
          <p:nvSpPr>
            <p:cNvPr name="TextBox 23" id="23"/>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24" id="24"/>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25" id="25"/>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8"/>
              <a:stretch>
                <a:fillRect l="0" t="0" r="0" b="0"/>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380161" y="23188"/>
            <a:ext cx="19048322" cy="1948293"/>
            <a:chOff x="0" y="0"/>
            <a:chExt cx="5016842" cy="513131"/>
          </a:xfrm>
        </p:grpSpPr>
        <p:sp>
          <p:nvSpPr>
            <p:cNvPr name="Freeform 4" id="4"/>
            <p:cNvSpPr/>
            <p:nvPr/>
          </p:nvSpPr>
          <p:spPr>
            <a:xfrm flipH="false" flipV="false" rot="0">
              <a:off x="0" y="0"/>
              <a:ext cx="5016842" cy="513131"/>
            </a:xfrm>
            <a:custGeom>
              <a:avLst/>
              <a:gdLst/>
              <a:ahLst/>
              <a:cxnLst/>
              <a:rect r="r" b="b" t="t" l="l"/>
              <a:pathLst>
                <a:path h="513131" w="5016842">
                  <a:moveTo>
                    <a:pt x="0" y="0"/>
                  </a:moveTo>
                  <a:lnTo>
                    <a:pt x="5016842" y="0"/>
                  </a:lnTo>
                  <a:lnTo>
                    <a:pt x="5016842" y="513131"/>
                  </a:lnTo>
                  <a:lnTo>
                    <a:pt x="0" y="513131"/>
                  </a:lnTo>
                  <a:close/>
                </a:path>
              </a:pathLst>
            </a:custGeom>
            <a:solidFill>
              <a:srgbClr val="1C5739"/>
            </a:solidFill>
          </p:spPr>
        </p:sp>
        <p:sp>
          <p:nvSpPr>
            <p:cNvPr name="TextBox 5" id="5"/>
            <p:cNvSpPr txBox="true"/>
            <p:nvPr/>
          </p:nvSpPr>
          <p:spPr>
            <a:xfrm>
              <a:off x="0" y="-19050"/>
              <a:ext cx="5016842" cy="532181"/>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16663492" y="-2868002"/>
            <a:ext cx="4116356" cy="4116356"/>
          </a:xfrm>
          <a:custGeom>
            <a:avLst/>
            <a:gdLst/>
            <a:ahLst/>
            <a:cxnLst/>
            <a:rect r="r" b="b" t="t" l="l"/>
            <a:pathLst>
              <a:path h="4116356" w="4116356">
                <a:moveTo>
                  <a:pt x="0" y="0"/>
                </a:moveTo>
                <a:lnTo>
                  <a:pt x="4116356" y="0"/>
                </a:lnTo>
                <a:lnTo>
                  <a:pt x="4116356"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742069" y="-379690"/>
            <a:ext cx="3256087" cy="3256087"/>
          </a:xfrm>
          <a:custGeom>
            <a:avLst/>
            <a:gdLst/>
            <a:ahLst/>
            <a:cxnLst/>
            <a:rect r="r" b="b" t="t" l="l"/>
            <a:pathLst>
              <a:path h="3256087" w="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1521817" y="58161"/>
            <a:ext cx="7150035" cy="1878347"/>
            <a:chOff x="0" y="0"/>
            <a:chExt cx="1107728" cy="291005"/>
          </a:xfrm>
        </p:grpSpPr>
        <p:sp>
          <p:nvSpPr>
            <p:cNvPr name="Freeform 9" id="9"/>
            <p:cNvSpPr/>
            <p:nvPr/>
          </p:nvSpPr>
          <p:spPr>
            <a:xfrm flipH="false" flipV="false" rot="0">
              <a:off x="0" y="0"/>
              <a:ext cx="1107728" cy="291005"/>
            </a:xfrm>
            <a:custGeom>
              <a:avLst/>
              <a:gdLst/>
              <a:ahLst/>
              <a:cxnLst/>
              <a:rect r="r" b="b" t="t" l="l"/>
              <a:pathLst>
                <a:path h="291005" w="1107728">
                  <a:moveTo>
                    <a:pt x="24904" y="0"/>
                  </a:moveTo>
                  <a:lnTo>
                    <a:pt x="1082824" y="0"/>
                  </a:lnTo>
                  <a:cubicBezTo>
                    <a:pt x="1096578" y="0"/>
                    <a:pt x="1107728" y="11150"/>
                    <a:pt x="1107728" y="24904"/>
                  </a:cubicBezTo>
                  <a:lnTo>
                    <a:pt x="1107728" y="266101"/>
                  </a:lnTo>
                  <a:cubicBezTo>
                    <a:pt x="1107728" y="279855"/>
                    <a:pt x="1096578" y="291005"/>
                    <a:pt x="1082824" y="291005"/>
                  </a:cubicBezTo>
                  <a:lnTo>
                    <a:pt x="24904" y="291005"/>
                  </a:lnTo>
                  <a:cubicBezTo>
                    <a:pt x="11150" y="291005"/>
                    <a:pt x="0" y="279855"/>
                    <a:pt x="0" y="266101"/>
                  </a:cubicBezTo>
                  <a:lnTo>
                    <a:pt x="0" y="24904"/>
                  </a:lnTo>
                  <a:cubicBezTo>
                    <a:pt x="0" y="11150"/>
                    <a:pt x="11150" y="0"/>
                    <a:pt x="24904" y="0"/>
                  </a:cubicBezTo>
                  <a:close/>
                </a:path>
              </a:pathLst>
            </a:custGeom>
            <a:solidFill>
              <a:srgbClr val="FFFFFF"/>
            </a:solidFill>
          </p:spPr>
        </p:sp>
      </p:grpSp>
      <p:grpSp>
        <p:nvGrpSpPr>
          <p:cNvPr name="Group 10" id="10"/>
          <p:cNvGrpSpPr/>
          <p:nvPr/>
        </p:nvGrpSpPr>
        <p:grpSpPr>
          <a:xfrm rot="-10800000">
            <a:off x="12726687" y="9900240"/>
            <a:ext cx="6662939" cy="762000"/>
            <a:chOff x="0" y="0"/>
            <a:chExt cx="1754848" cy="200691"/>
          </a:xfrm>
        </p:grpSpPr>
        <p:sp>
          <p:nvSpPr>
            <p:cNvPr name="Freeform 11" id="11"/>
            <p:cNvSpPr/>
            <p:nvPr/>
          </p:nvSpPr>
          <p:spPr>
            <a:xfrm flipH="false" flipV="false" rot="0">
              <a:off x="0" y="0"/>
              <a:ext cx="1754848" cy="200691"/>
            </a:xfrm>
            <a:custGeom>
              <a:avLst/>
              <a:gdLst/>
              <a:ahLst/>
              <a:cxnLst/>
              <a:rect r="r" b="b" t="t" l="l"/>
              <a:pathLst>
                <a:path h="200691" w="1754848">
                  <a:moveTo>
                    <a:pt x="203200" y="0"/>
                  </a:moveTo>
                  <a:lnTo>
                    <a:pt x="1754848" y="0"/>
                  </a:lnTo>
                  <a:lnTo>
                    <a:pt x="1551648" y="200691"/>
                  </a:lnTo>
                  <a:lnTo>
                    <a:pt x="0" y="200691"/>
                  </a:lnTo>
                  <a:lnTo>
                    <a:pt x="203200" y="0"/>
                  </a:lnTo>
                  <a:close/>
                </a:path>
              </a:pathLst>
            </a:custGeom>
            <a:solidFill>
              <a:srgbClr val="1C5739"/>
            </a:solidFill>
          </p:spPr>
        </p:sp>
        <p:sp>
          <p:nvSpPr>
            <p:cNvPr name="TextBox 12" id="12"/>
            <p:cNvSpPr txBox="true"/>
            <p:nvPr/>
          </p:nvSpPr>
          <p:spPr>
            <a:xfrm>
              <a:off x="101600" y="-47625"/>
              <a:ext cx="1551648" cy="248316"/>
            </a:xfrm>
            <a:prstGeom prst="rect">
              <a:avLst/>
            </a:prstGeom>
          </p:spPr>
          <p:txBody>
            <a:bodyPr anchor="ctr" rtlCol="false" tIns="50800" lIns="50800" bIns="50800" rIns="50800"/>
            <a:lstStyle/>
            <a:p>
              <a:pPr algn="ctr">
                <a:lnSpc>
                  <a:spcPts val="2940"/>
                </a:lnSpc>
              </a:pPr>
            </a:p>
          </p:txBody>
        </p:sp>
      </p:grpSp>
      <p:sp>
        <p:nvSpPr>
          <p:cNvPr name="TextBox 13" id="13"/>
          <p:cNvSpPr txBox="true"/>
          <p:nvPr/>
        </p:nvSpPr>
        <p:spPr>
          <a:xfrm rot="0">
            <a:off x="177820" y="2277411"/>
            <a:ext cx="17932360" cy="627383"/>
          </a:xfrm>
          <a:prstGeom prst="rect">
            <a:avLst/>
          </a:prstGeom>
        </p:spPr>
        <p:txBody>
          <a:bodyPr anchor="t" rtlCol="false" tIns="0" lIns="0" bIns="0" rIns="0">
            <a:spAutoFit/>
          </a:bodyPr>
          <a:lstStyle/>
          <a:p>
            <a:pPr algn="ctr">
              <a:lnSpc>
                <a:spcPts val="4840"/>
              </a:lnSpc>
            </a:pPr>
            <a:r>
              <a:rPr lang="en-US" b="true" sz="4400">
                <a:solidFill>
                  <a:srgbClr val="1C5739"/>
                </a:solidFill>
                <a:latin typeface="HK Grotesk Bold"/>
                <a:ea typeface="HK Grotesk Bold"/>
                <a:cs typeface="HK Grotesk Bold"/>
                <a:sym typeface="HK Grotesk Bold"/>
              </a:rPr>
              <a:t> Activities of the</a:t>
            </a:r>
            <a:r>
              <a:rPr lang="en-US" b="true" sz="4400">
                <a:solidFill>
                  <a:srgbClr val="1C5739"/>
                </a:solidFill>
                <a:latin typeface="HK Grotesk Bold"/>
                <a:ea typeface="HK Grotesk Bold"/>
                <a:cs typeface="HK Grotesk Bold"/>
                <a:sym typeface="HK Grotesk Bold"/>
              </a:rPr>
              <a:t> “Administrative Services Center” Department</a:t>
            </a:r>
          </a:p>
        </p:txBody>
      </p:sp>
      <p:sp>
        <p:nvSpPr>
          <p:cNvPr name="TextBox 14" id="14"/>
          <p:cNvSpPr txBox="true"/>
          <p:nvPr/>
        </p:nvSpPr>
        <p:spPr>
          <a:xfrm rot="0">
            <a:off x="474248" y="3373709"/>
            <a:ext cx="5233000" cy="6526530"/>
          </a:xfrm>
          <a:prstGeom prst="rect">
            <a:avLst/>
          </a:prstGeom>
        </p:spPr>
        <p:txBody>
          <a:bodyPr anchor="t" rtlCol="false" tIns="0" lIns="0" bIns="0" rIns="0">
            <a:spAutoFit/>
          </a:bodyPr>
          <a:lstStyle/>
          <a:p>
            <a:pPr algn="just" marL="474979" indent="-237490" lvl="1">
              <a:lnSpc>
                <a:spcPts val="3299"/>
              </a:lnSpc>
              <a:buFont typeface="Arial"/>
              <a:buChar char="•"/>
            </a:pPr>
            <a:r>
              <a:rPr lang="en-US" b="true" sz="2199">
                <a:solidFill>
                  <a:srgbClr val="000000"/>
                </a:solidFill>
                <a:latin typeface="Open Sans Medium"/>
                <a:ea typeface="Open Sans Medium"/>
                <a:cs typeface="Open Sans Medium"/>
                <a:sym typeface="Open Sans Medium"/>
              </a:rPr>
              <a:t>Every year, the number of services provided by the village council’s “One-Stop Service Center” increases. Thanks to the Center, which operates on the principles of a “one-stop shop” and “open space,” it is possible to access services provided by various government agencies and local government departments within a single facility - conveniently, quickly, and in one place - with comfortable waiting areas, document completion, payment for services, and consultations on any issues.</a:t>
            </a:r>
          </a:p>
        </p:txBody>
      </p:sp>
      <p:grpSp>
        <p:nvGrpSpPr>
          <p:cNvPr name="Group 15" id="15"/>
          <p:cNvGrpSpPr/>
          <p:nvPr/>
        </p:nvGrpSpPr>
        <p:grpSpPr>
          <a:xfrm rot="0">
            <a:off x="12645438" y="3218313"/>
            <a:ext cx="5360933" cy="6721123"/>
            <a:chOff x="0" y="0"/>
            <a:chExt cx="8270481" cy="10368889"/>
          </a:xfrm>
        </p:grpSpPr>
        <p:sp>
          <p:nvSpPr>
            <p:cNvPr name="Freeform 16" id="16"/>
            <p:cNvSpPr/>
            <p:nvPr/>
          </p:nvSpPr>
          <p:spPr>
            <a:xfrm flipH="false" flipV="false" rot="0">
              <a:off x="0" y="0"/>
              <a:ext cx="8270494" cy="10368852"/>
            </a:xfrm>
            <a:custGeom>
              <a:avLst/>
              <a:gdLst/>
              <a:ahLst/>
              <a:cxnLst/>
              <a:rect r="r" b="b" t="t" l="l"/>
              <a:pathLst>
                <a:path h="10368852" w="8270494">
                  <a:moveTo>
                    <a:pt x="292100" y="0"/>
                  </a:moveTo>
                  <a:cubicBezTo>
                    <a:pt x="130810" y="0"/>
                    <a:pt x="0" y="126855"/>
                    <a:pt x="0" y="283268"/>
                  </a:cubicBezTo>
                  <a:lnTo>
                    <a:pt x="0" y="10085584"/>
                  </a:lnTo>
                  <a:cubicBezTo>
                    <a:pt x="0" y="10241997"/>
                    <a:pt x="130810" y="10368852"/>
                    <a:pt x="292100" y="10368852"/>
                  </a:cubicBezTo>
                  <a:lnTo>
                    <a:pt x="7978394" y="10368852"/>
                  </a:lnTo>
                  <a:cubicBezTo>
                    <a:pt x="8139684" y="10368852"/>
                    <a:pt x="8270494" y="10241997"/>
                    <a:pt x="8270494" y="10085584"/>
                  </a:cubicBezTo>
                  <a:lnTo>
                    <a:pt x="8270494" y="283268"/>
                  </a:lnTo>
                  <a:cubicBezTo>
                    <a:pt x="8270494" y="126855"/>
                    <a:pt x="8139684" y="0"/>
                    <a:pt x="7978394" y="0"/>
                  </a:cubicBezTo>
                  <a:lnTo>
                    <a:pt x="292100" y="0"/>
                  </a:lnTo>
                  <a:close/>
                </a:path>
              </a:pathLst>
            </a:custGeom>
            <a:blipFill>
              <a:blip r:embed="rId5"/>
              <a:stretch>
                <a:fillRect l="-6488" t="0" r="-6398" b="-12"/>
              </a:stretch>
            </a:blipFill>
          </p:spPr>
        </p:sp>
      </p:grpSp>
      <p:sp>
        <p:nvSpPr>
          <p:cNvPr name="Freeform 17" id="17"/>
          <p:cNvSpPr/>
          <p:nvPr/>
        </p:nvSpPr>
        <p:spPr>
          <a:xfrm flipH="false" flipV="false" rot="0">
            <a:off x="6097773" y="3218313"/>
            <a:ext cx="6157140" cy="6681926"/>
          </a:xfrm>
          <a:custGeom>
            <a:avLst/>
            <a:gdLst/>
            <a:ahLst/>
            <a:cxnLst/>
            <a:rect r="r" b="b" t="t" l="l"/>
            <a:pathLst>
              <a:path h="6681926" w="6157140">
                <a:moveTo>
                  <a:pt x="0" y="0"/>
                </a:moveTo>
                <a:lnTo>
                  <a:pt x="6157140" y="0"/>
                </a:lnTo>
                <a:lnTo>
                  <a:pt x="6157140" y="6681927"/>
                </a:lnTo>
                <a:lnTo>
                  <a:pt x="0" y="6681927"/>
                </a:lnTo>
                <a:lnTo>
                  <a:pt x="0" y="0"/>
                </a:lnTo>
                <a:close/>
              </a:path>
            </a:pathLst>
          </a:custGeom>
          <a:blipFill>
            <a:blip r:embed="rId6"/>
            <a:stretch>
              <a:fillRect l="0" t="0" r="0" b="-4517"/>
            </a:stretch>
          </a:blipFill>
        </p:spPr>
      </p:sp>
      <p:sp>
        <p:nvSpPr>
          <p:cNvPr name="TextBox 18" id="18"/>
          <p:cNvSpPr txBox="true"/>
          <p:nvPr/>
        </p:nvSpPr>
        <p:spPr>
          <a:xfrm rot="0">
            <a:off x="474248" y="326253"/>
            <a:ext cx="10713642" cy="1294539"/>
          </a:xfrm>
          <a:prstGeom prst="rect">
            <a:avLst/>
          </a:prstGeom>
        </p:spPr>
        <p:txBody>
          <a:bodyPr anchor="t" rtlCol="false" tIns="0" lIns="0" bIns="0" rIns="0">
            <a:spAutoFit/>
          </a:bodyPr>
          <a:lstStyle/>
          <a:p>
            <a:pPr algn="ctr">
              <a:lnSpc>
                <a:spcPts val="4988"/>
              </a:lnSpc>
            </a:pPr>
            <a:r>
              <a:rPr lang="en-US" b="true" sz="4089" spc="400">
                <a:solidFill>
                  <a:srgbClr val="FFFFFF"/>
                </a:solidFill>
                <a:latin typeface="Poppins Bold"/>
                <a:ea typeface="Poppins Bold"/>
                <a:cs typeface="Poppins Bold"/>
                <a:sym typeface="Poppins Bold"/>
              </a:rPr>
              <a:t>The most important initiatives of the last 3 years</a:t>
            </a:r>
          </a:p>
        </p:txBody>
      </p:sp>
      <p:grpSp>
        <p:nvGrpSpPr>
          <p:cNvPr name="Group 19" id="19"/>
          <p:cNvGrpSpPr/>
          <p:nvPr/>
        </p:nvGrpSpPr>
        <p:grpSpPr>
          <a:xfrm rot="0">
            <a:off x="12093169" y="300775"/>
            <a:ext cx="5532872" cy="1455850"/>
            <a:chOff x="0" y="0"/>
            <a:chExt cx="7377163" cy="1941133"/>
          </a:xfrm>
        </p:grpSpPr>
        <p:sp>
          <p:nvSpPr>
            <p:cNvPr name="TextBox 20" id="20"/>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21" id="21"/>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22" id="22"/>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7"/>
              <a:stretch>
                <a:fillRect l="0" t="0" r="0"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380161" y="23188"/>
            <a:ext cx="19048322" cy="1948293"/>
            <a:chOff x="0" y="0"/>
            <a:chExt cx="5016842" cy="513131"/>
          </a:xfrm>
        </p:grpSpPr>
        <p:sp>
          <p:nvSpPr>
            <p:cNvPr name="Freeform 4" id="4"/>
            <p:cNvSpPr/>
            <p:nvPr/>
          </p:nvSpPr>
          <p:spPr>
            <a:xfrm flipH="false" flipV="false" rot="0">
              <a:off x="0" y="0"/>
              <a:ext cx="5016842" cy="513131"/>
            </a:xfrm>
            <a:custGeom>
              <a:avLst/>
              <a:gdLst/>
              <a:ahLst/>
              <a:cxnLst/>
              <a:rect r="r" b="b" t="t" l="l"/>
              <a:pathLst>
                <a:path h="513131" w="5016842">
                  <a:moveTo>
                    <a:pt x="0" y="0"/>
                  </a:moveTo>
                  <a:lnTo>
                    <a:pt x="5016842" y="0"/>
                  </a:lnTo>
                  <a:lnTo>
                    <a:pt x="5016842" y="513131"/>
                  </a:lnTo>
                  <a:lnTo>
                    <a:pt x="0" y="513131"/>
                  </a:lnTo>
                  <a:close/>
                </a:path>
              </a:pathLst>
            </a:custGeom>
            <a:solidFill>
              <a:srgbClr val="1C5739"/>
            </a:solidFill>
          </p:spPr>
        </p:sp>
        <p:sp>
          <p:nvSpPr>
            <p:cNvPr name="TextBox 5" id="5"/>
            <p:cNvSpPr txBox="true"/>
            <p:nvPr/>
          </p:nvSpPr>
          <p:spPr>
            <a:xfrm>
              <a:off x="0" y="-19050"/>
              <a:ext cx="5016842" cy="532181"/>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16663492" y="-2868002"/>
            <a:ext cx="4116356" cy="4116356"/>
          </a:xfrm>
          <a:custGeom>
            <a:avLst/>
            <a:gdLst/>
            <a:ahLst/>
            <a:cxnLst/>
            <a:rect r="r" b="b" t="t" l="l"/>
            <a:pathLst>
              <a:path h="4116356" w="4116356">
                <a:moveTo>
                  <a:pt x="0" y="0"/>
                </a:moveTo>
                <a:lnTo>
                  <a:pt x="4116356" y="0"/>
                </a:lnTo>
                <a:lnTo>
                  <a:pt x="4116356"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742069" y="-379690"/>
            <a:ext cx="3256087" cy="3256087"/>
          </a:xfrm>
          <a:custGeom>
            <a:avLst/>
            <a:gdLst/>
            <a:ahLst/>
            <a:cxnLst/>
            <a:rect r="r" b="b" t="t" l="l"/>
            <a:pathLst>
              <a:path h="3256087" w="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1521817" y="58161"/>
            <a:ext cx="7150035" cy="1878347"/>
            <a:chOff x="0" y="0"/>
            <a:chExt cx="1107728" cy="291005"/>
          </a:xfrm>
        </p:grpSpPr>
        <p:sp>
          <p:nvSpPr>
            <p:cNvPr name="Freeform 9" id="9"/>
            <p:cNvSpPr/>
            <p:nvPr/>
          </p:nvSpPr>
          <p:spPr>
            <a:xfrm flipH="false" flipV="false" rot="0">
              <a:off x="0" y="0"/>
              <a:ext cx="1107728" cy="291005"/>
            </a:xfrm>
            <a:custGeom>
              <a:avLst/>
              <a:gdLst/>
              <a:ahLst/>
              <a:cxnLst/>
              <a:rect r="r" b="b" t="t" l="l"/>
              <a:pathLst>
                <a:path h="291005" w="1107728">
                  <a:moveTo>
                    <a:pt x="24904" y="0"/>
                  </a:moveTo>
                  <a:lnTo>
                    <a:pt x="1082824" y="0"/>
                  </a:lnTo>
                  <a:cubicBezTo>
                    <a:pt x="1096578" y="0"/>
                    <a:pt x="1107728" y="11150"/>
                    <a:pt x="1107728" y="24904"/>
                  </a:cubicBezTo>
                  <a:lnTo>
                    <a:pt x="1107728" y="266101"/>
                  </a:lnTo>
                  <a:cubicBezTo>
                    <a:pt x="1107728" y="279855"/>
                    <a:pt x="1096578" y="291005"/>
                    <a:pt x="1082824" y="291005"/>
                  </a:cubicBezTo>
                  <a:lnTo>
                    <a:pt x="24904" y="291005"/>
                  </a:lnTo>
                  <a:cubicBezTo>
                    <a:pt x="11150" y="291005"/>
                    <a:pt x="0" y="279855"/>
                    <a:pt x="0" y="266101"/>
                  </a:cubicBezTo>
                  <a:lnTo>
                    <a:pt x="0" y="24904"/>
                  </a:lnTo>
                  <a:cubicBezTo>
                    <a:pt x="0" y="11150"/>
                    <a:pt x="11150" y="0"/>
                    <a:pt x="24904" y="0"/>
                  </a:cubicBezTo>
                  <a:close/>
                </a:path>
              </a:pathLst>
            </a:custGeom>
            <a:solidFill>
              <a:srgbClr val="FFFFFF"/>
            </a:solidFill>
          </p:spPr>
        </p:sp>
      </p:grpSp>
      <p:grpSp>
        <p:nvGrpSpPr>
          <p:cNvPr name="Group 10" id="10"/>
          <p:cNvGrpSpPr/>
          <p:nvPr/>
        </p:nvGrpSpPr>
        <p:grpSpPr>
          <a:xfrm rot="-10800000">
            <a:off x="12726687" y="9900240"/>
            <a:ext cx="6662939" cy="762000"/>
            <a:chOff x="0" y="0"/>
            <a:chExt cx="1754848" cy="200691"/>
          </a:xfrm>
        </p:grpSpPr>
        <p:sp>
          <p:nvSpPr>
            <p:cNvPr name="Freeform 11" id="11"/>
            <p:cNvSpPr/>
            <p:nvPr/>
          </p:nvSpPr>
          <p:spPr>
            <a:xfrm flipH="false" flipV="false" rot="0">
              <a:off x="0" y="0"/>
              <a:ext cx="1754848" cy="200691"/>
            </a:xfrm>
            <a:custGeom>
              <a:avLst/>
              <a:gdLst/>
              <a:ahLst/>
              <a:cxnLst/>
              <a:rect r="r" b="b" t="t" l="l"/>
              <a:pathLst>
                <a:path h="200691" w="1754848">
                  <a:moveTo>
                    <a:pt x="203200" y="0"/>
                  </a:moveTo>
                  <a:lnTo>
                    <a:pt x="1754848" y="0"/>
                  </a:lnTo>
                  <a:lnTo>
                    <a:pt x="1551648" y="200691"/>
                  </a:lnTo>
                  <a:lnTo>
                    <a:pt x="0" y="200691"/>
                  </a:lnTo>
                  <a:lnTo>
                    <a:pt x="203200" y="0"/>
                  </a:lnTo>
                  <a:close/>
                </a:path>
              </a:pathLst>
            </a:custGeom>
            <a:solidFill>
              <a:srgbClr val="1C5739"/>
            </a:solidFill>
          </p:spPr>
        </p:sp>
        <p:sp>
          <p:nvSpPr>
            <p:cNvPr name="TextBox 12" id="12"/>
            <p:cNvSpPr txBox="true"/>
            <p:nvPr/>
          </p:nvSpPr>
          <p:spPr>
            <a:xfrm>
              <a:off x="101600" y="-47625"/>
              <a:ext cx="1551648" cy="248316"/>
            </a:xfrm>
            <a:prstGeom prst="rect">
              <a:avLst/>
            </a:prstGeom>
          </p:spPr>
          <p:txBody>
            <a:bodyPr anchor="ctr" rtlCol="false" tIns="50800" lIns="50800" bIns="50800" rIns="50800"/>
            <a:lstStyle/>
            <a:p>
              <a:pPr algn="ctr">
                <a:lnSpc>
                  <a:spcPts val="2940"/>
                </a:lnSpc>
              </a:pPr>
            </a:p>
          </p:txBody>
        </p:sp>
      </p:grpSp>
      <p:sp>
        <p:nvSpPr>
          <p:cNvPr name="Freeform 13" id="13"/>
          <p:cNvSpPr/>
          <p:nvPr/>
        </p:nvSpPr>
        <p:spPr>
          <a:xfrm flipH="false" flipV="false" rot="0">
            <a:off x="262795" y="3769924"/>
            <a:ext cx="5656887" cy="6456617"/>
          </a:xfrm>
          <a:custGeom>
            <a:avLst/>
            <a:gdLst/>
            <a:ahLst/>
            <a:cxnLst/>
            <a:rect r="r" b="b" t="t" l="l"/>
            <a:pathLst>
              <a:path h="6456617" w="5656887">
                <a:moveTo>
                  <a:pt x="0" y="0"/>
                </a:moveTo>
                <a:lnTo>
                  <a:pt x="5656887" y="0"/>
                </a:lnTo>
                <a:lnTo>
                  <a:pt x="5656887" y="6456617"/>
                </a:lnTo>
                <a:lnTo>
                  <a:pt x="0" y="6456617"/>
                </a:lnTo>
                <a:lnTo>
                  <a:pt x="0" y="0"/>
                </a:lnTo>
                <a:close/>
              </a:path>
            </a:pathLst>
          </a:custGeom>
          <a:blipFill>
            <a:blip r:embed="rId5"/>
            <a:stretch>
              <a:fillRect l="-6874" t="0" r="-14498" b="0"/>
            </a:stretch>
          </a:blipFill>
        </p:spPr>
      </p:sp>
      <p:sp>
        <p:nvSpPr>
          <p:cNvPr name="Freeform 14" id="14"/>
          <p:cNvSpPr/>
          <p:nvPr/>
        </p:nvSpPr>
        <p:spPr>
          <a:xfrm flipH="false" flipV="false" rot="0">
            <a:off x="6213619" y="3767937"/>
            <a:ext cx="5855816" cy="6458604"/>
          </a:xfrm>
          <a:custGeom>
            <a:avLst/>
            <a:gdLst/>
            <a:ahLst/>
            <a:cxnLst/>
            <a:rect r="r" b="b" t="t" l="l"/>
            <a:pathLst>
              <a:path h="6458604" w="5855816">
                <a:moveTo>
                  <a:pt x="0" y="0"/>
                </a:moveTo>
                <a:lnTo>
                  <a:pt x="5855816" y="0"/>
                </a:lnTo>
                <a:lnTo>
                  <a:pt x="5855816" y="6458604"/>
                </a:lnTo>
                <a:lnTo>
                  <a:pt x="0" y="6458604"/>
                </a:lnTo>
                <a:lnTo>
                  <a:pt x="0" y="0"/>
                </a:lnTo>
                <a:close/>
              </a:path>
            </a:pathLst>
          </a:custGeom>
          <a:blipFill>
            <a:blip r:embed="rId6"/>
            <a:stretch>
              <a:fillRect l="-11414" t="0" r="-41567" b="0"/>
            </a:stretch>
          </a:blipFill>
        </p:spPr>
      </p:sp>
      <p:sp>
        <p:nvSpPr>
          <p:cNvPr name="TextBox 15" id="15"/>
          <p:cNvSpPr txBox="true"/>
          <p:nvPr/>
        </p:nvSpPr>
        <p:spPr>
          <a:xfrm rot="0">
            <a:off x="175347" y="2445547"/>
            <a:ext cx="17932360" cy="690883"/>
          </a:xfrm>
          <a:prstGeom prst="rect">
            <a:avLst/>
          </a:prstGeom>
        </p:spPr>
        <p:txBody>
          <a:bodyPr anchor="t" rtlCol="false" tIns="0" lIns="0" bIns="0" rIns="0">
            <a:spAutoFit/>
          </a:bodyPr>
          <a:lstStyle/>
          <a:p>
            <a:pPr algn="ctr">
              <a:lnSpc>
                <a:spcPts val="5390"/>
              </a:lnSpc>
            </a:pPr>
            <a:r>
              <a:rPr lang="en-US" b="true" sz="4900">
                <a:solidFill>
                  <a:srgbClr val="1C5739"/>
                </a:solidFill>
                <a:latin typeface="HK Grotesk Bold"/>
                <a:ea typeface="HK Grotesk Bold"/>
                <a:cs typeface="HK Grotesk Bold"/>
                <a:sym typeface="HK Grotesk Bold"/>
              </a:rPr>
              <a:t>Major road repairs in the community</a:t>
            </a:r>
          </a:p>
        </p:txBody>
      </p:sp>
      <p:grpSp>
        <p:nvGrpSpPr>
          <p:cNvPr name="Group 16" id="16"/>
          <p:cNvGrpSpPr/>
          <p:nvPr/>
        </p:nvGrpSpPr>
        <p:grpSpPr>
          <a:xfrm rot="0">
            <a:off x="12363373" y="3767937"/>
            <a:ext cx="5831782" cy="6456617"/>
            <a:chOff x="0" y="0"/>
            <a:chExt cx="7353347" cy="8141208"/>
          </a:xfrm>
        </p:grpSpPr>
        <p:sp>
          <p:nvSpPr>
            <p:cNvPr name="Freeform 17" id="17"/>
            <p:cNvSpPr/>
            <p:nvPr/>
          </p:nvSpPr>
          <p:spPr>
            <a:xfrm flipH="false" flipV="false" rot="0">
              <a:off x="0" y="0"/>
              <a:ext cx="7353333" cy="8141208"/>
            </a:xfrm>
            <a:custGeom>
              <a:avLst/>
              <a:gdLst/>
              <a:ahLst/>
              <a:cxnLst/>
              <a:rect r="r" b="b" t="t" l="l"/>
              <a:pathLst>
                <a:path h="8141208" w="7353333">
                  <a:moveTo>
                    <a:pt x="0" y="0"/>
                  </a:moveTo>
                  <a:lnTo>
                    <a:pt x="7353333" y="0"/>
                  </a:lnTo>
                  <a:lnTo>
                    <a:pt x="7353333" y="8141208"/>
                  </a:lnTo>
                  <a:lnTo>
                    <a:pt x="0" y="8141208"/>
                  </a:lnTo>
                  <a:lnTo>
                    <a:pt x="0" y="0"/>
                  </a:lnTo>
                  <a:close/>
                </a:path>
              </a:pathLst>
            </a:custGeom>
            <a:blipFill>
              <a:blip r:embed="rId7"/>
              <a:stretch>
                <a:fillRect l="-23735" t="0" r="-23822" b="-121"/>
              </a:stretch>
            </a:blipFill>
          </p:spPr>
        </p:sp>
      </p:grpSp>
      <p:sp>
        <p:nvSpPr>
          <p:cNvPr name="TextBox 18" id="18"/>
          <p:cNvSpPr txBox="true"/>
          <p:nvPr/>
        </p:nvSpPr>
        <p:spPr>
          <a:xfrm rot="0">
            <a:off x="808175" y="326253"/>
            <a:ext cx="10713642" cy="1294539"/>
          </a:xfrm>
          <a:prstGeom prst="rect">
            <a:avLst/>
          </a:prstGeom>
        </p:spPr>
        <p:txBody>
          <a:bodyPr anchor="t" rtlCol="false" tIns="0" lIns="0" bIns="0" rIns="0">
            <a:spAutoFit/>
          </a:bodyPr>
          <a:lstStyle/>
          <a:p>
            <a:pPr algn="ctr">
              <a:lnSpc>
                <a:spcPts val="4988"/>
              </a:lnSpc>
            </a:pPr>
            <a:r>
              <a:rPr lang="en-US" b="true" sz="4089" spc="400">
                <a:solidFill>
                  <a:srgbClr val="FFFFFF"/>
                </a:solidFill>
                <a:latin typeface="Poppins Bold"/>
                <a:ea typeface="Poppins Bold"/>
                <a:cs typeface="Poppins Bold"/>
                <a:sym typeface="Poppins Bold"/>
              </a:rPr>
              <a:t>The most important initiatives of the last 3 years</a:t>
            </a:r>
          </a:p>
        </p:txBody>
      </p:sp>
      <p:grpSp>
        <p:nvGrpSpPr>
          <p:cNvPr name="Group 19" id="19"/>
          <p:cNvGrpSpPr/>
          <p:nvPr/>
        </p:nvGrpSpPr>
        <p:grpSpPr>
          <a:xfrm rot="0">
            <a:off x="12196979" y="313422"/>
            <a:ext cx="5532872" cy="1455850"/>
            <a:chOff x="0" y="0"/>
            <a:chExt cx="7377163" cy="1941133"/>
          </a:xfrm>
        </p:grpSpPr>
        <p:sp>
          <p:nvSpPr>
            <p:cNvPr name="TextBox 20" id="20"/>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21" id="21"/>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22" id="22"/>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8"/>
              <a:stretch>
                <a:fillRect l="0" t="0" r="0" b="0"/>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380161" y="23188"/>
            <a:ext cx="19048322" cy="1948293"/>
            <a:chOff x="0" y="0"/>
            <a:chExt cx="5016842" cy="513131"/>
          </a:xfrm>
        </p:grpSpPr>
        <p:sp>
          <p:nvSpPr>
            <p:cNvPr name="Freeform 4" id="4"/>
            <p:cNvSpPr/>
            <p:nvPr/>
          </p:nvSpPr>
          <p:spPr>
            <a:xfrm flipH="false" flipV="false" rot="0">
              <a:off x="0" y="0"/>
              <a:ext cx="5016842" cy="513131"/>
            </a:xfrm>
            <a:custGeom>
              <a:avLst/>
              <a:gdLst/>
              <a:ahLst/>
              <a:cxnLst/>
              <a:rect r="r" b="b" t="t" l="l"/>
              <a:pathLst>
                <a:path h="513131" w="5016842">
                  <a:moveTo>
                    <a:pt x="0" y="0"/>
                  </a:moveTo>
                  <a:lnTo>
                    <a:pt x="5016842" y="0"/>
                  </a:lnTo>
                  <a:lnTo>
                    <a:pt x="5016842" y="513131"/>
                  </a:lnTo>
                  <a:lnTo>
                    <a:pt x="0" y="513131"/>
                  </a:lnTo>
                  <a:close/>
                </a:path>
              </a:pathLst>
            </a:custGeom>
            <a:solidFill>
              <a:srgbClr val="1C5739"/>
            </a:solidFill>
          </p:spPr>
        </p:sp>
        <p:sp>
          <p:nvSpPr>
            <p:cNvPr name="TextBox 5" id="5"/>
            <p:cNvSpPr txBox="true"/>
            <p:nvPr/>
          </p:nvSpPr>
          <p:spPr>
            <a:xfrm>
              <a:off x="0" y="-19050"/>
              <a:ext cx="5016842" cy="532181"/>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16663492" y="-2868002"/>
            <a:ext cx="4116356" cy="4116356"/>
          </a:xfrm>
          <a:custGeom>
            <a:avLst/>
            <a:gdLst/>
            <a:ahLst/>
            <a:cxnLst/>
            <a:rect r="r" b="b" t="t" l="l"/>
            <a:pathLst>
              <a:path h="4116356" w="4116356">
                <a:moveTo>
                  <a:pt x="0" y="0"/>
                </a:moveTo>
                <a:lnTo>
                  <a:pt x="4116356" y="0"/>
                </a:lnTo>
                <a:lnTo>
                  <a:pt x="4116356"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742069" y="-379690"/>
            <a:ext cx="3256087" cy="3256087"/>
          </a:xfrm>
          <a:custGeom>
            <a:avLst/>
            <a:gdLst/>
            <a:ahLst/>
            <a:cxnLst/>
            <a:rect r="r" b="b" t="t" l="l"/>
            <a:pathLst>
              <a:path h="3256087" w="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1521817" y="58161"/>
            <a:ext cx="7150035" cy="1878347"/>
            <a:chOff x="0" y="0"/>
            <a:chExt cx="1107728" cy="291005"/>
          </a:xfrm>
        </p:grpSpPr>
        <p:sp>
          <p:nvSpPr>
            <p:cNvPr name="Freeform 9" id="9"/>
            <p:cNvSpPr/>
            <p:nvPr/>
          </p:nvSpPr>
          <p:spPr>
            <a:xfrm flipH="false" flipV="false" rot="0">
              <a:off x="0" y="0"/>
              <a:ext cx="1107728" cy="291005"/>
            </a:xfrm>
            <a:custGeom>
              <a:avLst/>
              <a:gdLst/>
              <a:ahLst/>
              <a:cxnLst/>
              <a:rect r="r" b="b" t="t" l="l"/>
              <a:pathLst>
                <a:path h="291005" w="1107728">
                  <a:moveTo>
                    <a:pt x="24904" y="0"/>
                  </a:moveTo>
                  <a:lnTo>
                    <a:pt x="1082824" y="0"/>
                  </a:lnTo>
                  <a:cubicBezTo>
                    <a:pt x="1096578" y="0"/>
                    <a:pt x="1107728" y="11150"/>
                    <a:pt x="1107728" y="24904"/>
                  </a:cubicBezTo>
                  <a:lnTo>
                    <a:pt x="1107728" y="266101"/>
                  </a:lnTo>
                  <a:cubicBezTo>
                    <a:pt x="1107728" y="279855"/>
                    <a:pt x="1096578" y="291005"/>
                    <a:pt x="1082824" y="291005"/>
                  </a:cubicBezTo>
                  <a:lnTo>
                    <a:pt x="24904" y="291005"/>
                  </a:lnTo>
                  <a:cubicBezTo>
                    <a:pt x="11150" y="291005"/>
                    <a:pt x="0" y="279855"/>
                    <a:pt x="0" y="266101"/>
                  </a:cubicBezTo>
                  <a:lnTo>
                    <a:pt x="0" y="24904"/>
                  </a:lnTo>
                  <a:cubicBezTo>
                    <a:pt x="0" y="11150"/>
                    <a:pt x="11150" y="0"/>
                    <a:pt x="24904" y="0"/>
                  </a:cubicBezTo>
                  <a:close/>
                </a:path>
              </a:pathLst>
            </a:custGeom>
            <a:solidFill>
              <a:srgbClr val="FFFFFF"/>
            </a:solidFill>
          </p:spPr>
        </p:sp>
      </p:grpSp>
      <p:grpSp>
        <p:nvGrpSpPr>
          <p:cNvPr name="Group 10" id="10"/>
          <p:cNvGrpSpPr/>
          <p:nvPr/>
        </p:nvGrpSpPr>
        <p:grpSpPr>
          <a:xfrm rot="-10800000">
            <a:off x="10177084" y="9258300"/>
            <a:ext cx="9236922" cy="1143000"/>
            <a:chOff x="0" y="0"/>
            <a:chExt cx="2432770" cy="301037"/>
          </a:xfrm>
        </p:grpSpPr>
        <p:sp>
          <p:nvSpPr>
            <p:cNvPr name="Freeform 11" id="11"/>
            <p:cNvSpPr/>
            <p:nvPr/>
          </p:nvSpPr>
          <p:spPr>
            <a:xfrm flipH="false" flipV="false" rot="0">
              <a:off x="0" y="0"/>
              <a:ext cx="2432770" cy="301037"/>
            </a:xfrm>
            <a:custGeom>
              <a:avLst/>
              <a:gdLst/>
              <a:ahLst/>
              <a:cxnLst/>
              <a:rect r="r" b="b" t="t" l="l"/>
              <a:pathLst>
                <a:path h="301037" w="2432770">
                  <a:moveTo>
                    <a:pt x="203200" y="0"/>
                  </a:moveTo>
                  <a:lnTo>
                    <a:pt x="2432770" y="0"/>
                  </a:lnTo>
                  <a:lnTo>
                    <a:pt x="2229570" y="301037"/>
                  </a:lnTo>
                  <a:lnTo>
                    <a:pt x="0" y="301037"/>
                  </a:lnTo>
                  <a:lnTo>
                    <a:pt x="203200" y="0"/>
                  </a:lnTo>
                  <a:close/>
                </a:path>
              </a:pathLst>
            </a:custGeom>
            <a:solidFill>
              <a:srgbClr val="1C5739"/>
            </a:solidFill>
          </p:spPr>
        </p:sp>
        <p:sp>
          <p:nvSpPr>
            <p:cNvPr name="TextBox 12" id="12"/>
            <p:cNvSpPr txBox="true"/>
            <p:nvPr/>
          </p:nvSpPr>
          <p:spPr>
            <a:xfrm>
              <a:off x="101600" y="-47625"/>
              <a:ext cx="2229570" cy="348662"/>
            </a:xfrm>
            <a:prstGeom prst="rect">
              <a:avLst/>
            </a:prstGeom>
          </p:spPr>
          <p:txBody>
            <a:bodyPr anchor="ctr" rtlCol="false" tIns="50800" lIns="50800" bIns="50800" rIns="50800"/>
            <a:lstStyle/>
            <a:p>
              <a:pPr algn="ctr">
                <a:lnSpc>
                  <a:spcPts val="2940"/>
                </a:lnSpc>
              </a:pPr>
            </a:p>
          </p:txBody>
        </p:sp>
      </p:grpSp>
      <p:grpSp>
        <p:nvGrpSpPr>
          <p:cNvPr name="Group 13" id="13"/>
          <p:cNvGrpSpPr/>
          <p:nvPr/>
        </p:nvGrpSpPr>
        <p:grpSpPr>
          <a:xfrm rot="0">
            <a:off x="7483693" y="6024862"/>
            <a:ext cx="5816062" cy="4052568"/>
            <a:chOff x="0" y="0"/>
            <a:chExt cx="8799182" cy="6131174"/>
          </a:xfrm>
        </p:grpSpPr>
        <p:sp>
          <p:nvSpPr>
            <p:cNvPr name="Freeform 14" id="14"/>
            <p:cNvSpPr/>
            <p:nvPr/>
          </p:nvSpPr>
          <p:spPr>
            <a:xfrm flipH="false" flipV="false" rot="0">
              <a:off x="-1" y="-1"/>
              <a:ext cx="8799197" cy="6131189"/>
            </a:xfrm>
            <a:custGeom>
              <a:avLst/>
              <a:gdLst/>
              <a:ahLst/>
              <a:cxnLst/>
              <a:rect r="r" b="b" t="t" l="l"/>
              <a:pathLst>
                <a:path h="6131189" w="8799197">
                  <a:moveTo>
                    <a:pt x="8770621" y="55546"/>
                  </a:moveTo>
                  <a:cubicBezTo>
                    <a:pt x="8768970" y="55361"/>
                    <a:pt x="8767319" y="55269"/>
                    <a:pt x="8765540" y="55269"/>
                  </a:cubicBezTo>
                  <a:lnTo>
                    <a:pt x="107443" y="1"/>
                  </a:lnTo>
                  <a:cubicBezTo>
                    <a:pt x="89282" y="-126"/>
                    <a:pt x="73280" y="11331"/>
                    <a:pt x="73153" y="24411"/>
                  </a:cubicBezTo>
                  <a:lnTo>
                    <a:pt x="1" y="6051045"/>
                  </a:lnTo>
                  <a:cubicBezTo>
                    <a:pt x="-126" y="6064494"/>
                    <a:pt x="12828" y="6073981"/>
                    <a:pt x="28830" y="6075639"/>
                  </a:cubicBezTo>
                  <a:cubicBezTo>
                    <a:pt x="30481" y="6075824"/>
                    <a:pt x="32005" y="6075916"/>
                    <a:pt x="33783" y="6075916"/>
                  </a:cubicBezTo>
                  <a:lnTo>
                    <a:pt x="8691881" y="6131188"/>
                  </a:lnTo>
                  <a:cubicBezTo>
                    <a:pt x="8710042" y="6131315"/>
                    <a:pt x="8726044" y="6119854"/>
                    <a:pt x="8726171" y="6106774"/>
                  </a:cubicBezTo>
                  <a:lnTo>
                    <a:pt x="8799196" y="81798"/>
                  </a:lnTo>
                  <a:cubicBezTo>
                    <a:pt x="8799323" y="68257"/>
                    <a:pt x="8788147" y="57388"/>
                    <a:pt x="8770621" y="55546"/>
                  </a:cubicBezTo>
                  <a:close/>
                </a:path>
              </a:pathLst>
            </a:custGeom>
            <a:blipFill>
              <a:blip r:embed="rId5"/>
              <a:stretch>
                <a:fillRect l="0" t="-45036" r="-119" b="-44966"/>
              </a:stretch>
            </a:blipFill>
          </p:spPr>
        </p:sp>
      </p:grpSp>
      <p:grpSp>
        <p:nvGrpSpPr>
          <p:cNvPr name="Group 15" id="15"/>
          <p:cNvGrpSpPr/>
          <p:nvPr/>
        </p:nvGrpSpPr>
        <p:grpSpPr>
          <a:xfrm rot="0">
            <a:off x="565917" y="6929856"/>
            <a:ext cx="6281575" cy="3147574"/>
            <a:chOff x="0" y="0"/>
            <a:chExt cx="16756367" cy="8396288"/>
          </a:xfrm>
        </p:grpSpPr>
        <p:sp>
          <p:nvSpPr>
            <p:cNvPr name="Freeform 16" id="16"/>
            <p:cNvSpPr/>
            <p:nvPr/>
          </p:nvSpPr>
          <p:spPr>
            <a:xfrm flipH="false" flipV="false" rot="0">
              <a:off x="0" y="0"/>
              <a:ext cx="16756380" cy="8396351"/>
            </a:xfrm>
            <a:custGeom>
              <a:avLst/>
              <a:gdLst/>
              <a:ahLst/>
              <a:cxnLst/>
              <a:rect r="r" b="b" t="t" l="l"/>
              <a:pathLst>
                <a:path h="8396351" w="16756380">
                  <a:moveTo>
                    <a:pt x="291338" y="0"/>
                  </a:moveTo>
                  <a:cubicBezTo>
                    <a:pt x="214122" y="254"/>
                    <a:pt x="140208" y="30988"/>
                    <a:pt x="85598" y="85598"/>
                  </a:cubicBezTo>
                  <a:cubicBezTo>
                    <a:pt x="30734" y="140335"/>
                    <a:pt x="0" y="214630"/>
                    <a:pt x="0" y="292100"/>
                  </a:cubicBezTo>
                  <a:lnTo>
                    <a:pt x="0" y="8104251"/>
                  </a:lnTo>
                  <a:cubicBezTo>
                    <a:pt x="0" y="8181721"/>
                    <a:pt x="30734" y="8256016"/>
                    <a:pt x="85598" y="8310753"/>
                  </a:cubicBezTo>
                  <a:cubicBezTo>
                    <a:pt x="140462" y="8365490"/>
                    <a:pt x="214630" y="8396351"/>
                    <a:pt x="292100" y="8396351"/>
                  </a:cubicBezTo>
                  <a:lnTo>
                    <a:pt x="16464280" y="8396351"/>
                  </a:lnTo>
                  <a:cubicBezTo>
                    <a:pt x="16541750" y="8396351"/>
                    <a:pt x="16616045" y="8365617"/>
                    <a:pt x="16670782" y="8310753"/>
                  </a:cubicBezTo>
                  <a:cubicBezTo>
                    <a:pt x="16725519" y="8255889"/>
                    <a:pt x="16756380" y="8181721"/>
                    <a:pt x="16756380" y="8104251"/>
                  </a:cubicBezTo>
                  <a:lnTo>
                    <a:pt x="16756380" y="292100"/>
                  </a:lnTo>
                  <a:cubicBezTo>
                    <a:pt x="16756380" y="214630"/>
                    <a:pt x="16725646" y="140335"/>
                    <a:pt x="16670782" y="85598"/>
                  </a:cubicBezTo>
                  <a:cubicBezTo>
                    <a:pt x="16616172" y="30988"/>
                    <a:pt x="16542258" y="254"/>
                    <a:pt x="16465043" y="0"/>
                  </a:cubicBezTo>
                  <a:close/>
                </a:path>
              </a:pathLst>
            </a:custGeom>
            <a:blipFill>
              <a:blip r:embed="rId6"/>
              <a:stretch>
                <a:fillRect l="0" t="-2636" r="-20" b="-2441"/>
              </a:stretch>
            </a:blipFill>
          </p:spPr>
        </p:sp>
      </p:grpSp>
      <p:sp>
        <p:nvSpPr>
          <p:cNvPr name="Freeform 17" id="17"/>
          <p:cNvSpPr/>
          <p:nvPr/>
        </p:nvSpPr>
        <p:spPr>
          <a:xfrm flipH="false" flipV="false" rot="0">
            <a:off x="13638411" y="5797691"/>
            <a:ext cx="4215684" cy="4268859"/>
          </a:xfrm>
          <a:custGeom>
            <a:avLst/>
            <a:gdLst/>
            <a:ahLst/>
            <a:cxnLst/>
            <a:rect r="r" b="b" t="t" l="l"/>
            <a:pathLst>
              <a:path h="4268859" w="4215684">
                <a:moveTo>
                  <a:pt x="0" y="0"/>
                </a:moveTo>
                <a:lnTo>
                  <a:pt x="4215685" y="0"/>
                </a:lnTo>
                <a:lnTo>
                  <a:pt x="4215685" y="4268859"/>
                </a:lnTo>
                <a:lnTo>
                  <a:pt x="0" y="4268859"/>
                </a:lnTo>
                <a:lnTo>
                  <a:pt x="0" y="0"/>
                </a:lnTo>
                <a:close/>
              </a:path>
            </a:pathLst>
          </a:custGeom>
          <a:blipFill>
            <a:blip r:embed="rId7"/>
            <a:stretch>
              <a:fillRect l="-630" t="0" r="-630" b="0"/>
            </a:stretch>
          </a:blipFill>
        </p:spPr>
      </p:sp>
      <p:sp>
        <p:nvSpPr>
          <p:cNvPr name="TextBox 18" id="18"/>
          <p:cNvSpPr txBox="true"/>
          <p:nvPr/>
        </p:nvSpPr>
        <p:spPr>
          <a:xfrm rot="0">
            <a:off x="565917" y="2283607"/>
            <a:ext cx="17307065" cy="525915"/>
          </a:xfrm>
          <a:prstGeom prst="rect">
            <a:avLst/>
          </a:prstGeom>
        </p:spPr>
        <p:txBody>
          <a:bodyPr anchor="t" rtlCol="false" tIns="0" lIns="0" bIns="0" rIns="0">
            <a:spAutoFit/>
          </a:bodyPr>
          <a:lstStyle/>
          <a:p>
            <a:pPr algn="ctr">
              <a:lnSpc>
                <a:spcPts val="3854"/>
              </a:lnSpc>
            </a:pPr>
            <a:r>
              <a:rPr lang="en-US" b="true" sz="4100">
                <a:solidFill>
                  <a:srgbClr val="1C5739"/>
                </a:solidFill>
                <a:latin typeface="HK Grotesk Bold"/>
                <a:ea typeface="HK Grotesk Bold"/>
                <a:cs typeface="HK Grotesk Bold"/>
                <a:sym typeface="HK Grotesk Bold"/>
              </a:rPr>
              <a:t>Establishment of the “D-Diyevi” Youth Center in the village of Kamianske</a:t>
            </a:r>
          </a:p>
        </p:txBody>
      </p:sp>
      <p:sp>
        <p:nvSpPr>
          <p:cNvPr name="TextBox 19" id="19"/>
          <p:cNvSpPr txBox="true"/>
          <p:nvPr/>
        </p:nvSpPr>
        <p:spPr>
          <a:xfrm rot="0">
            <a:off x="200719" y="2828772"/>
            <a:ext cx="6803424" cy="3970655"/>
          </a:xfrm>
          <a:prstGeom prst="rect">
            <a:avLst/>
          </a:prstGeom>
        </p:spPr>
        <p:txBody>
          <a:bodyPr anchor="t" rtlCol="false" tIns="0" lIns="0" bIns="0" rIns="0">
            <a:spAutoFit/>
          </a:bodyPr>
          <a:lstStyle/>
          <a:p>
            <a:pPr algn="just" marL="431801" indent="-215900" lvl="1">
              <a:lnSpc>
                <a:spcPts val="2860"/>
              </a:lnSpc>
              <a:buFont typeface="Arial"/>
              <a:buChar char="•"/>
            </a:pPr>
            <a:r>
              <a:rPr lang="en-US" b="true" sz="2000" spc="-32">
                <a:solidFill>
                  <a:srgbClr val="000000"/>
                </a:solidFill>
                <a:latin typeface="Open Sans Medium"/>
                <a:ea typeface="Open Sans Medium"/>
                <a:cs typeface="Open Sans Medium"/>
                <a:sym typeface="Open Sans Medium"/>
              </a:rPr>
              <a:t>Our community hosted the “VidNOVA:UA” program, which aims to engage young people in Ukraine’s recovery through youth exchanges.</a:t>
            </a:r>
          </a:p>
          <a:p>
            <a:pPr algn="just" marL="431801" indent="-215900" lvl="1">
              <a:lnSpc>
                <a:spcPts val="2860"/>
              </a:lnSpc>
              <a:buFont typeface="Arial"/>
              <a:buChar char="•"/>
            </a:pPr>
            <a:r>
              <a:rPr lang="en-US" b="true" sz="2000" spc="-32">
                <a:solidFill>
                  <a:srgbClr val="000000"/>
                </a:solidFill>
                <a:latin typeface="Open Sans Medium"/>
                <a:ea typeface="Open Sans Medium"/>
                <a:cs typeface="Open Sans Medium"/>
                <a:sym typeface="Open Sans Medium"/>
              </a:rPr>
              <a:t>As a result, an 82-square-meter space was renovated and equipped, creating an environment where young people can come together.</a:t>
            </a:r>
          </a:p>
          <a:p>
            <a:pPr algn="just" marL="431801" indent="-215900" lvl="1">
              <a:lnSpc>
                <a:spcPts val="2860"/>
              </a:lnSpc>
              <a:buFont typeface="Arial"/>
              <a:buChar char="•"/>
            </a:pPr>
            <a:r>
              <a:rPr lang="en-US" b="true" sz="2000" spc="-32">
                <a:solidFill>
                  <a:srgbClr val="000000"/>
                </a:solidFill>
                <a:latin typeface="Open Sans Medium"/>
                <a:ea typeface="Open Sans Medium"/>
                <a:cs typeface="Open Sans Medium"/>
                <a:sym typeface="Open Sans Medium"/>
              </a:rPr>
              <a:t>The program is implemented</a:t>
            </a:r>
            <a:r>
              <a:rPr lang="en-US" b="true" sz="2000" spc="-32">
                <a:solidFill>
                  <a:srgbClr val="000000"/>
                </a:solidFill>
                <a:latin typeface="Open Sans Medium"/>
                <a:ea typeface="Open Sans Medium"/>
                <a:cs typeface="Open Sans Medium"/>
                <a:sym typeface="Open Sans Medium"/>
              </a:rPr>
              <a:t> by the Ministry of Youth and Sports of Ukraine, the All-Ukrainian Youth Center, and UNDP in Ukraine in partnership with the NGO “Volyn Youth Center,” with funding from the governments of Denmark and Japan.</a:t>
            </a:r>
          </a:p>
        </p:txBody>
      </p:sp>
      <p:grpSp>
        <p:nvGrpSpPr>
          <p:cNvPr name="Group 20" id="20"/>
          <p:cNvGrpSpPr/>
          <p:nvPr/>
        </p:nvGrpSpPr>
        <p:grpSpPr>
          <a:xfrm rot="0">
            <a:off x="7559996" y="3010191"/>
            <a:ext cx="5803055" cy="2723094"/>
            <a:chOff x="0" y="0"/>
            <a:chExt cx="22242598" cy="10437381"/>
          </a:xfrm>
        </p:grpSpPr>
        <p:sp>
          <p:nvSpPr>
            <p:cNvPr name="Freeform 21" id="21"/>
            <p:cNvSpPr/>
            <p:nvPr/>
          </p:nvSpPr>
          <p:spPr>
            <a:xfrm flipH="false" flipV="false" rot="0">
              <a:off x="-1" y="0"/>
              <a:ext cx="22242421" cy="10437368"/>
            </a:xfrm>
            <a:custGeom>
              <a:avLst/>
              <a:gdLst/>
              <a:ahLst/>
              <a:cxnLst/>
              <a:rect r="r" b="b" t="t" l="l"/>
              <a:pathLst>
                <a:path h="10437368" w="22242421">
                  <a:moveTo>
                    <a:pt x="15660814" y="0"/>
                  </a:moveTo>
                  <a:lnTo>
                    <a:pt x="84204" y="90678"/>
                  </a:lnTo>
                  <a:cubicBezTo>
                    <a:pt x="38605" y="91186"/>
                    <a:pt x="-253" y="110871"/>
                    <a:pt x="1" y="133223"/>
                  </a:cubicBezTo>
                  <a:lnTo>
                    <a:pt x="248984" y="10398887"/>
                  </a:lnTo>
                  <a:cubicBezTo>
                    <a:pt x="249502" y="10417556"/>
                    <a:pt x="271784" y="10431526"/>
                    <a:pt x="301838" y="10437368"/>
                  </a:cubicBezTo>
                  <a:lnTo>
                    <a:pt x="22189564" y="10309860"/>
                  </a:lnTo>
                  <a:cubicBezTo>
                    <a:pt x="22220395" y="10303256"/>
                    <a:pt x="22242764" y="10287762"/>
                    <a:pt x="22242417" y="10270744"/>
                  </a:cubicBezTo>
                  <a:lnTo>
                    <a:pt x="22003021" y="390271"/>
                  </a:lnTo>
                  <a:close/>
                </a:path>
              </a:pathLst>
            </a:custGeom>
            <a:blipFill>
              <a:blip r:embed="rId8"/>
              <a:stretch>
                <a:fillRect l="-48" t="-30834" r="0" b="-30275"/>
              </a:stretch>
            </a:blipFill>
          </p:spPr>
        </p:sp>
      </p:grpSp>
      <p:grpSp>
        <p:nvGrpSpPr>
          <p:cNvPr name="Group 22" id="22"/>
          <p:cNvGrpSpPr/>
          <p:nvPr/>
        </p:nvGrpSpPr>
        <p:grpSpPr>
          <a:xfrm rot="0">
            <a:off x="13639275" y="3098184"/>
            <a:ext cx="4214820" cy="2547107"/>
            <a:chOff x="0" y="0"/>
            <a:chExt cx="12773227" cy="7719136"/>
          </a:xfrm>
        </p:grpSpPr>
        <p:sp>
          <p:nvSpPr>
            <p:cNvPr name="Freeform 23" id="23"/>
            <p:cNvSpPr/>
            <p:nvPr/>
          </p:nvSpPr>
          <p:spPr>
            <a:xfrm flipH="false" flipV="false" rot="0">
              <a:off x="-1" y="0"/>
              <a:ext cx="12773278" cy="7719062"/>
            </a:xfrm>
            <a:custGeom>
              <a:avLst/>
              <a:gdLst/>
              <a:ahLst/>
              <a:cxnLst/>
              <a:rect r="r" b="b" t="t" l="l"/>
              <a:pathLst>
                <a:path h="7719062" w="12773278">
                  <a:moveTo>
                    <a:pt x="45411" y="36449"/>
                  </a:moveTo>
                  <a:cubicBezTo>
                    <a:pt x="20587" y="37973"/>
                    <a:pt x="-126" y="51943"/>
                    <a:pt x="1" y="67691"/>
                  </a:cubicBezTo>
                  <a:lnTo>
                    <a:pt x="54291" y="7536942"/>
                  </a:lnTo>
                  <a:lnTo>
                    <a:pt x="55300" y="7688073"/>
                  </a:lnTo>
                  <a:cubicBezTo>
                    <a:pt x="55502" y="7706741"/>
                    <a:pt x="78712" y="7719187"/>
                    <a:pt x="105150" y="7719061"/>
                  </a:cubicBezTo>
                  <a:lnTo>
                    <a:pt x="12723862" y="7682738"/>
                  </a:lnTo>
                  <a:cubicBezTo>
                    <a:pt x="12725275" y="7682738"/>
                    <a:pt x="12726486" y="7682738"/>
                    <a:pt x="12727898" y="7682611"/>
                  </a:cubicBezTo>
                  <a:cubicBezTo>
                    <a:pt x="12752521" y="7681214"/>
                    <a:pt x="12773278" y="7667244"/>
                    <a:pt x="12773278" y="7651369"/>
                  </a:cubicBezTo>
                  <a:lnTo>
                    <a:pt x="12717808" y="33147"/>
                  </a:lnTo>
                  <a:cubicBezTo>
                    <a:pt x="12717606" y="14478"/>
                    <a:pt x="12697827" y="0"/>
                    <a:pt x="12667959" y="0"/>
                  </a:cubicBezTo>
                  <a:lnTo>
                    <a:pt x="49246" y="36322"/>
                  </a:lnTo>
                  <a:cubicBezTo>
                    <a:pt x="47833" y="36322"/>
                    <a:pt x="46622" y="36322"/>
                    <a:pt x="45209" y="36449"/>
                  </a:cubicBezTo>
                  <a:close/>
                </a:path>
              </a:pathLst>
            </a:custGeom>
            <a:blipFill>
              <a:blip r:embed="rId9"/>
              <a:stretch>
                <a:fillRect l="0" t="-60024" r="-118" b="-60004"/>
              </a:stretch>
            </a:blipFill>
          </p:spPr>
        </p:sp>
      </p:grpSp>
      <p:sp>
        <p:nvSpPr>
          <p:cNvPr name="TextBox 24" id="24"/>
          <p:cNvSpPr txBox="true"/>
          <p:nvPr/>
        </p:nvSpPr>
        <p:spPr>
          <a:xfrm rot="0">
            <a:off x="565917" y="326253"/>
            <a:ext cx="10713642" cy="1294539"/>
          </a:xfrm>
          <a:prstGeom prst="rect">
            <a:avLst/>
          </a:prstGeom>
        </p:spPr>
        <p:txBody>
          <a:bodyPr anchor="t" rtlCol="false" tIns="0" lIns="0" bIns="0" rIns="0">
            <a:spAutoFit/>
          </a:bodyPr>
          <a:lstStyle/>
          <a:p>
            <a:pPr algn="ctr">
              <a:lnSpc>
                <a:spcPts val="4988"/>
              </a:lnSpc>
            </a:pPr>
            <a:r>
              <a:rPr lang="en-US" b="true" sz="4089" spc="400">
                <a:solidFill>
                  <a:srgbClr val="FFFFFF"/>
                </a:solidFill>
                <a:latin typeface="Poppins Bold"/>
                <a:ea typeface="Poppins Bold"/>
                <a:cs typeface="Poppins Bold"/>
                <a:sym typeface="Poppins Bold"/>
              </a:rPr>
              <a:t>The most important initiatives of the last 3 years</a:t>
            </a:r>
          </a:p>
        </p:txBody>
      </p:sp>
      <p:grpSp>
        <p:nvGrpSpPr>
          <p:cNvPr name="Group 25" id="25"/>
          <p:cNvGrpSpPr/>
          <p:nvPr/>
        </p:nvGrpSpPr>
        <p:grpSpPr>
          <a:xfrm rot="0">
            <a:off x="12321224" y="269410"/>
            <a:ext cx="5532872" cy="1455850"/>
            <a:chOff x="0" y="0"/>
            <a:chExt cx="7377163" cy="1941133"/>
          </a:xfrm>
        </p:grpSpPr>
        <p:sp>
          <p:nvSpPr>
            <p:cNvPr name="TextBox 26" id="26"/>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27" id="27"/>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28" id="28"/>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10"/>
              <a:stretch>
                <a:fillRect l="0" t="0" r="0" b="0"/>
              </a:stretch>
            </a:blipFill>
          </p:spPr>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380161" y="23188"/>
            <a:ext cx="19048322" cy="1948293"/>
            <a:chOff x="0" y="0"/>
            <a:chExt cx="5016842" cy="513131"/>
          </a:xfrm>
        </p:grpSpPr>
        <p:sp>
          <p:nvSpPr>
            <p:cNvPr name="Freeform 4" id="4"/>
            <p:cNvSpPr/>
            <p:nvPr/>
          </p:nvSpPr>
          <p:spPr>
            <a:xfrm flipH="false" flipV="false" rot="0">
              <a:off x="0" y="0"/>
              <a:ext cx="5016842" cy="513131"/>
            </a:xfrm>
            <a:custGeom>
              <a:avLst/>
              <a:gdLst/>
              <a:ahLst/>
              <a:cxnLst/>
              <a:rect r="r" b="b" t="t" l="l"/>
              <a:pathLst>
                <a:path h="513131" w="5016842">
                  <a:moveTo>
                    <a:pt x="0" y="0"/>
                  </a:moveTo>
                  <a:lnTo>
                    <a:pt x="5016842" y="0"/>
                  </a:lnTo>
                  <a:lnTo>
                    <a:pt x="5016842" y="513131"/>
                  </a:lnTo>
                  <a:lnTo>
                    <a:pt x="0" y="513131"/>
                  </a:lnTo>
                  <a:close/>
                </a:path>
              </a:pathLst>
            </a:custGeom>
            <a:solidFill>
              <a:srgbClr val="1C5739"/>
            </a:solidFill>
          </p:spPr>
        </p:sp>
        <p:sp>
          <p:nvSpPr>
            <p:cNvPr name="TextBox 5" id="5"/>
            <p:cNvSpPr txBox="true"/>
            <p:nvPr/>
          </p:nvSpPr>
          <p:spPr>
            <a:xfrm>
              <a:off x="0" y="-19050"/>
              <a:ext cx="5016842" cy="532181"/>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16663492" y="-2868002"/>
            <a:ext cx="4116356" cy="4116356"/>
          </a:xfrm>
          <a:custGeom>
            <a:avLst/>
            <a:gdLst/>
            <a:ahLst/>
            <a:cxnLst/>
            <a:rect r="r" b="b" t="t" l="l"/>
            <a:pathLst>
              <a:path h="4116356" w="4116356">
                <a:moveTo>
                  <a:pt x="0" y="0"/>
                </a:moveTo>
                <a:lnTo>
                  <a:pt x="4116356" y="0"/>
                </a:lnTo>
                <a:lnTo>
                  <a:pt x="4116356"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742069" y="-379690"/>
            <a:ext cx="3256087" cy="3256087"/>
          </a:xfrm>
          <a:custGeom>
            <a:avLst/>
            <a:gdLst/>
            <a:ahLst/>
            <a:cxnLst/>
            <a:rect r="r" b="b" t="t" l="l"/>
            <a:pathLst>
              <a:path h="3256087" w="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1521817" y="58161"/>
            <a:ext cx="7150035" cy="1878347"/>
            <a:chOff x="0" y="0"/>
            <a:chExt cx="1107728" cy="291005"/>
          </a:xfrm>
        </p:grpSpPr>
        <p:sp>
          <p:nvSpPr>
            <p:cNvPr name="Freeform 9" id="9"/>
            <p:cNvSpPr/>
            <p:nvPr/>
          </p:nvSpPr>
          <p:spPr>
            <a:xfrm flipH="false" flipV="false" rot="0">
              <a:off x="0" y="0"/>
              <a:ext cx="1107728" cy="291005"/>
            </a:xfrm>
            <a:custGeom>
              <a:avLst/>
              <a:gdLst/>
              <a:ahLst/>
              <a:cxnLst/>
              <a:rect r="r" b="b" t="t" l="l"/>
              <a:pathLst>
                <a:path h="291005" w="1107728">
                  <a:moveTo>
                    <a:pt x="24904" y="0"/>
                  </a:moveTo>
                  <a:lnTo>
                    <a:pt x="1082824" y="0"/>
                  </a:lnTo>
                  <a:cubicBezTo>
                    <a:pt x="1096578" y="0"/>
                    <a:pt x="1107728" y="11150"/>
                    <a:pt x="1107728" y="24904"/>
                  </a:cubicBezTo>
                  <a:lnTo>
                    <a:pt x="1107728" y="266101"/>
                  </a:lnTo>
                  <a:cubicBezTo>
                    <a:pt x="1107728" y="279855"/>
                    <a:pt x="1096578" y="291005"/>
                    <a:pt x="1082824" y="291005"/>
                  </a:cubicBezTo>
                  <a:lnTo>
                    <a:pt x="24904" y="291005"/>
                  </a:lnTo>
                  <a:cubicBezTo>
                    <a:pt x="11150" y="291005"/>
                    <a:pt x="0" y="279855"/>
                    <a:pt x="0" y="266101"/>
                  </a:cubicBezTo>
                  <a:lnTo>
                    <a:pt x="0" y="24904"/>
                  </a:lnTo>
                  <a:cubicBezTo>
                    <a:pt x="0" y="11150"/>
                    <a:pt x="11150" y="0"/>
                    <a:pt x="24904" y="0"/>
                  </a:cubicBezTo>
                  <a:close/>
                </a:path>
              </a:pathLst>
            </a:custGeom>
            <a:solidFill>
              <a:srgbClr val="FFFFFF"/>
            </a:solidFill>
          </p:spPr>
        </p:sp>
      </p:grpSp>
      <p:grpSp>
        <p:nvGrpSpPr>
          <p:cNvPr name="Group 10" id="10"/>
          <p:cNvGrpSpPr/>
          <p:nvPr/>
        </p:nvGrpSpPr>
        <p:grpSpPr>
          <a:xfrm rot="-10800000">
            <a:off x="10177084" y="9258300"/>
            <a:ext cx="9236922" cy="1143000"/>
            <a:chOff x="0" y="0"/>
            <a:chExt cx="2432770" cy="301037"/>
          </a:xfrm>
        </p:grpSpPr>
        <p:sp>
          <p:nvSpPr>
            <p:cNvPr name="Freeform 11" id="11"/>
            <p:cNvSpPr/>
            <p:nvPr/>
          </p:nvSpPr>
          <p:spPr>
            <a:xfrm flipH="false" flipV="false" rot="0">
              <a:off x="0" y="0"/>
              <a:ext cx="2432770" cy="301037"/>
            </a:xfrm>
            <a:custGeom>
              <a:avLst/>
              <a:gdLst/>
              <a:ahLst/>
              <a:cxnLst/>
              <a:rect r="r" b="b" t="t" l="l"/>
              <a:pathLst>
                <a:path h="301037" w="2432770">
                  <a:moveTo>
                    <a:pt x="203200" y="0"/>
                  </a:moveTo>
                  <a:lnTo>
                    <a:pt x="2432770" y="0"/>
                  </a:lnTo>
                  <a:lnTo>
                    <a:pt x="2229570" y="301037"/>
                  </a:lnTo>
                  <a:lnTo>
                    <a:pt x="0" y="301037"/>
                  </a:lnTo>
                  <a:lnTo>
                    <a:pt x="203200" y="0"/>
                  </a:lnTo>
                  <a:close/>
                </a:path>
              </a:pathLst>
            </a:custGeom>
            <a:solidFill>
              <a:srgbClr val="1C5739"/>
            </a:solidFill>
          </p:spPr>
        </p:sp>
        <p:sp>
          <p:nvSpPr>
            <p:cNvPr name="TextBox 12" id="12"/>
            <p:cNvSpPr txBox="true"/>
            <p:nvPr/>
          </p:nvSpPr>
          <p:spPr>
            <a:xfrm>
              <a:off x="101600" y="-47625"/>
              <a:ext cx="2229570" cy="348662"/>
            </a:xfrm>
            <a:prstGeom prst="rect">
              <a:avLst/>
            </a:prstGeom>
          </p:spPr>
          <p:txBody>
            <a:bodyPr anchor="ctr" rtlCol="false" tIns="50800" lIns="50800" bIns="50800" rIns="50800"/>
            <a:lstStyle/>
            <a:p>
              <a:pPr algn="ctr">
                <a:lnSpc>
                  <a:spcPts val="2940"/>
                </a:lnSpc>
              </a:pPr>
            </a:p>
          </p:txBody>
        </p:sp>
      </p:grpSp>
      <p:grpSp>
        <p:nvGrpSpPr>
          <p:cNvPr name="Group 13" id="13"/>
          <p:cNvGrpSpPr/>
          <p:nvPr/>
        </p:nvGrpSpPr>
        <p:grpSpPr>
          <a:xfrm rot="0">
            <a:off x="8774511" y="3465414"/>
            <a:ext cx="5058712" cy="3339915"/>
            <a:chOff x="0" y="0"/>
            <a:chExt cx="8470241" cy="5592311"/>
          </a:xfrm>
        </p:grpSpPr>
        <p:sp>
          <p:nvSpPr>
            <p:cNvPr name="Freeform 14" id="14"/>
            <p:cNvSpPr/>
            <p:nvPr/>
          </p:nvSpPr>
          <p:spPr>
            <a:xfrm flipH="false" flipV="false" rot="0">
              <a:off x="0" y="0"/>
              <a:ext cx="8470208" cy="5592362"/>
            </a:xfrm>
            <a:custGeom>
              <a:avLst/>
              <a:gdLst/>
              <a:ahLst/>
              <a:cxnLst/>
              <a:rect r="r" b="b" t="t" l="l"/>
              <a:pathLst>
                <a:path h="5592362" w="8470208">
                  <a:moveTo>
                    <a:pt x="255390" y="0"/>
                  </a:moveTo>
                  <a:lnTo>
                    <a:pt x="8214818" y="0"/>
                  </a:lnTo>
                  <a:cubicBezTo>
                    <a:pt x="8282552" y="0"/>
                    <a:pt x="8347511" y="26907"/>
                    <a:pt x="8395406" y="74802"/>
                  </a:cubicBezTo>
                  <a:cubicBezTo>
                    <a:pt x="8443301" y="122697"/>
                    <a:pt x="8470208" y="187656"/>
                    <a:pt x="8470208" y="255390"/>
                  </a:cubicBezTo>
                  <a:lnTo>
                    <a:pt x="8470208" y="5336972"/>
                  </a:lnTo>
                  <a:cubicBezTo>
                    <a:pt x="8470208" y="5478020"/>
                    <a:pt x="8355866" y="5592362"/>
                    <a:pt x="8214818" y="5592362"/>
                  </a:cubicBezTo>
                  <a:lnTo>
                    <a:pt x="255390" y="5592362"/>
                  </a:lnTo>
                  <a:cubicBezTo>
                    <a:pt x="114342" y="5592362"/>
                    <a:pt x="0" y="5478020"/>
                    <a:pt x="0" y="5336972"/>
                  </a:cubicBezTo>
                  <a:lnTo>
                    <a:pt x="0" y="255390"/>
                  </a:lnTo>
                  <a:cubicBezTo>
                    <a:pt x="0" y="114342"/>
                    <a:pt x="114342" y="0"/>
                    <a:pt x="255390" y="0"/>
                  </a:cubicBezTo>
                  <a:close/>
                </a:path>
              </a:pathLst>
            </a:custGeom>
            <a:blipFill>
              <a:blip r:embed="rId5"/>
              <a:stretch>
                <a:fillRect l="0" t="-375" r="-38" b="-374"/>
              </a:stretch>
            </a:blipFill>
          </p:spPr>
        </p:sp>
      </p:grpSp>
      <p:grpSp>
        <p:nvGrpSpPr>
          <p:cNvPr name="Group 15" id="15"/>
          <p:cNvGrpSpPr/>
          <p:nvPr/>
        </p:nvGrpSpPr>
        <p:grpSpPr>
          <a:xfrm rot="0">
            <a:off x="14004672" y="3427314"/>
            <a:ext cx="3941493" cy="3378015"/>
            <a:chOff x="0" y="0"/>
            <a:chExt cx="11326736" cy="9707461"/>
          </a:xfrm>
        </p:grpSpPr>
        <p:sp>
          <p:nvSpPr>
            <p:cNvPr name="Freeform 16" id="16"/>
            <p:cNvSpPr/>
            <p:nvPr/>
          </p:nvSpPr>
          <p:spPr>
            <a:xfrm flipH="false" flipV="false" rot="0">
              <a:off x="0" y="0"/>
              <a:ext cx="11326749" cy="9707499"/>
            </a:xfrm>
            <a:custGeom>
              <a:avLst/>
              <a:gdLst/>
              <a:ahLst/>
              <a:cxnLst/>
              <a:rect r="r" b="b" t="t" l="l"/>
              <a:pathLst>
                <a:path h="9707499" w="11326749">
                  <a:moveTo>
                    <a:pt x="410582" y="0"/>
                  </a:moveTo>
                  <a:lnTo>
                    <a:pt x="10916166" y="0"/>
                  </a:lnTo>
                  <a:cubicBezTo>
                    <a:pt x="11142925" y="0"/>
                    <a:pt x="11326749" y="183824"/>
                    <a:pt x="11326749" y="410582"/>
                  </a:cubicBezTo>
                  <a:lnTo>
                    <a:pt x="11326749" y="9296916"/>
                  </a:lnTo>
                  <a:cubicBezTo>
                    <a:pt x="11326749" y="9523675"/>
                    <a:pt x="11142925" y="9707499"/>
                    <a:pt x="10916166" y="9707499"/>
                  </a:cubicBezTo>
                  <a:lnTo>
                    <a:pt x="410582" y="9707499"/>
                  </a:lnTo>
                  <a:cubicBezTo>
                    <a:pt x="183824" y="9707499"/>
                    <a:pt x="0" y="9523675"/>
                    <a:pt x="0" y="9296916"/>
                  </a:cubicBezTo>
                  <a:lnTo>
                    <a:pt x="0" y="410582"/>
                  </a:lnTo>
                  <a:cubicBezTo>
                    <a:pt x="0" y="183824"/>
                    <a:pt x="183824" y="0"/>
                    <a:pt x="410582" y="0"/>
                  </a:cubicBezTo>
                  <a:close/>
                </a:path>
              </a:pathLst>
            </a:custGeom>
            <a:blipFill>
              <a:blip r:embed="rId6"/>
              <a:stretch>
                <a:fillRect l="-25844" t="0" r="-25844" b="0"/>
              </a:stretch>
            </a:blipFill>
          </p:spPr>
        </p:sp>
      </p:grpSp>
      <p:grpSp>
        <p:nvGrpSpPr>
          <p:cNvPr name="Group 17" id="17"/>
          <p:cNvGrpSpPr/>
          <p:nvPr/>
        </p:nvGrpSpPr>
        <p:grpSpPr>
          <a:xfrm rot="0">
            <a:off x="8774511" y="6919629"/>
            <a:ext cx="3693418" cy="3283039"/>
            <a:chOff x="0" y="0"/>
            <a:chExt cx="8922487" cy="7931099"/>
          </a:xfrm>
        </p:grpSpPr>
        <p:sp>
          <p:nvSpPr>
            <p:cNvPr name="Freeform 18" id="18"/>
            <p:cNvSpPr/>
            <p:nvPr/>
          </p:nvSpPr>
          <p:spPr>
            <a:xfrm flipH="false" flipV="false" rot="0">
              <a:off x="0" y="0"/>
              <a:ext cx="8922512" cy="7931150"/>
            </a:xfrm>
            <a:custGeom>
              <a:avLst/>
              <a:gdLst/>
              <a:ahLst/>
              <a:cxnLst/>
              <a:rect r="r" b="b" t="t" l="l"/>
              <a:pathLst>
                <a:path h="7931150" w="8922512">
                  <a:moveTo>
                    <a:pt x="598268" y="0"/>
                  </a:moveTo>
                  <a:lnTo>
                    <a:pt x="8324244" y="0"/>
                  </a:lnTo>
                  <a:cubicBezTo>
                    <a:pt x="8482915" y="0"/>
                    <a:pt x="8635086" y="63032"/>
                    <a:pt x="8747283" y="175229"/>
                  </a:cubicBezTo>
                  <a:cubicBezTo>
                    <a:pt x="8859480" y="287426"/>
                    <a:pt x="8922512" y="439597"/>
                    <a:pt x="8922512" y="598268"/>
                  </a:cubicBezTo>
                  <a:lnTo>
                    <a:pt x="8922512" y="7332882"/>
                  </a:lnTo>
                  <a:cubicBezTo>
                    <a:pt x="8922512" y="7663297"/>
                    <a:pt x="8654659" y="7931150"/>
                    <a:pt x="8324244" y="7931150"/>
                  </a:cubicBezTo>
                  <a:lnTo>
                    <a:pt x="598268" y="7931150"/>
                  </a:lnTo>
                  <a:cubicBezTo>
                    <a:pt x="267854" y="7931150"/>
                    <a:pt x="0" y="7663297"/>
                    <a:pt x="0" y="7332882"/>
                  </a:cubicBezTo>
                  <a:lnTo>
                    <a:pt x="0" y="598268"/>
                  </a:lnTo>
                  <a:cubicBezTo>
                    <a:pt x="0" y="267854"/>
                    <a:pt x="267854" y="0"/>
                    <a:pt x="598268" y="0"/>
                  </a:cubicBezTo>
                  <a:close/>
                </a:path>
              </a:pathLst>
            </a:custGeom>
            <a:blipFill>
              <a:blip r:embed="rId7"/>
              <a:stretch>
                <a:fillRect l="-16560" t="0" r="-16425" b="0"/>
              </a:stretch>
            </a:blipFill>
          </p:spPr>
        </p:sp>
      </p:grpSp>
      <p:grpSp>
        <p:nvGrpSpPr>
          <p:cNvPr name="Group 19" id="19"/>
          <p:cNvGrpSpPr/>
          <p:nvPr/>
        </p:nvGrpSpPr>
        <p:grpSpPr>
          <a:xfrm rot="0">
            <a:off x="12629854" y="6900579"/>
            <a:ext cx="5369198" cy="3257147"/>
            <a:chOff x="0" y="0"/>
            <a:chExt cx="10299700" cy="6248166"/>
          </a:xfrm>
        </p:grpSpPr>
        <p:sp>
          <p:nvSpPr>
            <p:cNvPr name="Freeform 20" id="20"/>
            <p:cNvSpPr/>
            <p:nvPr/>
          </p:nvSpPr>
          <p:spPr>
            <a:xfrm flipH="false" flipV="false" rot="0">
              <a:off x="0" y="0"/>
              <a:ext cx="10299700" cy="6248166"/>
            </a:xfrm>
            <a:custGeom>
              <a:avLst/>
              <a:gdLst/>
              <a:ahLst/>
              <a:cxnLst/>
              <a:rect r="r" b="b" t="t" l="l"/>
              <a:pathLst>
                <a:path h="6248166" w="10299700">
                  <a:moveTo>
                    <a:pt x="347163" y="0"/>
                  </a:moveTo>
                  <a:lnTo>
                    <a:pt x="9952537" y="0"/>
                  </a:lnTo>
                  <a:cubicBezTo>
                    <a:pt x="10144270" y="0"/>
                    <a:pt x="10299700" y="155430"/>
                    <a:pt x="10299700" y="347163"/>
                  </a:cubicBezTo>
                  <a:lnTo>
                    <a:pt x="10299700" y="5901003"/>
                  </a:lnTo>
                  <a:cubicBezTo>
                    <a:pt x="10299700" y="6092735"/>
                    <a:pt x="10144270" y="6248166"/>
                    <a:pt x="9952537" y="6248166"/>
                  </a:cubicBezTo>
                  <a:lnTo>
                    <a:pt x="347163" y="6248166"/>
                  </a:lnTo>
                  <a:cubicBezTo>
                    <a:pt x="155430" y="6248166"/>
                    <a:pt x="0" y="6092735"/>
                    <a:pt x="0" y="5901003"/>
                  </a:cubicBezTo>
                  <a:lnTo>
                    <a:pt x="0" y="347163"/>
                  </a:lnTo>
                  <a:cubicBezTo>
                    <a:pt x="0" y="155430"/>
                    <a:pt x="155430" y="0"/>
                    <a:pt x="347163" y="0"/>
                  </a:cubicBezTo>
                  <a:close/>
                </a:path>
              </a:pathLst>
            </a:custGeom>
            <a:blipFill>
              <a:blip r:embed="rId8"/>
              <a:stretch>
                <a:fillRect l="0" t="-11790" r="0" b="-11790"/>
              </a:stretch>
            </a:blipFill>
          </p:spPr>
        </p:sp>
      </p:grpSp>
      <p:grpSp>
        <p:nvGrpSpPr>
          <p:cNvPr name="Group 21" id="21"/>
          <p:cNvGrpSpPr/>
          <p:nvPr/>
        </p:nvGrpSpPr>
        <p:grpSpPr>
          <a:xfrm rot="0">
            <a:off x="4979973" y="6932575"/>
            <a:ext cx="3628381" cy="3270093"/>
            <a:chOff x="0" y="0"/>
            <a:chExt cx="9625062" cy="8674626"/>
          </a:xfrm>
        </p:grpSpPr>
        <p:sp>
          <p:nvSpPr>
            <p:cNvPr name="Freeform 22" id="22"/>
            <p:cNvSpPr/>
            <p:nvPr/>
          </p:nvSpPr>
          <p:spPr>
            <a:xfrm flipH="false" flipV="false" rot="0">
              <a:off x="0" y="0"/>
              <a:ext cx="9625075" cy="8674600"/>
            </a:xfrm>
            <a:custGeom>
              <a:avLst/>
              <a:gdLst/>
              <a:ahLst/>
              <a:cxnLst/>
              <a:rect r="r" b="b" t="t" l="l"/>
              <a:pathLst>
                <a:path h="8674600" w="9625075">
                  <a:moveTo>
                    <a:pt x="684721" y="0"/>
                  </a:moveTo>
                  <a:lnTo>
                    <a:pt x="8940354" y="0"/>
                  </a:lnTo>
                  <a:cubicBezTo>
                    <a:pt x="9318516" y="0"/>
                    <a:pt x="9625075" y="306560"/>
                    <a:pt x="9625075" y="684721"/>
                  </a:cubicBezTo>
                  <a:lnTo>
                    <a:pt x="9625075" y="7989879"/>
                  </a:lnTo>
                  <a:cubicBezTo>
                    <a:pt x="9625075" y="8368040"/>
                    <a:pt x="9318516" y="8674600"/>
                    <a:pt x="8940354" y="8674600"/>
                  </a:cubicBezTo>
                  <a:lnTo>
                    <a:pt x="684721" y="8674600"/>
                  </a:lnTo>
                  <a:cubicBezTo>
                    <a:pt x="306560" y="8674600"/>
                    <a:pt x="0" y="8368040"/>
                    <a:pt x="0" y="7989879"/>
                  </a:cubicBezTo>
                  <a:lnTo>
                    <a:pt x="0" y="684721"/>
                  </a:lnTo>
                  <a:cubicBezTo>
                    <a:pt x="0" y="306560"/>
                    <a:pt x="306560" y="0"/>
                    <a:pt x="684721" y="0"/>
                  </a:cubicBezTo>
                  <a:close/>
                </a:path>
              </a:pathLst>
            </a:custGeom>
            <a:blipFill>
              <a:blip r:embed="rId9"/>
              <a:stretch>
                <a:fillRect l="-1210" t="-2" r="-1281" b="0"/>
              </a:stretch>
            </a:blipFill>
          </p:spPr>
        </p:sp>
      </p:grpSp>
      <p:grpSp>
        <p:nvGrpSpPr>
          <p:cNvPr name="Group 23" id="23"/>
          <p:cNvGrpSpPr/>
          <p:nvPr/>
        </p:nvGrpSpPr>
        <p:grpSpPr>
          <a:xfrm rot="0">
            <a:off x="131957" y="6932575"/>
            <a:ext cx="4674880" cy="3257147"/>
            <a:chOff x="0" y="0"/>
            <a:chExt cx="9816676" cy="6839610"/>
          </a:xfrm>
        </p:grpSpPr>
        <p:sp>
          <p:nvSpPr>
            <p:cNvPr name="Freeform 24" id="24"/>
            <p:cNvSpPr/>
            <p:nvPr/>
          </p:nvSpPr>
          <p:spPr>
            <a:xfrm flipH="false" flipV="false" rot="0">
              <a:off x="0" y="0"/>
              <a:ext cx="9816676" cy="6839585"/>
            </a:xfrm>
            <a:custGeom>
              <a:avLst/>
              <a:gdLst/>
              <a:ahLst/>
              <a:cxnLst/>
              <a:rect r="r" b="b" t="t" l="l"/>
              <a:pathLst>
                <a:path h="6839585" w="9816676">
                  <a:moveTo>
                    <a:pt x="254327" y="0"/>
                  </a:moveTo>
                  <a:cubicBezTo>
                    <a:pt x="113894" y="0"/>
                    <a:pt x="0" y="130810"/>
                    <a:pt x="0" y="292100"/>
                  </a:cubicBezTo>
                  <a:lnTo>
                    <a:pt x="0" y="6547485"/>
                  </a:lnTo>
                  <a:cubicBezTo>
                    <a:pt x="0" y="6708648"/>
                    <a:pt x="113562" y="6839331"/>
                    <a:pt x="253884" y="6839585"/>
                  </a:cubicBezTo>
                  <a:lnTo>
                    <a:pt x="9563565" y="6839585"/>
                  </a:lnTo>
                  <a:cubicBezTo>
                    <a:pt x="9697363" y="6839331"/>
                    <a:pt x="9806835" y="6720332"/>
                    <a:pt x="9816676" y="6569583"/>
                  </a:cubicBezTo>
                  <a:lnTo>
                    <a:pt x="9816676" y="270002"/>
                  </a:lnTo>
                  <a:cubicBezTo>
                    <a:pt x="9806835" y="118999"/>
                    <a:pt x="9697031" y="0"/>
                    <a:pt x="9563012" y="0"/>
                  </a:cubicBezTo>
                  <a:close/>
                </a:path>
              </a:pathLst>
            </a:custGeom>
            <a:blipFill>
              <a:blip r:embed="rId10"/>
              <a:stretch>
                <a:fillRect l="0" t="-6236" r="0" b="-6236"/>
              </a:stretch>
            </a:blipFill>
          </p:spPr>
        </p:sp>
      </p:grpSp>
      <p:grpSp>
        <p:nvGrpSpPr>
          <p:cNvPr name="Group 25" id="25"/>
          <p:cNvGrpSpPr/>
          <p:nvPr/>
        </p:nvGrpSpPr>
        <p:grpSpPr>
          <a:xfrm rot="0">
            <a:off x="3870672" y="3446364"/>
            <a:ext cx="4735996" cy="3337075"/>
            <a:chOff x="0" y="0"/>
            <a:chExt cx="9927572" cy="6995160"/>
          </a:xfrm>
        </p:grpSpPr>
        <p:sp>
          <p:nvSpPr>
            <p:cNvPr name="Freeform 26" id="26"/>
            <p:cNvSpPr/>
            <p:nvPr/>
          </p:nvSpPr>
          <p:spPr>
            <a:xfrm flipH="false" flipV="false" rot="0">
              <a:off x="0" y="0"/>
              <a:ext cx="9927637" cy="6995160"/>
            </a:xfrm>
            <a:custGeom>
              <a:avLst/>
              <a:gdLst/>
              <a:ahLst/>
              <a:cxnLst/>
              <a:rect r="r" b="b" t="t" l="l"/>
              <a:pathLst>
                <a:path h="6995160" w="9927637">
                  <a:moveTo>
                    <a:pt x="245659" y="0"/>
                  </a:moveTo>
                  <a:cubicBezTo>
                    <a:pt x="110226" y="0"/>
                    <a:pt x="320" y="130302"/>
                    <a:pt x="0" y="291338"/>
                  </a:cubicBezTo>
                  <a:lnTo>
                    <a:pt x="0" y="6703822"/>
                  </a:lnTo>
                  <a:cubicBezTo>
                    <a:pt x="320" y="6864731"/>
                    <a:pt x="110226" y="6995160"/>
                    <a:pt x="245659" y="6995160"/>
                  </a:cubicBezTo>
                  <a:lnTo>
                    <a:pt x="9692327" y="6995160"/>
                  </a:lnTo>
                  <a:cubicBezTo>
                    <a:pt x="9803301" y="6995160"/>
                    <a:pt x="9897079" y="6907657"/>
                    <a:pt x="9927637" y="6787388"/>
                  </a:cubicBezTo>
                  <a:lnTo>
                    <a:pt x="9927637" y="207772"/>
                  </a:lnTo>
                  <a:cubicBezTo>
                    <a:pt x="9897079" y="87503"/>
                    <a:pt x="9803301" y="0"/>
                    <a:pt x="9692327" y="0"/>
                  </a:cubicBezTo>
                  <a:close/>
                </a:path>
              </a:pathLst>
            </a:custGeom>
            <a:blipFill>
              <a:blip r:embed="rId11"/>
              <a:stretch>
                <a:fillRect l="0" t="-25163" r="0" b="-25163"/>
              </a:stretch>
            </a:blipFill>
          </p:spPr>
        </p:sp>
      </p:grpSp>
      <p:grpSp>
        <p:nvGrpSpPr>
          <p:cNvPr name="Group 27" id="27"/>
          <p:cNvGrpSpPr/>
          <p:nvPr/>
        </p:nvGrpSpPr>
        <p:grpSpPr>
          <a:xfrm rot="0">
            <a:off x="131957" y="3465414"/>
            <a:ext cx="3566182" cy="3318025"/>
            <a:chOff x="0" y="0"/>
            <a:chExt cx="7518334" cy="6995160"/>
          </a:xfrm>
        </p:grpSpPr>
        <p:sp>
          <p:nvSpPr>
            <p:cNvPr name="Freeform 28" id="28"/>
            <p:cNvSpPr/>
            <p:nvPr/>
          </p:nvSpPr>
          <p:spPr>
            <a:xfrm flipH="false" flipV="false" rot="0">
              <a:off x="0" y="0"/>
              <a:ext cx="7518398" cy="6995160"/>
            </a:xfrm>
            <a:custGeom>
              <a:avLst/>
              <a:gdLst/>
              <a:ahLst/>
              <a:cxnLst/>
              <a:rect r="r" b="b" t="t" l="l"/>
              <a:pathLst>
                <a:path h="6995160" w="7518398">
                  <a:moveTo>
                    <a:pt x="186042" y="0"/>
                  </a:moveTo>
                  <a:cubicBezTo>
                    <a:pt x="83476" y="0"/>
                    <a:pt x="243" y="130302"/>
                    <a:pt x="0" y="291338"/>
                  </a:cubicBezTo>
                  <a:lnTo>
                    <a:pt x="0" y="6703822"/>
                  </a:lnTo>
                  <a:cubicBezTo>
                    <a:pt x="243" y="6864731"/>
                    <a:pt x="83476" y="6995160"/>
                    <a:pt x="186042" y="6995160"/>
                  </a:cubicBezTo>
                  <a:lnTo>
                    <a:pt x="7340178" y="6995160"/>
                  </a:lnTo>
                  <a:cubicBezTo>
                    <a:pt x="7424221" y="6995160"/>
                    <a:pt x="7495240" y="6907657"/>
                    <a:pt x="7518398" y="6787388"/>
                  </a:cubicBezTo>
                  <a:lnTo>
                    <a:pt x="7518398" y="207772"/>
                  </a:lnTo>
                  <a:cubicBezTo>
                    <a:pt x="7495240" y="87503"/>
                    <a:pt x="7424221" y="0"/>
                    <a:pt x="7340178" y="0"/>
                  </a:cubicBezTo>
                  <a:close/>
                </a:path>
              </a:pathLst>
            </a:custGeom>
            <a:blipFill>
              <a:blip r:embed="rId12"/>
              <a:stretch>
                <a:fillRect l="-19800" t="-27" r="-19799" b="0"/>
              </a:stretch>
            </a:blipFill>
          </p:spPr>
        </p:sp>
      </p:grpSp>
      <p:sp>
        <p:nvSpPr>
          <p:cNvPr name="TextBox 29" id="29"/>
          <p:cNvSpPr txBox="true"/>
          <p:nvPr/>
        </p:nvSpPr>
        <p:spPr>
          <a:xfrm rot="0">
            <a:off x="131957" y="2238840"/>
            <a:ext cx="17800403" cy="1034042"/>
          </a:xfrm>
          <a:prstGeom prst="rect">
            <a:avLst/>
          </a:prstGeom>
        </p:spPr>
        <p:txBody>
          <a:bodyPr anchor="t" rtlCol="false" tIns="0" lIns="0" bIns="0" rIns="0">
            <a:spAutoFit/>
          </a:bodyPr>
          <a:lstStyle/>
          <a:p>
            <a:pPr algn="ctr">
              <a:lnSpc>
                <a:spcPts val="3948"/>
              </a:lnSpc>
            </a:pPr>
            <a:r>
              <a:rPr lang="en-US" b="true" sz="4200">
                <a:solidFill>
                  <a:srgbClr val="1C5739"/>
                </a:solidFill>
                <a:latin typeface="HK Grotesk Bold"/>
                <a:ea typeface="HK Grotesk Bold"/>
                <a:cs typeface="HK Grotesk Bold"/>
                <a:sym typeface="HK Grotesk Bold"/>
              </a:rPr>
              <a:t>Carrying out repair work and improving the material and technical infrastructure of schools in the community</a:t>
            </a:r>
          </a:p>
        </p:txBody>
      </p:sp>
      <p:sp>
        <p:nvSpPr>
          <p:cNvPr name="TextBox 30" id="30"/>
          <p:cNvSpPr txBox="true"/>
          <p:nvPr/>
        </p:nvSpPr>
        <p:spPr>
          <a:xfrm rot="0">
            <a:off x="461954" y="357618"/>
            <a:ext cx="10713642" cy="1294539"/>
          </a:xfrm>
          <a:prstGeom prst="rect">
            <a:avLst/>
          </a:prstGeom>
        </p:spPr>
        <p:txBody>
          <a:bodyPr anchor="t" rtlCol="false" tIns="0" lIns="0" bIns="0" rIns="0">
            <a:spAutoFit/>
          </a:bodyPr>
          <a:lstStyle/>
          <a:p>
            <a:pPr algn="ctr">
              <a:lnSpc>
                <a:spcPts val="4988"/>
              </a:lnSpc>
            </a:pPr>
            <a:r>
              <a:rPr lang="en-US" b="true" sz="4089" spc="400">
                <a:solidFill>
                  <a:srgbClr val="FFFFFF"/>
                </a:solidFill>
                <a:latin typeface="Poppins Bold"/>
                <a:ea typeface="Poppins Bold"/>
                <a:cs typeface="Poppins Bold"/>
                <a:sym typeface="Poppins Bold"/>
              </a:rPr>
              <a:t>The most important initiatives of the last 3 years</a:t>
            </a:r>
          </a:p>
        </p:txBody>
      </p:sp>
      <p:grpSp>
        <p:nvGrpSpPr>
          <p:cNvPr name="Group 31" id="31"/>
          <p:cNvGrpSpPr/>
          <p:nvPr/>
        </p:nvGrpSpPr>
        <p:grpSpPr>
          <a:xfrm rot="0">
            <a:off x="12330399" y="269410"/>
            <a:ext cx="5532872" cy="1455850"/>
            <a:chOff x="0" y="0"/>
            <a:chExt cx="7377163" cy="1941133"/>
          </a:xfrm>
        </p:grpSpPr>
        <p:sp>
          <p:nvSpPr>
            <p:cNvPr name="TextBox 32" id="32"/>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33" id="33"/>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34" id="34"/>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13"/>
              <a:stretch>
                <a:fillRect l="0" t="0" r="0" b="0"/>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380161" y="23188"/>
            <a:ext cx="19048322" cy="1948293"/>
            <a:chOff x="0" y="0"/>
            <a:chExt cx="5016842" cy="513131"/>
          </a:xfrm>
        </p:grpSpPr>
        <p:sp>
          <p:nvSpPr>
            <p:cNvPr name="Freeform 4" id="4"/>
            <p:cNvSpPr/>
            <p:nvPr/>
          </p:nvSpPr>
          <p:spPr>
            <a:xfrm flipH="false" flipV="false" rot="0">
              <a:off x="0" y="0"/>
              <a:ext cx="5016842" cy="513131"/>
            </a:xfrm>
            <a:custGeom>
              <a:avLst/>
              <a:gdLst/>
              <a:ahLst/>
              <a:cxnLst/>
              <a:rect r="r" b="b" t="t" l="l"/>
              <a:pathLst>
                <a:path h="513131" w="5016842">
                  <a:moveTo>
                    <a:pt x="0" y="0"/>
                  </a:moveTo>
                  <a:lnTo>
                    <a:pt x="5016842" y="0"/>
                  </a:lnTo>
                  <a:lnTo>
                    <a:pt x="5016842" y="513131"/>
                  </a:lnTo>
                  <a:lnTo>
                    <a:pt x="0" y="513131"/>
                  </a:lnTo>
                  <a:close/>
                </a:path>
              </a:pathLst>
            </a:custGeom>
            <a:solidFill>
              <a:srgbClr val="1C5739"/>
            </a:solidFill>
          </p:spPr>
        </p:sp>
        <p:sp>
          <p:nvSpPr>
            <p:cNvPr name="TextBox 5" id="5"/>
            <p:cNvSpPr txBox="true"/>
            <p:nvPr/>
          </p:nvSpPr>
          <p:spPr>
            <a:xfrm>
              <a:off x="0" y="-19050"/>
              <a:ext cx="5016842" cy="532181"/>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16663492" y="-2868002"/>
            <a:ext cx="4116356" cy="4116356"/>
          </a:xfrm>
          <a:custGeom>
            <a:avLst/>
            <a:gdLst/>
            <a:ahLst/>
            <a:cxnLst/>
            <a:rect r="r" b="b" t="t" l="l"/>
            <a:pathLst>
              <a:path h="4116356" w="4116356">
                <a:moveTo>
                  <a:pt x="0" y="0"/>
                </a:moveTo>
                <a:lnTo>
                  <a:pt x="4116356" y="0"/>
                </a:lnTo>
                <a:lnTo>
                  <a:pt x="4116356"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742069" y="-379690"/>
            <a:ext cx="3256087" cy="3256087"/>
          </a:xfrm>
          <a:custGeom>
            <a:avLst/>
            <a:gdLst/>
            <a:ahLst/>
            <a:cxnLst/>
            <a:rect r="r" b="b" t="t" l="l"/>
            <a:pathLst>
              <a:path h="3256087" w="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1521817" y="58161"/>
            <a:ext cx="7150035" cy="1878347"/>
            <a:chOff x="0" y="0"/>
            <a:chExt cx="1107728" cy="291005"/>
          </a:xfrm>
        </p:grpSpPr>
        <p:sp>
          <p:nvSpPr>
            <p:cNvPr name="Freeform 9" id="9"/>
            <p:cNvSpPr/>
            <p:nvPr/>
          </p:nvSpPr>
          <p:spPr>
            <a:xfrm flipH="false" flipV="false" rot="0">
              <a:off x="0" y="0"/>
              <a:ext cx="1107728" cy="291005"/>
            </a:xfrm>
            <a:custGeom>
              <a:avLst/>
              <a:gdLst/>
              <a:ahLst/>
              <a:cxnLst/>
              <a:rect r="r" b="b" t="t" l="l"/>
              <a:pathLst>
                <a:path h="291005" w="1107728">
                  <a:moveTo>
                    <a:pt x="24904" y="0"/>
                  </a:moveTo>
                  <a:lnTo>
                    <a:pt x="1082824" y="0"/>
                  </a:lnTo>
                  <a:cubicBezTo>
                    <a:pt x="1096578" y="0"/>
                    <a:pt x="1107728" y="11150"/>
                    <a:pt x="1107728" y="24904"/>
                  </a:cubicBezTo>
                  <a:lnTo>
                    <a:pt x="1107728" y="266101"/>
                  </a:lnTo>
                  <a:cubicBezTo>
                    <a:pt x="1107728" y="279855"/>
                    <a:pt x="1096578" y="291005"/>
                    <a:pt x="1082824" y="291005"/>
                  </a:cubicBezTo>
                  <a:lnTo>
                    <a:pt x="24904" y="291005"/>
                  </a:lnTo>
                  <a:cubicBezTo>
                    <a:pt x="11150" y="291005"/>
                    <a:pt x="0" y="279855"/>
                    <a:pt x="0" y="266101"/>
                  </a:cubicBezTo>
                  <a:lnTo>
                    <a:pt x="0" y="24904"/>
                  </a:lnTo>
                  <a:cubicBezTo>
                    <a:pt x="0" y="11150"/>
                    <a:pt x="11150" y="0"/>
                    <a:pt x="24904" y="0"/>
                  </a:cubicBezTo>
                  <a:close/>
                </a:path>
              </a:pathLst>
            </a:custGeom>
            <a:solidFill>
              <a:srgbClr val="FFFFFF"/>
            </a:solidFill>
          </p:spPr>
        </p:sp>
      </p:grpSp>
      <p:grpSp>
        <p:nvGrpSpPr>
          <p:cNvPr name="Group 10" id="10"/>
          <p:cNvGrpSpPr/>
          <p:nvPr/>
        </p:nvGrpSpPr>
        <p:grpSpPr>
          <a:xfrm rot="-10800000">
            <a:off x="10177084" y="9258300"/>
            <a:ext cx="9236922" cy="1143000"/>
            <a:chOff x="0" y="0"/>
            <a:chExt cx="2432770" cy="301037"/>
          </a:xfrm>
        </p:grpSpPr>
        <p:sp>
          <p:nvSpPr>
            <p:cNvPr name="Freeform 11" id="11"/>
            <p:cNvSpPr/>
            <p:nvPr/>
          </p:nvSpPr>
          <p:spPr>
            <a:xfrm flipH="false" flipV="false" rot="0">
              <a:off x="0" y="0"/>
              <a:ext cx="2432770" cy="301037"/>
            </a:xfrm>
            <a:custGeom>
              <a:avLst/>
              <a:gdLst/>
              <a:ahLst/>
              <a:cxnLst/>
              <a:rect r="r" b="b" t="t" l="l"/>
              <a:pathLst>
                <a:path h="301037" w="2432770">
                  <a:moveTo>
                    <a:pt x="203200" y="0"/>
                  </a:moveTo>
                  <a:lnTo>
                    <a:pt x="2432770" y="0"/>
                  </a:lnTo>
                  <a:lnTo>
                    <a:pt x="2229570" y="301037"/>
                  </a:lnTo>
                  <a:lnTo>
                    <a:pt x="0" y="301037"/>
                  </a:lnTo>
                  <a:lnTo>
                    <a:pt x="203200" y="0"/>
                  </a:lnTo>
                  <a:close/>
                </a:path>
              </a:pathLst>
            </a:custGeom>
            <a:solidFill>
              <a:srgbClr val="1C5739"/>
            </a:solidFill>
          </p:spPr>
        </p:sp>
        <p:sp>
          <p:nvSpPr>
            <p:cNvPr name="TextBox 12" id="12"/>
            <p:cNvSpPr txBox="true"/>
            <p:nvPr/>
          </p:nvSpPr>
          <p:spPr>
            <a:xfrm>
              <a:off x="101600" y="-47625"/>
              <a:ext cx="2229570" cy="348662"/>
            </a:xfrm>
            <a:prstGeom prst="rect">
              <a:avLst/>
            </a:prstGeom>
          </p:spPr>
          <p:txBody>
            <a:bodyPr anchor="ctr" rtlCol="false" tIns="50800" lIns="50800" bIns="50800" rIns="50800"/>
            <a:lstStyle/>
            <a:p>
              <a:pPr algn="ctr">
                <a:lnSpc>
                  <a:spcPts val="2940"/>
                </a:lnSpc>
              </a:pPr>
            </a:p>
          </p:txBody>
        </p:sp>
      </p:grpSp>
      <p:sp>
        <p:nvSpPr>
          <p:cNvPr name="TextBox 13" id="13"/>
          <p:cNvSpPr txBox="true"/>
          <p:nvPr/>
        </p:nvSpPr>
        <p:spPr>
          <a:xfrm rot="0">
            <a:off x="131957" y="2281893"/>
            <a:ext cx="17800403" cy="947936"/>
          </a:xfrm>
          <a:prstGeom prst="rect">
            <a:avLst/>
          </a:prstGeom>
        </p:spPr>
        <p:txBody>
          <a:bodyPr anchor="t" rtlCol="false" tIns="0" lIns="0" bIns="0" rIns="0">
            <a:spAutoFit/>
          </a:bodyPr>
          <a:lstStyle/>
          <a:p>
            <a:pPr algn="ctr">
              <a:lnSpc>
                <a:spcPts val="3666"/>
              </a:lnSpc>
            </a:pPr>
            <a:r>
              <a:rPr lang="en-US" b="true" sz="3900">
                <a:solidFill>
                  <a:srgbClr val="1C5739"/>
                </a:solidFill>
                <a:latin typeface="HK Grotesk Bold"/>
                <a:ea typeface="HK Grotesk Bold"/>
                <a:cs typeface="HK Grotesk Bold"/>
                <a:sym typeface="HK Grotesk Bold"/>
              </a:rPr>
              <a:t>Carrying out repair work and improving the material and technical infrastructure of the community’s preschool education facilities</a:t>
            </a:r>
          </a:p>
        </p:txBody>
      </p:sp>
      <p:grpSp>
        <p:nvGrpSpPr>
          <p:cNvPr name="Group 14" id="14"/>
          <p:cNvGrpSpPr/>
          <p:nvPr/>
        </p:nvGrpSpPr>
        <p:grpSpPr>
          <a:xfrm rot="0">
            <a:off x="191880" y="3535844"/>
            <a:ext cx="4840206" cy="6561690"/>
            <a:chOff x="0" y="0"/>
            <a:chExt cx="8255000" cy="11191002"/>
          </a:xfrm>
        </p:grpSpPr>
        <p:sp>
          <p:nvSpPr>
            <p:cNvPr name="Freeform 15" id="15"/>
            <p:cNvSpPr/>
            <p:nvPr/>
          </p:nvSpPr>
          <p:spPr>
            <a:xfrm flipH="false" flipV="false" rot="0">
              <a:off x="0" y="0"/>
              <a:ext cx="8255000" cy="11191002"/>
            </a:xfrm>
            <a:custGeom>
              <a:avLst/>
              <a:gdLst/>
              <a:ahLst/>
              <a:cxnLst/>
              <a:rect r="r" b="b" t="t" l="l"/>
              <a:pathLst>
                <a:path h="11191002" w="8255000">
                  <a:moveTo>
                    <a:pt x="162449" y="0"/>
                  </a:moveTo>
                  <a:lnTo>
                    <a:pt x="8092550" y="0"/>
                  </a:lnTo>
                  <a:cubicBezTo>
                    <a:pt x="8182269" y="0"/>
                    <a:pt x="8255000" y="72731"/>
                    <a:pt x="8255000" y="162449"/>
                  </a:cubicBezTo>
                  <a:lnTo>
                    <a:pt x="8255000" y="11028552"/>
                  </a:lnTo>
                  <a:cubicBezTo>
                    <a:pt x="8255000" y="11118271"/>
                    <a:pt x="8182269" y="11191002"/>
                    <a:pt x="8092550" y="11191002"/>
                  </a:cubicBezTo>
                  <a:lnTo>
                    <a:pt x="162449" y="11191002"/>
                  </a:lnTo>
                  <a:cubicBezTo>
                    <a:pt x="72731" y="11191002"/>
                    <a:pt x="0" y="11118271"/>
                    <a:pt x="0" y="11028552"/>
                  </a:cubicBezTo>
                  <a:lnTo>
                    <a:pt x="0" y="162449"/>
                  </a:lnTo>
                  <a:cubicBezTo>
                    <a:pt x="0" y="72731"/>
                    <a:pt x="72731" y="0"/>
                    <a:pt x="162449" y="0"/>
                  </a:cubicBezTo>
                  <a:close/>
                </a:path>
              </a:pathLst>
            </a:custGeom>
            <a:blipFill>
              <a:blip r:embed="rId5"/>
              <a:stretch>
                <a:fillRect l="0" t="-897" r="0" b="-5663"/>
              </a:stretch>
            </a:blipFill>
          </p:spPr>
        </p:sp>
      </p:grpSp>
      <p:grpSp>
        <p:nvGrpSpPr>
          <p:cNvPr name="Group 16" id="16"/>
          <p:cNvGrpSpPr/>
          <p:nvPr/>
        </p:nvGrpSpPr>
        <p:grpSpPr>
          <a:xfrm rot="0">
            <a:off x="5299673" y="3535844"/>
            <a:ext cx="3118796" cy="2925090"/>
            <a:chOff x="0" y="0"/>
            <a:chExt cx="8089900" cy="7587443"/>
          </a:xfrm>
        </p:grpSpPr>
        <p:sp>
          <p:nvSpPr>
            <p:cNvPr name="Freeform 17" id="17"/>
            <p:cNvSpPr/>
            <p:nvPr/>
          </p:nvSpPr>
          <p:spPr>
            <a:xfrm flipH="false" flipV="false" rot="0">
              <a:off x="0" y="0"/>
              <a:ext cx="8089900" cy="7587444"/>
            </a:xfrm>
            <a:custGeom>
              <a:avLst/>
              <a:gdLst/>
              <a:ahLst/>
              <a:cxnLst/>
              <a:rect r="r" b="b" t="t" l="l"/>
              <a:pathLst>
                <a:path h="7587444" w="8089900">
                  <a:moveTo>
                    <a:pt x="247071" y="0"/>
                  </a:moveTo>
                  <a:lnTo>
                    <a:pt x="7842829" y="0"/>
                  </a:lnTo>
                  <a:cubicBezTo>
                    <a:pt x="7908357" y="0"/>
                    <a:pt x="7971200" y="26031"/>
                    <a:pt x="8017535" y="72365"/>
                  </a:cubicBezTo>
                  <a:cubicBezTo>
                    <a:pt x="8063870" y="118700"/>
                    <a:pt x="8089900" y="181543"/>
                    <a:pt x="8089900" y="247071"/>
                  </a:cubicBezTo>
                  <a:lnTo>
                    <a:pt x="8089900" y="7340373"/>
                  </a:lnTo>
                  <a:cubicBezTo>
                    <a:pt x="8089900" y="7405901"/>
                    <a:pt x="8063870" y="7468744"/>
                    <a:pt x="8017535" y="7515078"/>
                  </a:cubicBezTo>
                  <a:cubicBezTo>
                    <a:pt x="7971200" y="7561414"/>
                    <a:pt x="7908357" y="7587444"/>
                    <a:pt x="7842829" y="7587444"/>
                  </a:cubicBezTo>
                  <a:lnTo>
                    <a:pt x="247071" y="7587444"/>
                  </a:lnTo>
                  <a:cubicBezTo>
                    <a:pt x="110617" y="7587444"/>
                    <a:pt x="0" y="7476827"/>
                    <a:pt x="0" y="7340373"/>
                  </a:cubicBezTo>
                  <a:lnTo>
                    <a:pt x="0" y="247071"/>
                  </a:lnTo>
                  <a:cubicBezTo>
                    <a:pt x="0" y="181543"/>
                    <a:pt x="26031" y="118700"/>
                    <a:pt x="72365" y="72365"/>
                  </a:cubicBezTo>
                  <a:cubicBezTo>
                    <a:pt x="118700" y="26031"/>
                    <a:pt x="181543" y="0"/>
                    <a:pt x="247071" y="0"/>
                  </a:cubicBezTo>
                  <a:close/>
                </a:path>
              </a:pathLst>
            </a:custGeom>
            <a:blipFill>
              <a:blip r:embed="rId6"/>
              <a:stretch>
                <a:fillRect l="0" t="-1302" r="0" b="-1302"/>
              </a:stretch>
            </a:blipFill>
          </p:spPr>
        </p:sp>
      </p:grpSp>
      <p:grpSp>
        <p:nvGrpSpPr>
          <p:cNvPr name="Group 18" id="18"/>
          <p:cNvGrpSpPr/>
          <p:nvPr/>
        </p:nvGrpSpPr>
        <p:grpSpPr>
          <a:xfrm rot="0">
            <a:off x="13958283" y="3535844"/>
            <a:ext cx="4099622" cy="2925090"/>
            <a:chOff x="0" y="0"/>
            <a:chExt cx="10362709" cy="7393819"/>
          </a:xfrm>
        </p:grpSpPr>
        <p:sp>
          <p:nvSpPr>
            <p:cNvPr name="Freeform 19" id="19"/>
            <p:cNvSpPr/>
            <p:nvPr/>
          </p:nvSpPr>
          <p:spPr>
            <a:xfrm flipH="false" flipV="false" rot="0">
              <a:off x="0" y="0"/>
              <a:ext cx="10362709" cy="7393819"/>
            </a:xfrm>
            <a:custGeom>
              <a:avLst/>
              <a:gdLst/>
              <a:ahLst/>
              <a:cxnLst/>
              <a:rect r="r" b="b" t="t" l="l"/>
              <a:pathLst>
                <a:path h="7393819" w="10362709">
                  <a:moveTo>
                    <a:pt x="201238" y="0"/>
                  </a:moveTo>
                  <a:lnTo>
                    <a:pt x="10161471" y="0"/>
                  </a:lnTo>
                  <a:cubicBezTo>
                    <a:pt x="10214842" y="0"/>
                    <a:pt x="10266028" y="21202"/>
                    <a:pt x="10303767" y="58941"/>
                  </a:cubicBezTo>
                  <a:cubicBezTo>
                    <a:pt x="10341507" y="96681"/>
                    <a:pt x="10362709" y="147866"/>
                    <a:pt x="10362709" y="201238"/>
                  </a:cubicBezTo>
                  <a:lnTo>
                    <a:pt x="10362709" y="7192582"/>
                  </a:lnTo>
                  <a:cubicBezTo>
                    <a:pt x="10362709" y="7245953"/>
                    <a:pt x="10341507" y="7297138"/>
                    <a:pt x="10303767" y="7334878"/>
                  </a:cubicBezTo>
                  <a:cubicBezTo>
                    <a:pt x="10266028" y="7372617"/>
                    <a:pt x="10214842" y="7393819"/>
                    <a:pt x="10161471" y="7393819"/>
                  </a:cubicBezTo>
                  <a:lnTo>
                    <a:pt x="201238" y="7393819"/>
                  </a:lnTo>
                  <a:cubicBezTo>
                    <a:pt x="147866" y="7393819"/>
                    <a:pt x="96681" y="7372617"/>
                    <a:pt x="58941" y="7334878"/>
                  </a:cubicBezTo>
                  <a:cubicBezTo>
                    <a:pt x="21202" y="7297138"/>
                    <a:pt x="0" y="7245953"/>
                    <a:pt x="0" y="7192582"/>
                  </a:cubicBezTo>
                  <a:lnTo>
                    <a:pt x="0" y="201238"/>
                  </a:lnTo>
                  <a:cubicBezTo>
                    <a:pt x="0" y="147866"/>
                    <a:pt x="21202" y="96681"/>
                    <a:pt x="58941" y="58941"/>
                  </a:cubicBezTo>
                  <a:cubicBezTo>
                    <a:pt x="96681" y="21202"/>
                    <a:pt x="147866" y="0"/>
                    <a:pt x="201238" y="0"/>
                  </a:cubicBezTo>
                  <a:close/>
                </a:path>
              </a:pathLst>
            </a:custGeom>
            <a:blipFill>
              <a:blip r:embed="rId7"/>
              <a:stretch>
                <a:fillRect l="0" t="-11651" r="0" b="-11651"/>
              </a:stretch>
            </a:blipFill>
          </p:spPr>
        </p:sp>
      </p:grpSp>
      <p:grpSp>
        <p:nvGrpSpPr>
          <p:cNvPr name="Group 20" id="20"/>
          <p:cNvGrpSpPr/>
          <p:nvPr/>
        </p:nvGrpSpPr>
        <p:grpSpPr>
          <a:xfrm rot="0">
            <a:off x="5299673" y="6742092"/>
            <a:ext cx="3941401" cy="3355442"/>
            <a:chOff x="0" y="0"/>
            <a:chExt cx="9055100" cy="7708900"/>
          </a:xfrm>
        </p:grpSpPr>
        <p:sp>
          <p:nvSpPr>
            <p:cNvPr name="Freeform 21" id="21"/>
            <p:cNvSpPr/>
            <p:nvPr/>
          </p:nvSpPr>
          <p:spPr>
            <a:xfrm flipH="false" flipV="false" rot="0">
              <a:off x="0" y="0"/>
              <a:ext cx="9055100" cy="7708900"/>
            </a:xfrm>
            <a:custGeom>
              <a:avLst/>
              <a:gdLst/>
              <a:ahLst/>
              <a:cxnLst/>
              <a:rect r="r" b="b" t="t" l="l"/>
              <a:pathLst>
                <a:path h="7708900" w="9055100">
                  <a:moveTo>
                    <a:pt x="218830" y="0"/>
                  </a:moveTo>
                  <a:lnTo>
                    <a:pt x="8836270" y="0"/>
                  </a:lnTo>
                  <a:cubicBezTo>
                    <a:pt x="8957126" y="0"/>
                    <a:pt x="9055100" y="97974"/>
                    <a:pt x="9055100" y="218830"/>
                  </a:cubicBezTo>
                  <a:lnTo>
                    <a:pt x="9055100" y="7490070"/>
                  </a:lnTo>
                  <a:cubicBezTo>
                    <a:pt x="9055100" y="7610926"/>
                    <a:pt x="8957126" y="7708900"/>
                    <a:pt x="8836270" y="7708900"/>
                  </a:cubicBezTo>
                  <a:lnTo>
                    <a:pt x="218830" y="7708900"/>
                  </a:lnTo>
                  <a:cubicBezTo>
                    <a:pt x="97974" y="7708900"/>
                    <a:pt x="0" y="7610926"/>
                    <a:pt x="0" y="7490070"/>
                  </a:cubicBezTo>
                  <a:lnTo>
                    <a:pt x="0" y="218830"/>
                  </a:lnTo>
                  <a:cubicBezTo>
                    <a:pt x="0" y="97974"/>
                    <a:pt x="97974" y="0"/>
                    <a:pt x="218830" y="0"/>
                  </a:cubicBezTo>
                  <a:close/>
                </a:path>
              </a:pathLst>
            </a:custGeom>
            <a:blipFill>
              <a:blip r:embed="rId8"/>
              <a:stretch>
                <a:fillRect l="0" t="0" r="-5469" b="0"/>
              </a:stretch>
            </a:blipFill>
          </p:spPr>
        </p:sp>
      </p:grpSp>
      <p:grpSp>
        <p:nvGrpSpPr>
          <p:cNvPr name="Group 22" id="22"/>
          <p:cNvGrpSpPr/>
          <p:nvPr/>
        </p:nvGrpSpPr>
        <p:grpSpPr>
          <a:xfrm rot="0">
            <a:off x="9467601" y="6733404"/>
            <a:ext cx="4389699" cy="3355442"/>
            <a:chOff x="0" y="0"/>
            <a:chExt cx="10118264" cy="7734300"/>
          </a:xfrm>
        </p:grpSpPr>
        <p:sp>
          <p:nvSpPr>
            <p:cNvPr name="Freeform 23" id="23"/>
            <p:cNvSpPr/>
            <p:nvPr/>
          </p:nvSpPr>
          <p:spPr>
            <a:xfrm flipH="false" flipV="false" rot="0">
              <a:off x="0" y="0"/>
              <a:ext cx="10118265" cy="7734300"/>
            </a:xfrm>
            <a:custGeom>
              <a:avLst/>
              <a:gdLst/>
              <a:ahLst/>
              <a:cxnLst/>
              <a:rect r="r" b="b" t="t" l="l"/>
              <a:pathLst>
                <a:path h="7734300" w="10118265">
                  <a:moveTo>
                    <a:pt x="204474" y="0"/>
                  </a:moveTo>
                  <a:lnTo>
                    <a:pt x="9913791" y="0"/>
                  </a:lnTo>
                  <a:cubicBezTo>
                    <a:pt x="9968020" y="0"/>
                    <a:pt x="10020029" y="21543"/>
                    <a:pt x="10058375" y="59889"/>
                  </a:cubicBezTo>
                  <a:cubicBezTo>
                    <a:pt x="10096722" y="98235"/>
                    <a:pt x="10118265" y="150244"/>
                    <a:pt x="10118265" y="204474"/>
                  </a:cubicBezTo>
                  <a:lnTo>
                    <a:pt x="10118265" y="7529826"/>
                  </a:lnTo>
                  <a:cubicBezTo>
                    <a:pt x="10118265" y="7642754"/>
                    <a:pt x="10026718" y="7734300"/>
                    <a:pt x="9913791" y="7734300"/>
                  </a:cubicBezTo>
                  <a:lnTo>
                    <a:pt x="204474" y="7734300"/>
                  </a:lnTo>
                  <a:cubicBezTo>
                    <a:pt x="91546" y="7734300"/>
                    <a:pt x="0" y="7642754"/>
                    <a:pt x="0" y="7529826"/>
                  </a:cubicBezTo>
                  <a:lnTo>
                    <a:pt x="0" y="204474"/>
                  </a:lnTo>
                  <a:cubicBezTo>
                    <a:pt x="0" y="91546"/>
                    <a:pt x="91546" y="0"/>
                    <a:pt x="204474" y="0"/>
                  </a:cubicBezTo>
                  <a:close/>
                </a:path>
              </a:pathLst>
            </a:custGeom>
            <a:blipFill>
              <a:blip r:embed="rId9"/>
              <a:stretch>
                <a:fillRect l="0" t="-3686" r="0" b="-3686"/>
              </a:stretch>
            </a:blipFill>
          </p:spPr>
        </p:sp>
      </p:grpSp>
      <p:grpSp>
        <p:nvGrpSpPr>
          <p:cNvPr name="Group 24" id="24"/>
          <p:cNvGrpSpPr/>
          <p:nvPr/>
        </p:nvGrpSpPr>
        <p:grpSpPr>
          <a:xfrm rot="0">
            <a:off x="8582224" y="3535844"/>
            <a:ext cx="5212304" cy="2925090"/>
            <a:chOff x="0" y="0"/>
            <a:chExt cx="12878194" cy="7227108"/>
          </a:xfrm>
        </p:grpSpPr>
        <p:sp>
          <p:nvSpPr>
            <p:cNvPr name="Freeform 25" id="25"/>
            <p:cNvSpPr/>
            <p:nvPr/>
          </p:nvSpPr>
          <p:spPr>
            <a:xfrm flipH="false" flipV="false" rot="0">
              <a:off x="0" y="0"/>
              <a:ext cx="12878181" cy="7227133"/>
            </a:xfrm>
            <a:custGeom>
              <a:avLst/>
              <a:gdLst/>
              <a:ahLst/>
              <a:cxnLst/>
              <a:rect r="r" b="b" t="t" l="l"/>
              <a:pathLst>
                <a:path h="7227133" w="12878181">
                  <a:moveTo>
                    <a:pt x="235337" y="0"/>
                  </a:moveTo>
                  <a:lnTo>
                    <a:pt x="12642845" y="0"/>
                  </a:lnTo>
                  <a:cubicBezTo>
                    <a:pt x="12705259" y="0"/>
                    <a:pt x="12765119" y="24794"/>
                    <a:pt x="12809253" y="68929"/>
                  </a:cubicBezTo>
                  <a:cubicBezTo>
                    <a:pt x="12853387" y="113063"/>
                    <a:pt x="12878181" y="172922"/>
                    <a:pt x="12878181" y="235337"/>
                  </a:cubicBezTo>
                  <a:lnTo>
                    <a:pt x="12878181" y="6991796"/>
                  </a:lnTo>
                  <a:cubicBezTo>
                    <a:pt x="12878181" y="7121769"/>
                    <a:pt x="12772817" y="7227133"/>
                    <a:pt x="12642845" y="7227133"/>
                  </a:cubicBezTo>
                  <a:lnTo>
                    <a:pt x="235337" y="7227133"/>
                  </a:lnTo>
                  <a:cubicBezTo>
                    <a:pt x="172922" y="7227133"/>
                    <a:pt x="113063" y="7202339"/>
                    <a:pt x="68929" y="7158205"/>
                  </a:cubicBezTo>
                  <a:cubicBezTo>
                    <a:pt x="24794" y="7114070"/>
                    <a:pt x="0" y="7054211"/>
                    <a:pt x="0" y="6991796"/>
                  </a:cubicBezTo>
                  <a:lnTo>
                    <a:pt x="0" y="235337"/>
                  </a:lnTo>
                  <a:cubicBezTo>
                    <a:pt x="0" y="105364"/>
                    <a:pt x="105364" y="0"/>
                    <a:pt x="235337" y="0"/>
                  </a:cubicBezTo>
                  <a:close/>
                </a:path>
              </a:pathLst>
            </a:custGeom>
            <a:blipFill>
              <a:blip r:embed="rId10"/>
              <a:stretch>
                <a:fillRect l="-24" t="-141" r="0" b="-140"/>
              </a:stretch>
            </a:blipFill>
          </p:spPr>
        </p:sp>
      </p:grpSp>
      <p:grpSp>
        <p:nvGrpSpPr>
          <p:cNvPr name="Group 26" id="26"/>
          <p:cNvGrpSpPr/>
          <p:nvPr/>
        </p:nvGrpSpPr>
        <p:grpSpPr>
          <a:xfrm rot="0">
            <a:off x="14083827" y="6733404"/>
            <a:ext cx="3974077" cy="3355442"/>
            <a:chOff x="0" y="0"/>
            <a:chExt cx="8039100" cy="6787673"/>
          </a:xfrm>
        </p:grpSpPr>
        <p:sp>
          <p:nvSpPr>
            <p:cNvPr name="Freeform 27" id="27"/>
            <p:cNvSpPr/>
            <p:nvPr/>
          </p:nvSpPr>
          <p:spPr>
            <a:xfrm flipH="false" flipV="false" rot="0">
              <a:off x="0" y="0"/>
              <a:ext cx="8039100" cy="6787673"/>
            </a:xfrm>
            <a:custGeom>
              <a:avLst/>
              <a:gdLst/>
              <a:ahLst/>
              <a:cxnLst/>
              <a:rect r="r" b="b" t="t" l="l"/>
              <a:pathLst>
                <a:path h="6787673" w="8039100">
                  <a:moveTo>
                    <a:pt x="192680" y="0"/>
                  </a:moveTo>
                  <a:lnTo>
                    <a:pt x="7846420" y="0"/>
                  </a:lnTo>
                  <a:cubicBezTo>
                    <a:pt x="7952835" y="0"/>
                    <a:pt x="8039100" y="86266"/>
                    <a:pt x="8039100" y="192680"/>
                  </a:cubicBezTo>
                  <a:lnTo>
                    <a:pt x="8039100" y="6594993"/>
                  </a:lnTo>
                  <a:cubicBezTo>
                    <a:pt x="8039100" y="6701406"/>
                    <a:pt x="7952835" y="6787673"/>
                    <a:pt x="7846420" y="6787673"/>
                  </a:cubicBezTo>
                  <a:lnTo>
                    <a:pt x="192680" y="6787673"/>
                  </a:lnTo>
                  <a:cubicBezTo>
                    <a:pt x="86266" y="6787673"/>
                    <a:pt x="0" y="6701406"/>
                    <a:pt x="0" y="6594993"/>
                  </a:cubicBezTo>
                  <a:lnTo>
                    <a:pt x="0" y="192680"/>
                  </a:lnTo>
                  <a:cubicBezTo>
                    <a:pt x="0" y="86266"/>
                    <a:pt x="86266" y="0"/>
                    <a:pt x="192680" y="0"/>
                  </a:cubicBezTo>
                  <a:close/>
                </a:path>
              </a:pathLst>
            </a:custGeom>
            <a:blipFill>
              <a:blip r:embed="rId11"/>
              <a:stretch>
                <a:fillRect l="0" t="-7066" r="0" b="-7066"/>
              </a:stretch>
            </a:blipFill>
          </p:spPr>
        </p:sp>
      </p:grpSp>
      <p:sp>
        <p:nvSpPr>
          <p:cNvPr name="TextBox 28" id="28"/>
          <p:cNvSpPr txBox="true"/>
          <p:nvPr/>
        </p:nvSpPr>
        <p:spPr>
          <a:xfrm rot="0">
            <a:off x="808175" y="326253"/>
            <a:ext cx="10713642" cy="1294539"/>
          </a:xfrm>
          <a:prstGeom prst="rect">
            <a:avLst/>
          </a:prstGeom>
        </p:spPr>
        <p:txBody>
          <a:bodyPr anchor="t" rtlCol="false" tIns="0" lIns="0" bIns="0" rIns="0">
            <a:spAutoFit/>
          </a:bodyPr>
          <a:lstStyle/>
          <a:p>
            <a:pPr algn="ctr">
              <a:lnSpc>
                <a:spcPts val="4988"/>
              </a:lnSpc>
            </a:pPr>
            <a:r>
              <a:rPr lang="en-US" b="true" sz="4089" spc="400">
                <a:solidFill>
                  <a:srgbClr val="FFFFFF"/>
                </a:solidFill>
                <a:latin typeface="Poppins Bold"/>
                <a:ea typeface="Poppins Bold"/>
                <a:cs typeface="Poppins Bold"/>
                <a:sym typeface="Poppins Bold"/>
              </a:rPr>
              <a:t>The most important initiatives of the last 3 years</a:t>
            </a:r>
          </a:p>
        </p:txBody>
      </p:sp>
      <p:grpSp>
        <p:nvGrpSpPr>
          <p:cNvPr name="Group 29" id="29"/>
          <p:cNvGrpSpPr/>
          <p:nvPr/>
        </p:nvGrpSpPr>
        <p:grpSpPr>
          <a:xfrm rot="0">
            <a:off x="12330399" y="300775"/>
            <a:ext cx="5532872" cy="1455850"/>
            <a:chOff x="0" y="0"/>
            <a:chExt cx="7377163" cy="1941133"/>
          </a:xfrm>
        </p:grpSpPr>
        <p:sp>
          <p:nvSpPr>
            <p:cNvPr name="TextBox 30" id="30"/>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31" id="31"/>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32" id="32"/>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12"/>
              <a:stretch>
                <a:fillRect l="0" t="0" r="0" b="0"/>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380161" y="23188"/>
            <a:ext cx="19048322" cy="1948293"/>
            <a:chOff x="0" y="0"/>
            <a:chExt cx="5016842" cy="513131"/>
          </a:xfrm>
        </p:grpSpPr>
        <p:sp>
          <p:nvSpPr>
            <p:cNvPr name="Freeform 4" id="4"/>
            <p:cNvSpPr/>
            <p:nvPr/>
          </p:nvSpPr>
          <p:spPr>
            <a:xfrm flipH="false" flipV="false" rot="0">
              <a:off x="0" y="0"/>
              <a:ext cx="5016842" cy="513131"/>
            </a:xfrm>
            <a:custGeom>
              <a:avLst/>
              <a:gdLst/>
              <a:ahLst/>
              <a:cxnLst/>
              <a:rect r="r" b="b" t="t" l="l"/>
              <a:pathLst>
                <a:path h="513131" w="5016842">
                  <a:moveTo>
                    <a:pt x="0" y="0"/>
                  </a:moveTo>
                  <a:lnTo>
                    <a:pt x="5016842" y="0"/>
                  </a:lnTo>
                  <a:lnTo>
                    <a:pt x="5016842" y="513131"/>
                  </a:lnTo>
                  <a:lnTo>
                    <a:pt x="0" y="513131"/>
                  </a:lnTo>
                  <a:close/>
                </a:path>
              </a:pathLst>
            </a:custGeom>
            <a:solidFill>
              <a:srgbClr val="1C5739"/>
            </a:solidFill>
          </p:spPr>
        </p:sp>
        <p:sp>
          <p:nvSpPr>
            <p:cNvPr name="TextBox 5" id="5"/>
            <p:cNvSpPr txBox="true"/>
            <p:nvPr/>
          </p:nvSpPr>
          <p:spPr>
            <a:xfrm>
              <a:off x="0" y="-19050"/>
              <a:ext cx="5016842" cy="532181"/>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16663492" y="-2868002"/>
            <a:ext cx="4116356" cy="4116356"/>
          </a:xfrm>
          <a:custGeom>
            <a:avLst/>
            <a:gdLst/>
            <a:ahLst/>
            <a:cxnLst/>
            <a:rect r="r" b="b" t="t" l="l"/>
            <a:pathLst>
              <a:path h="4116356" w="4116356">
                <a:moveTo>
                  <a:pt x="0" y="0"/>
                </a:moveTo>
                <a:lnTo>
                  <a:pt x="4116356" y="0"/>
                </a:lnTo>
                <a:lnTo>
                  <a:pt x="4116356"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742069" y="-379690"/>
            <a:ext cx="3256087" cy="3256087"/>
          </a:xfrm>
          <a:custGeom>
            <a:avLst/>
            <a:gdLst/>
            <a:ahLst/>
            <a:cxnLst/>
            <a:rect r="r" b="b" t="t" l="l"/>
            <a:pathLst>
              <a:path h="3256087" w="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1521817" y="58161"/>
            <a:ext cx="7150035" cy="1878347"/>
            <a:chOff x="0" y="0"/>
            <a:chExt cx="1107728" cy="291005"/>
          </a:xfrm>
        </p:grpSpPr>
        <p:sp>
          <p:nvSpPr>
            <p:cNvPr name="Freeform 9" id="9"/>
            <p:cNvSpPr/>
            <p:nvPr/>
          </p:nvSpPr>
          <p:spPr>
            <a:xfrm flipH="false" flipV="false" rot="0">
              <a:off x="0" y="0"/>
              <a:ext cx="1107728" cy="291005"/>
            </a:xfrm>
            <a:custGeom>
              <a:avLst/>
              <a:gdLst/>
              <a:ahLst/>
              <a:cxnLst/>
              <a:rect r="r" b="b" t="t" l="l"/>
              <a:pathLst>
                <a:path h="291005" w="1107728">
                  <a:moveTo>
                    <a:pt x="24904" y="0"/>
                  </a:moveTo>
                  <a:lnTo>
                    <a:pt x="1082824" y="0"/>
                  </a:lnTo>
                  <a:cubicBezTo>
                    <a:pt x="1096578" y="0"/>
                    <a:pt x="1107728" y="11150"/>
                    <a:pt x="1107728" y="24904"/>
                  </a:cubicBezTo>
                  <a:lnTo>
                    <a:pt x="1107728" y="266101"/>
                  </a:lnTo>
                  <a:cubicBezTo>
                    <a:pt x="1107728" y="279855"/>
                    <a:pt x="1096578" y="291005"/>
                    <a:pt x="1082824" y="291005"/>
                  </a:cubicBezTo>
                  <a:lnTo>
                    <a:pt x="24904" y="291005"/>
                  </a:lnTo>
                  <a:cubicBezTo>
                    <a:pt x="11150" y="291005"/>
                    <a:pt x="0" y="279855"/>
                    <a:pt x="0" y="266101"/>
                  </a:cubicBezTo>
                  <a:lnTo>
                    <a:pt x="0" y="24904"/>
                  </a:lnTo>
                  <a:cubicBezTo>
                    <a:pt x="0" y="11150"/>
                    <a:pt x="11150" y="0"/>
                    <a:pt x="24904" y="0"/>
                  </a:cubicBezTo>
                  <a:close/>
                </a:path>
              </a:pathLst>
            </a:custGeom>
            <a:solidFill>
              <a:srgbClr val="FFFFFF"/>
            </a:solidFill>
          </p:spPr>
        </p:sp>
      </p:grpSp>
      <p:grpSp>
        <p:nvGrpSpPr>
          <p:cNvPr name="Group 10" id="10"/>
          <p:cNvGrpSpPr/>
          <p:nvPr/>
        </p:nvGrpSpPr>
        <p:grpSpPr>
          <a:xfrm rot="-10800000">
            <a:off x="12726687" y="9900240"/>
            <a:ext cx="6662939" cy="762000"/>
            <a:chOff x="0" y="0"/>
            <a:chExt cx="1754848" cy="200691"/>
          </a:xfrm>
        </p:grpSpPr>
        <p:sp>
          <p:nvSpPr>
            <p:cNvPr name="Freeform 11" id="11"/>
            <p:cNvSpPr/>
            <p:nvPr/>
          </p:nvSpPr>
          <p:spPr>
            <a:xfrm flipH="false" flipV="false" rot="0">
              <a:off x="0" y="0"/>
              <a:ext cx="1754848" cy="200691"/>
            </a:xfrm>
            <a:custGeom>
              <a:avLst/>
              <a:gdLst/>
              <a:ahLst/>
              <a:cxnLst/>
              <a:rect r="r" b="b" t="t" l="l"/>
              <a:pathLst>
                <a:path h="200691" w="1754848">
                  <a:moveTo>
                    <a:pt x="203200" y="0"/>
                  </a:moveTo>
                  <a:lnTo>
                    <a:pt x="1754848" y="0"/>
                  </a:lnTo>
                  <a:lnTo>
                    <a:pt x="1551648" y="200691"/>
                  </a:lnTo>
                  <a:lnTo>
                    <a:pt x="0" y="200691"/>
                  </a:lnTo>
                  <a:lnTo>
                    <a:pt x="203200" y="0"/>
                  </a:lnTo>
                  <a:close/>
                </a:path>
              </a:pathLst>
            </a:custGeom>
            <a:solidFill>
              <a:srgbClr val="1C5739"/>
            </a:solidFill>
          </p:spPr>
        </p:sp>
        <p:sp>
          <p:nvSpPr>
            <p:cNvPr name="TextBox 12" id="12"/>
            <p:cNvSpPr txBox="true"/>
            <p:nvPr/>
          </p:nvSpPr>
          <p:spPr>
            <a:xfrm>
              <a:off x="101600" y="-47625"/>
              <a:ext cx="1551648" cy="248316"/>
            </a:xfrm>
            <a:prstGeom prst="rect">
              <a:avLst/>
            </a:prstGeom>
          </p:spPr>
          <p:txBody>
            <a:bodyPr anchor="ctr" rtlCol="false" tIns="50800" lIns="50800" bIns="50800" rIns="50800"/>
            <a:lstStyle/>
            <a:p>
              <a:pPr algn="ctr">
                <a:lnSpc>
                  <a:spcPts val="2940"/>
                </a:lnSpc>
              </a:pPr>
            </a:p>
          </p:txBody>
        </p:sp>
      </p:grpSp>
      <p:sp>
        <p:nvSpPr>
          <p:cNvPr name="Freeform 13" id="13"/>
          <p:cNvSpPr/>
          <p:nvPr/>
        </p:nvSpPr>
        <p:spPr>
          <a:xfrm flipH="false" flipV="false" rot="0">
            <a:off x="6250496" y="5716669"/>
            <a:ext cx="7125958" cy="4131812"/>
          </a:xfrm>
          <a:custGeom>
            <a:avLst/>
            <a:gdLst/>
            <a:ahLst/>
            <a:cxnLst/>
            <a:rect r="r" b="b" t="t" l="l"/>
            <a:pathLst>
              <a:path h="4131812" w="7125958">
                <a:moveTo>
                  <a:pt x="0" y="0"/>
                </a:moveTo>
                <a:lnTo>
                  <a:pt x="7125957" y="0"/>
                </a:lnTo>
                <a:lnTo>
                  <a:pt x="7125957" y="4131812"/>
                </a:lnTo>
                <a:lnTo>
                  <a:pt x="0" y="4131812"/>
                </a:lnTo>
                <a:lnTo>
                  <a:pt x="0" y="0"/>
                </a:lnTo>
                <a:close/>
              </a:path>
            </a:pathLst>
          </a:custGeom>
          <a:blipFill>
            <a:blip r:embed="rId5"/>
            <a:stretch>
              <a:fillRect l="0" t="-78" r="-3279" b="-78"/>
            </a:stretch>
          </a:blipFill>
        </p:spPr>
      </p:sp>
      <p:sp>
        <p:nvSpPr>
          <p:cNvPr name="Freeform 14" id="14"/>
          <p:cNvSpPr/>
          <p:nvPr/>
        </p:nvSpPr>
        <p:spPr>
          <a:xfrm flipH="false" flipV="false" rot="0">
            <a:off x="13560150" y="3914622"/>
            <a:ext cx="4447659" cy="5933859"/>
          </a:xfrm>
          <a:custGeom>
            <a:avLst/>
            <a:gdLst/>
            <a:ahLst/>
            <a:cxnLst/>
            <a:rect r="r" b="b" t="t" l="l"/>
            <a:pathLst>
              <a:path h="5933859" w="4447659">
                <a:moveTo>
                  <a:pt x="0" y="0"/>
                </a:moveTo>
                <a:lnTo>
                  <a:pt x="4447659" y="0"/>
                </a:lnTo>
                <a:lnTo>
                  <a:pt x="4447659" y="5933859"/>
                </a:lnTo>
                <a:lnTo>
                  <a:pt x="0" y="5933859"/>
                </a:lnTo>
                <a:lnTo>
                  <a:pt x="0" y="0"/>
                </a:lnTo>
                <a:close/>
              </a:path>
            </a:pathLst>
          </a:custGeom>
          <a:blipFill>
            <a:blip r:embed="rId6"/>
            <a:stretch>
              <a:fillRect l="-1995" t="0" r="-1995" b="-11249"/>
            </a:stretch>
          </a:blipFill>
        </p:spPr>
      </p:sp>
      <p:sp>
        <p:nvSpPr>
          <p:cNvPr name="Freeform 15" id="15"/>
          <p:cNvSpPr/>
          <p:nvPr/>
        </p:nvSpPr>
        <p:spPr>
          <a:xfrm flipH="false" flipV="false" rot="0">
            <a:off x="495810" y="5716669"/>
            <a:ext cx="5570989" cy="4131812"/>
          </a:xfrm>
          <a:custGeom>
            <a:avLst/>
            <a:gdLst/>
            <a:ahLst/>
            <a:cxnLst/>
            <a:rect r="r" b="b" t="t" l="l"/>
            <a:pathLst>
              <a:path h="4131812" w="5570989">
                <a:moveTo>
                  <a:pt x="0" y="0"/>
                </a:moveTo>
                <a:lnTo>
                  <a:pt x="5570989" y="0"/>
                </a:lnTo>
                <a:lnTo>
                  <a:pt x="5570989" y="4131812"/>
                </a:lnTo>
                <a:lnTo>
                  <a:pt x="0" y="4131812"/>
                </a:lnTo>
                <a:lnTo>
                  <a:pt x="0" y="0"/>
                </a:lnTo>
                <a:close/>
              </a:path>
            </a:pathLst>
          </a:custGeom>
          <a:blipFill>
            <a:blip r:embed="rId7"/>
            <a:stretch>
              <a:fillRect l="-16236" t="0" r="-23370" b="0"/>
            </a:stretch>
          </a:blipFill>
        </p:spPr>
      </p:sp>
      <p:sp>
        <p:nvSpPr>
          <p:cNvPr name="TextBox 16" id="16"/>
          <p:cNvSpPr txBox="true"/>
          <p:nvPr/>
        </p:nvSpPr>
        <p:spPr>
          <a:xfrm rot="0">
            <a:off x="177820" y="2533812"/>
            <a:ext cx="17932360" cy="659768"/>
          </a:xfrm>
          <a:prstGeom prst="rect">
            <a:avLst/>
          </a:prstGeom>
        </p:spPr>
        <p:txBody>
          <a:bodyPr anchor="t" rtlCol="false" tIns="0" lIns="0" bIns="0" rIns="0">
            <a:spAutoFit/>
          </a:bodyPr>
          <a:lstStyle/>
          <a:p>
            <a:pPr algn="ctr">
              <a:lnSpc>
                <a:spcPts val="5170"/>
              </a:lnSpc>
            </a:pPr>
            <a:r>
              <a:rPr lang="en-US" b="true" sz="4700">
                <a:solidFill>
                  <a:srgbClr val="1C5739"/>
                </a:solidFill>
                <a:latin typeface="HK Grotesk Bold"/>
                <a:ea typeface="HK Grotesk Bold"/>
                <a:cs typeface="HK Grotesk Bold"/>
                <a:sym typeface="HK Grotesk Bold"/>
              </a:rPr>
              <a:t>Mobile Social and</a:t>
            </a:r>
            <a:r>
              <a:rPr lang="en-US" b="true" sz="4700">
                <a:solidFill>
                  <a:srgbClr val="1C5739"/>
                </a:solidFill>
                <a:latin typeface="HK Grotesk Bold"/>
                <a:ea typeface="HK Grotesk Bold"/>
                <a:cs typeface="HK Grotesk Bold"/>
                <a:sym typeface="HK Grotesk Bold"/>
              </a:rPr>
              <a:t> Psychological Support Team</a:t>
            </a:r>
          </a:p>
        </p:txBody>
      </p:sp>
      <p:sp>
        <p:nvSpPr>
          <p:cNvPr name="TextBox 17" id="17"/>
          <p:cNvSpPr txBox="true"/>
          <p:nvPr/>
        </p:nvSpPr>
        <p:spPr>
          <a:xfrm rot="0">
            <a:off x="495810" y="3681259"/>
            <a:ext cx="12506268" cy="1693545"/>
          </a:xfrm>
          <a:prstGeom prst="rect">
            <a:avLst/>
          </a:prstGeom>
        </p:spPr>
        <p:txBody>
          <a:bodyPr anchor="t" rtlCol="false" tIns="0" lIns="0" bIns="0" rIns="0">
            <a:spAutoFit/>
          </a:bodyPr>
          <a:lstStyle/>
          <a:p>
            <a:pPr algn="just" marL="496569" indent="-248284" lvl="1">
              <a:lnSpc>
                <a:spcPts val="3449"/>
              </a:lnSpc>
              <a:buFont typeface="Arial"/>
              <a:buChar char="•"/>
            </a:pPr>
            <a:r>
              <a:rPr lang="en-US" b="true" sz="2299">
                <a:solidFill>
                  <a:srgbClr val="000000"/>
                </a:solidFill>
                <a:latin typeface="Open Sans Medium"/>
                <a:ea typeface="Open Sans Medium"/>
                <a:cs typeface="Open Sans Medium"/>
                <a:sym typeface="Open Sans Medium"/>
              </a:rPr>
              <a:t>In 2024, a grant of 1.5 million hryvnias was received from the state budget to the local budget. These funds were used to purchase a specialized vehicle for a mobile social and psychological assistance team serving individuals who have suffered from domestic violence and/or gender-based violence.</a:t>
            </a:r>
          </a:p>
        </p:txBody>
      </p:sp>
      <p:sp>
        <p:nvSpPr>
          <p:cNvPr name="TextBox 18" id="18"/>
          <p:cNvSpPr txBox="true"/>
          <p:nvPr/>
        </p:nvSpPr>
        <p:spPr>
          <a:xfrm rot="0">
            <a:off x="495810" y="357618"/>
            <a:ext cx="10713642" cy="1294539"/>
          </a:xfrm>
          <a:prstGeom prst="rect">
            <a:avLst/>
          </a:prstGeom>
        </p:spPr>
        <p:txBody>
          <a:bodyPr anchor="t" rtlCol="false" tIns="0" lIns="0" bIns="0" rIns="0">
            <a:spAutoFit/>
          </a:bodyPr>
          <a:lstStyle/>
          <a:p>
            <a:pPr algn="ctr">
              <a:lnSpc>
                <a:spcPts val="4988"/>
              </a:lnSpc>
            </a:pPr>
            <a:r>
              <a:rPr lang="en-US" b="true" sz="4089" spc="400">
                <a:solidFill>
                  <a:srgbClr val="FFFFFF"/>
                </a:solidFill>
                <a:latin typeface="Poppins Bold"/>
                <a:ea typeface="Poppins Bold"/>
                <a:cs typeface="Poppins Bold"/>
                <a:sym typeface="Poppins Bold"/>
              </a:rPr>
              <a:t>The most important initiatives of the last 3 years</a:t>
            </a:r>
          </a:p>
        </p:txBody>
      </p:sp>
      <p:grpSp>
        <p:nvGrpSpPr>
          <p:cNvPr name="Group 19" id="19"/>
          <p:cNvGrpSpPr/>
          <p:nvPr/>
        </p:nvGrpSpPr>
        <p:grpSpPr>
          <a:xfrm rot="0">
            <a:off x="12330399" y="300775"/>
            <a:ext cx="5532872" cy="1455850"/>
            <a:chOff x="0" y="0"/>
            <a:chExt cx="7377163" cy="1941133"/>
          </a:xfrm>
        </p:grpSpPr>
        <p:sp>
          <p:nvSpPr>
            <p:cNvPr name="TextBox 20" id="20"/>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21" id="21"/>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22" id="22"/>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8"/>
              <a:stretch>
                <a:fillRect l="0" t="0" r="0" b="0"/>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DFBFB"/>
        </a:solidFill>
      </p:bgPr>
    </p:bg>
    <p:spTree>
      <p:nvGrpSpPr>
        <p:cNvPr id="1" name=""/>
        <p:cNvGrpSpPr/>
        <p:nvPr/>
      </p:nvGrpSpPr>
      <p:grpSpPr>
        <a:xfrm>
          <a:off x="0" y="0"/>
          <a:ext cx="0" cy="0"/>
          <a:chOff x="0" y="0"/>
          <a:chExt cx="0" cy="0"/>
        </a:xfrm>
      </p:grpSpPr>
      <p:grpSp>
        <p:nvGrpSpPr>
          <p:cNvPr name="Group 2" id="2"/>
          <p:cNvGrpSpPr/>
          <p:nvPr/>
        </p:nvGrpSpPr>
        <p:grpSpPr>
          <a:xfrm rot="-2684267">
            <a:off x="7052144" y="10833364"/>
            <a:ext cx="8282376" cy="404757"/>
            <a:chOff x="0" y="0"/>
            <a:chExt cx="2181367" cy="106603"/>
          </a:xfrm>
        </p:grpSpPr>
        <p:sp>
          <p:nvSpPr>
            <p:cNvPr name="Freeform 3" id="3"/>
            <p:cNvSpPr/>
            <p:nvPr/>
          </p:nvSpPr>
          <p:spPr>
            <a:xfrm flipH="false" flipV="false" rot="0">
              <a:off x="0" y="0"/>
              <a:ext cx="2181366" cy="106603"/>
            </a:xfrm>
            <a:custGeom>
              <a:avLst/>
              <a:gdLst/>
              <a:ahLst/>
              <a:cxnLst/>
              <a:rect r="r" b="b" t="t" l="l"/>
              <a:pathLst>
                <a:path h="106603" w="2181366">
                  <a:moveTo>
                    <a:pt x="0" y="0"/>
                  </a:moveTo>
                  <a:lnTo>
                    <a:pt x="2181366" y="0"/>
                  </a:lnTo>
                  <a:lnTo>
                    <a:pt x="2181366" y="106603"/>
                  </a:lnTo>
                  <a:lnTo>
                    <a:pt x="0" y="106603"/>
                  </a:lnTo>
                  <a:close/>
                </a:path>
              </a:pathLst>
            </a:custGeom>
            <a:solidFill>
              <a:srgbClr val="1C5739"/>
            </a:solidFill>
          </p:spPr>
        </p:sp>
        <p:sp>
          <p:nvSpPr>
            <p:cNvPr name="TextBox 4" id="4"/>
            <p:cNvSpPr txBox="true"/>
            <p:nvPr/>
          </p:nvSpPr>
          <p:spPr>
            <a:xfrm>
              <a:off x="0" y="-19050"/>
              <a:ext cx="2181367" cy="125653"/>
            </a:xfrm>
            <a:prstGeom prst="rect">
              <a:avLst/>
            </a:prstGeom>
          </p:spPr>
          <p:txBody>
            <a:bodyPr anchor="ctr" rtlCol="false" tIns="50800" lIns="50800" bIns="50800" rIns="50800"/>
            <a:lstStyle/>
            <a:p>
              <a:pPr algn="ctr">
                <a:lnSpc>
                  <a:spcPts val="2859"/>
                </a:lnSpc>
              </a:pPr>
            </a:p>
          </p:txBody>
        </p:sp>
      </p:grpSp>
      <p:grpSp>
        <p:nvGrpSpPr>
          <p:cNvPr name="Group 5" id="5"/>
          <p:cNvGrpSpPr/>
          <p:nvPr/>
        </p:nvGrpSpPr>
        <p:grpSpPr>
          <a:xfrm rot="-2700000">
            <a:off x="13118112" y="4806675"/>
            <a:ext cx="8282376" cy="318227"/>
            <a:chOff x="0" y="0"/>
            <a:chExt cx="2181367" cy="83813"/>
          </a:xfrm>
        </p:grpSpPr>
        <p:sp>
          <p:nvSpPr>
            <p:cNvPr name="Freeform 6" id="6"/>
            <p:cNvSpPr/>
            <p:nvPr/>
          </p:nvSpPr>
          <p:spPr>
            <a:xfrm flipH="false" flipV="false" rot="0">
              <a:off x="0" y="0"/>
              <a:ext cx="2181366" cy="83813"/>
            </a:xfrm>
            <a:custGeom>
              <a:avLst/>
              <a:gdLst/>
              <a:ahLst/>
              <a:cxnLst/>
              <a:rect r="r" b="b" t="t" l="l"/>
              <a:pathLst>
                <a:path h="83813" w="2181366">
                  <a:moveTo>
                    <a:pt x="0" y="0"/>
                  </a:moveTo>
                  <a:lnTo>
                    <a:pt x="2181366" y="0"/>
                  </a:lnTo>
                  <a:lnTo>
                    <a:pt x="2181366" y="83813"/>
                  </a:lnTo>
                  <a:lnTo>
                    <a:pt x="0" y="83813"/>
                  </a:lnTo>
                  <a:close/>
                </a:path>
              </a:pathLst>
            </a:custGeom>
            <a:solidFill>
              <a:srgbClr val="1C5739"/>
            </a:solidFill>
          </p:spPr>
        </p:sp>
        <p:sp>
          <p:nvSpPr>
            <p:cNvPr name="TextBox 7" id="7"/>
            <p:cNvSpPr txBox="true"/>
            <p:nvPr/>
          </p:nvSpPr>
          <p:spPr>
            <a:xfrm>
              <a:off x="0" y="-19050"/>
              <a:ext cx="2181367" cy="102863"/>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4153075" y="2402097"/>
            <a:ext cx="8405898" cy="2068391"/>
            <a:chOff x="0" y="0"/>
            <a:chExt cx="11207864" cy="2757855"/>
          </a:xfrm>
        </p:grpSpPr>
        <p:grpSp>
          <p:nvGrpSpPr>
            <p:cNvPr name="Group 9" id="9"/>
            <p:cNvGrpSpPr/>
            <p:nvPr/>
          </p:nvGrpSpPr>
          <p:grpSpPr>
            <a:xfrm rot="0">
              <a:off x="1434858" y="0"/>
              <a:ext cx="9773006" cy="2668057"/>
              <a:chOff x="0" y="0"/>
              <a:chExt cx="8678304" cy="2369201"/>
            </a:xfrm>
          </p:grpSpPr>
          <p:sp>
            <p:nvSpPr>
              <p:cNvPr name="Freeform 10" id="10"/>
              <p:cNvSpPr/>
              <p:nvPr/>
            </p:nvSpPr>
            <p:spPr>
              <a:xfrm flipH="false" flipV="false" rot="0">
                <a:off x="0" y="0"/>
                <a:ext cx="8678162" cy="2369142"/>
              </a:xfrm>
              <a:custGeom>
                <a:avLst/>
                <a:gdLst/>
                <a:ahLst/>
                <a:cxnLst/>
                <a:rect r="r" b="b" t="t" l="l"/>
                <a:pathLst>
                  <a:path h="2369142" w="8678162">
                    <a:moveTo>
                      <a:pt x="7136050" y="0"/>
                    </a:moveTo>
                    <a:cubicBezTo>
                      <a:pt x="0" y="0"/>
                      <a:pt x="0" y="0"/>
                      <a:pt x="0" y="0"/>
                    </a:cubicBezTo>
                    <a:cubicBezTo>
                      <a:pt x="0" y="2369142"/>
                      <a:pt x="0" y="2369142"/>
                      <a:pt x="0" y="2369142"/>
                    </a:cubicBezTo>
                    <a:cubicBezTo>
                      <a:pt x="7136050" y="2369142"/>
                      <a:pt x="7136050" y="2369142"/>
                      <a:pt x="7136050" y="2369142"/>
                    </a:cubicBezTo>
                    <a:cubicBezTo>
                      <a:pt x="7985509" y="2369142"/>
                      <a:pt x="8678162" y="1837061"/>
                      <a:pt x="8678162" y="1184571"/>
                    </a:cubicBezTo>
                    <a:cubicBezTo>
                      <a:pt x="8678162" y="532081"/>
                      <a:pt x="7985509" y="0"/>
                      <a:pt x="7136050" y="0"/>
                    </a:cubicBezTo>
                    <a:close/>
                  </a:path>
                </a:pathLst>
              </a:custGeom>
              <a:solidFill>
                <a:srgbClr val="F2F2F2"/>
              </a:solidFill>
            </p:spPr>
          </p:sp>
        </p:grpSp>
        <p:sp>
          <p:nvSpPr>
            <p:cNvPr name="TextBox 11" id="11"/>
            <p:cNvSpPr txBox="true"/>
            <p:nvPr/>
          </p:nvSpPr>
          <p:spPr>
            <a:xfrm rot="0">
              <a:off x="2994866" y="240130"/>
              <a:ext cx="7763484" cy="2149697"/>
            </a:xfrm>
            <a:prstGeom prst="rect">
              <a:avLst/>
            </a:prstGeom>
          </p:spPr>
          <p:txBody>
            <a:bodyPr anchor="t" rtlCol="false" tIns="0" lIns="0" bIns="0" rIns="0">
              <a:spAutoFit/>
            </a:bodyPr>
            <a:lstStyle/>
            <a:p>
              <a:pPr algn="ctr" marL="0" indent="0" lvl="1">
                <a:lnSpc>
                  <a:spcPts val="3296"/>
                </a:lnSpc>
                <a:spcBef>
                  <a:spcPct val="0"/>
                </a:spcBef>
              </a:pPr>
              <a:r>
                <a:rPr lang="en-US" b="true" sz="2388" spc="148">
                  <a:solidFill>
                    <a:srgbClr val="231F20"/>
                  </a:solidFill>
                  <a:latin typeface="Open Sauce Bold"/>
                  <a:ea typeface="Open Sauce Bold"/>
                  <a:cs typeface="Open Sauce Bold"/>
                  <a:sym typeface="Open Sauce Bold"/>
                </a:rPr>
                <a:t>Community Safety (establishment of a safety center to ensure comprehensive safety for community residents)</a:t>
              </a:r>
            </a:p>
          </p:txBody>
        </p:sp>
        <p:grpSp>
          <p:nvGrpSpPr>
            <p:cNvPr name="Group 12" id="12"/>
            <p:cNvGrpSpPr/>
            <p:nvPr/>
          </p:nvGrpSpPr>
          <p:grpSpPr>
            <a:xfrm rot="0">
              <a:off x="0" y="0"/>
              <a:ext cx="2759786" cy="2757855"/>
              <a:chOff x="0" y="0"/>
              <a:chExt cx="2058480" cy="2057040"/>
            </a:xfrm>
          </p:grpSpPr>
          <p:sp>
            <p:nvSpPr>
              <p:cNvPr name="Freeform 13" id="13"/>
              <p:cNvSpPr/>
              <p:nvPr/>
            </p:nvSpPr>
            <p:spPr>
              <a:xfrm flipH="false" flipV="false" rot="0">
                <a:off x="0" y="0"/>
                <a:ext cx="2058416" cy="2057146"/>
              </a:xfrm>
              <a:custGeom>
                <a:avLst/>
                <a:gdLst/>
                <a:ahLst/>
                <a:cxnLst/>
                <a:rect r="r" b="b" t="t" l="l"/>
                <a:pathLst>
                  <a:path h="2057146" w="2058416">
                    <a:moveTo>
                      <a:pt x="0" y="1028573"/>
                    </a:moveTo>
                    <a:cubicBezTo>
                      <a:pt x="0" y="460502"/>
                      <a:pt x="460756" y="0"/>
                      <a:pt x="1029208" y="0"/>
                    </a:cubicBezTo>
                    <a:cubicBezTo>
                      <a:pt x="1597660" y="0"/>
                      <a:pt x="2058416" y="460502"/>
                      <a:pt x="2058416" y="1028573"/>
                    </a:cubicBezTo>
                    <a:cubicBezTo>
                      <a:pt x="2058416" y="1596644"/>
                      <a:pt x="1597660" y="2057146"/>
                      <a:pt x="1029208" y="2057146"/>
                    </a:cubicBezTo>
                    <a:cubicBezTo>
                      <a:pt x="460756" y="2057146"/>
                      <a:pt x="0" y="1596517"/>
                      <a:pt x="0" y="1028573"/>
                    </a:cubicBezTo>
                    <a:close/>
                  </a:path>
                </a:pathLst>
              </a:custGeom>
              <a:solidFill>
                <a:srgbClr val="1C5739"/>
              </a:solidFill>
            </p:spPr>
          </p:sp>
        </p:grpSp>
      </p:grpSp>
      <p:grpSp>
        <p:nvGrpSpPr>
          <p:cNvPr name="Group 14" id="14"/>
          <p:cNvGrpSpPr/>
          <p:nvPr/>
        </p:nvGrpSpPr>
        <p:grpSpPr>
          <a:xfrm rot="0">
            <a:off x="12076859" y="4148645"/>
            <a:ext cx="6335486" cy="6335486"/>
            <a:chOff x="0" y="0"/>
            <a:chExt cx="6350000" cy="6350000"/>
          </a:xfrm>
        </p:grpSpPr>
        <p:sp>
          <p:nvSpPr>
            <p:cNvPr name="Freeform 15" id="15"/>
            <p:cNvSpPr/>
            <p:nvPr/>
          </p:nvSpPr>
          <p:spPr>
            <a:xfrm flipH="false" flipV="false" rot="0">
              <a:off x="-95377" y="-95377"/>
              <a:ext cx="6540754" cy="6540754"/>
            </a:xfrm>
            <a:custGeom>
              <a:avLst/>
              <a:gdLst/>
              <a:ahLst/>
              <a:cxnLst/>
              <a:rect r="r" b="b" t="t" l="l"/>
              <a:pathLst>
                <a:path h="6540754" w="6540754">
                  <a:moveTo>
                    <a:pt x="6540754" y="0"/>
                  </a:moveTo>
                  <a:lnTo>
                    <a:pt x="0" y="6540754"/>
                  </a:lnTo>
                  <a:lnTo>
                    <a:pt x="6540754" y="6540754"/>
                  </a:lnTo>
                  <a:close/>
                </a:path>
              </a:pathLst>
            </a:custGeom>
            <a:blipFill>
              <a:blip r:embed="rId2"/>
              <a:stretch>
                <a:fillRect l="0" t="0" r="-77637" b="0"/>
              </a:stretch>
            </a:blipFill>
          </p:spPr>
        </p:sp>
      </p:grpSp>
      <p:grpSp>
        <p:nvGrpSpPr>
          <p:cNvPr name="Group 16" id="16"/>
          <p:cNvGrpSpPr/>
          <p:nvPr/>
        </p:nvGrpSpPr>
        <p:grpSpPr>
          <a:xfrm rot="0">
            <a:off x="-1594485" y="-51435"/>
            <a:ext cx="5246370" cy="10389870"/>
            <a:chOff x="0" y="0"/>
            <a:chExt cx="3282950" cy="6501528"/>
          </a:xfrm>
        </p:grpSpPr>
        <p:sp>
          <p:nvSpPr>
            <p:cNvPr name="Freeform 17" id="17"/>
            <p:cNvSpPr/>
            <p:nvPr/>
          </p:nvSpPr>
          <p:spPr>
            <a:xfrm flipH="false" flipV="false" rot="0">
              <a:off x="0" y="0"/>
              <a:ext cx="3282950" cy="6501528"/>
            </a:xfrm>
            <a:custGeom>
              <a:avLst/>
              <a:gdLst/>
              <a:ahLst/>
              <a:cxnLst/>
              <a:rect r="r" b="b" t="t" l="l"/>
              <a:pathLst>
                <a:path h="6501528" w="3282950">
                  <a:moveTo>
                    <a:pt x="0" y="0"/>
                  </a:moveTo>
                  <a:lnTo>
                    <a:pt x="2532380" y="0"/>
                  </a:lnTo>
                  <a:cubicBezTo>
                    <a:pt x="2946400" y="0"/>
                    <a:pt x="3282950" y="666501"/>
                    <a:pt x="3282950" y="1486423"/>
                  </a:cubicBezTo>
                  <a:lnTo>
                    <a:pt x="3282950" y="6501528"/>
                  </a:lnTo>
                  <a:lnTo>
                    <a:pt x="0" y="6501528"/>
                  </a:lnTo>
                  <a:lnTo>
                    <a:pt x="0" y="0"/>
                  </a:lnTo>
                  <a:close/>
                </a:path>
              </a:pathLst>
            </a:custGeom>
            <a:blipFill>
              <a:blip r:embed="rId3"/>
              <a:stretch>
                <a:fillRect l="-67625" t="0" r="-67625" b="0"/>
              </a:stretch>
            </a:blipFill>
          </p:spPr>
        </p:sp>
      </p:grpSp>
      <p:grpSp>
        <p:nvGrpSpPr>
          <p:cNvPr name="Group 18" id="18"/>
          <p:cNvGrpSpPr/>
          <p:nvPr/>
        </p:nvGrpSpPr>
        <p:grpSpPr>
          <a:xfrm rot="0">
            <a:off x="4283191" y="7529480"/>
            <a:ext cx="8275782" cy="2068391"/>
            <a:chOff x="0" y="0"/>
            <a:chExt cx="11034376" cy="2757855"/>
          </a:xfrm>
        </p:grpSpPr>
        <p:grpSp>
          <p:nvGrpSpPr>
            <p:cNvPr name="Group 19" id="19"/>
            <p:cNvGrpSpPr/>
            <p:nvPr/>
          </p:nvGrpSpPr>
          <p:grpSpPr>
            <a:xfrm rot="0">
              <a:off x="2091174" y="105029"/>
              <a:ext cx="8943203" cy="2652826"/>
              <a:chOff x="0" y="0"/>
              <a:chExt cx="7941450" cy="2355676"/>
            </a:xfrm>
          </p:grpSpPr>
          <p:sp>
            <p:nvSpPr>
              <p:cNvPr name="Freeform 20" id="20"/>
              <p:cNvSpPr/>
              <p:nvPr/>
            </p:nvSpPr>
            <p:spPr>
              <a:xfrm flipH="false" flipV="false" rot="0">
                <a:off x="0" y="0"/>
                <a:ext cx="7941320" cy="2355617"/>
              </a:xfrm>
              <a:custGeom>
                <a:avLst/>
                <a:gdLst/>
                <a:ahLst/>
                <a:cxnLst/>
                <a:rect r="r" b="b" t="t" l="l"/>
                <a:pathLst>
                  <a:path h="2355617" w="7941320">
                    <a:moveTo>
                      <a:pt x="6530145" y="0"/>
                    </a:moveTo>
                    <a:cubicBezTo>
                      <a:pt x="0" y="0"/>
                      <a:pt x="0" y="0"/>
                      <a:pt x="0" y="0"/>
                    </a:cubicBezTo>
                    <a:cubicBezTo>
                      <a:pt x="0" y="2355617"/>
                      <a:pt x="0" y="2355617"/>
                      <a:pt x="0" y="2355617"/>
                    </a:cubicBezTo>
                    <a:cubicBezTo>
                      <a:pt x="6530145" y="2355617"/>
                      <a:pt x="6530145" y="2355617"/>
                      <a:pt x="6530145" y="2355617"/>
                    </a:cubicBezTo>
                    <a:cubicBezTo>
                      <a:pt x="7307479" y="2355617"/>
                      <a:pt x="7941320" y="1826574"/>
                      <a:pt x="7941320" y="1177809"/>
                    </a:cubicBezTo>
                    <a:cubicBezTo>
                      <a:pt x="7941320" y="529044"/>
                      <a:pt x="7307478" y="0"/>
                      <a:pt x="6530145" y="0"/>
                    </a:cubicBezTo>
                    <a:close/>
                  </a:path>
                </a:pathLst>
              </a:custGeom>
              <a:solidFill>
                <a:srgbClr val="F2F2F2"/>
              </a:solidFill>
            </p:spPr>
          </p:sp>
        </p:grpSp>
        <p:sp>
          <p:nvSpPr>
            <p:cNvPr name="TextBox 21" id="21"/>
            <p:cNvSpPr txBox="true"/>
            <p:nvPr/>
          </p:nvSpPr>
          <p:spPr>
            <a:xfrm rot="0">
              <a:off x="2956371" y="883643"/>
              <a:ext cx="7212808" cy="1057497"/>
            </a:xfrm>
            <a:prstGeom prst="rect">
              <a:avLst/>
            </a:prstGeom>
          </p:spPr>
          <p:txBody>
            <a:bodyPr anchor="t" rtlCol="false" tIns="0" lIns="0" bIns="0" rIns="0">
              <a:spAutoFit/>
            </a:bodyPr>
            <a:lstStyle/>
            <a:p>
              <a:pPr algn="ctr" marL="0" indent="0" lvl="1">
                <a:lnSpc>
                  <a:spcPts val="3296"/>
                </a:lnSpc>
                <a:spcBef>
                  <a:spcPct val="0"/>
                </a:spcBef>
              </a:pPr>
              <a:r>
                <a:rPr lang="en-US" b="true" sz="2388" spc="148">
                  <a:solidFill>
                    <a:srgbClr val="231F20"/>
                  </a:solidFill>
                  <a:latin typeface="Open Sauce Bold"/>
                  <a:ea typeface="Open Sauce Bold"/>
                  <a:cs typeface="Open Sauce Bold"/>
                  <a:sym typeface="Open Sauce Bold"/>
                </a:rPr>
                <a:t>Mining and Processing of</a:t>
              </a:r>
              <a:r>
                <a:rPr lang="en-US" b="true" sz="2388" spc="148" u="none">
                  <a:solidFill>
                    <a:srgbClr val="231F20"/>
                  </a:solidFill>
                  <a:latin typeface="Open Sauce Bold"/>
                  <a:ea typeface="Open Sauce Bold"/>
                  <a:cs typeface="Open Sauce Bold"/>
                  <a:sym typeface="Open Sauce Bold"/>
                </a:rPr>
                <a:t> Minerals</a:t>
              </a:r>
            </a:p>
          </p:txBody>
        </p:sp>
        <p:grpSp>
          <p:nvGrpSpPr>
            <p:cNvPr name="Group 22" id="22"/>
            <p:cNvGrpSpPr/>
            <p:nvPr/>
          </p:nvGrpSpPr>
          <p:grpSpPr>
            <a:xfrm rot="0">
              <a:off x="0" y="0"/>
              <a:ext cx="2759786" cy="2757855"/>
              <a:chOff x="0" y="0"/>
              <a:chExt cx="2058480" cy="2057040"/>
            </a:xfrm>
          </p:grpSpPr>
          <p:sp>
            <p:nvSpPr>
              <p:cNvPr name="Freeform 23" id="23"/>
              <p:cNvSpPr/>
              <p:nvPr/>
            </p:nvSpPr>
            <p:spPr>
              <a:xfrm flipH="false" flipV="false" rot="0">
                <a:off x="0" y="0"/>
                <a:ext cx="2058416" cy="2057146"/>
              </a:xfrm>
              <a:custGeom>
                <a:avLst/>
                <a:gdLst/>
                <a:ahLst/>
                <a:cxnLst/>
                <a:rect r="r" b="b" t="t" l="l"/>
                <a:pathLst>
                  <a:path h="2057146" w="2058416">
                    <a:moveTo>
                      <a:pt x="0" y="1028573"/>
                    </a:moveTo>
                    <a:cubicBezTo>
                      <a:pt x="0" y="460502"/>
                      <a:pt x="460756" y="0"/>
                      <a:pt x="1029208" y="0"/>
                    </a:cubicBezTo>
                    <a:cubicBezTo>
                      <a:pt x="1597660" y="0"/>
                      <a:pt x="2058416" y="460502"/>
                      <a:pt x="2058416" y="1028573"/>
                    </a:cubicBezTo>
                    <a:cubicBezTo>
                      <a:pt x="2058416" y="1596644"/>
                      <a:pt x="1597660" y="2057146"/>
                      <a:pt x="1029208" y="2057146"/>
                    </a:cubicBezTo>
                    <a:cubicBezTo>
                      <a:pt x="460756" y="2057146"/>
                      <a:pt x="0" y="1596517"/>
                      <a:pt x="0" y="1028573"/>
                    </a:cubicBezTo>
                    <a:close/>
                  </a:path>
                </a:pathLst>
              </a:custGeom>
              <a:solidFill>
                <a:srgbClr val="1C5739"/>
              </a:solidFill>
            </p:spPr>
          </p:sp>
        </p:grpSp>
      </p:grpSp>
      <p:grpSp>
        <p:nvGrpSpPr>
          <p:cNvPr name="Group 24" id="24"/>
          <p:cNvGrpSpPr/>
          <p:nvPr/>
        </p:nvGrpSpPr>
        <p:grpSpPr>
          <a:xfrm rot="0">
            <a:off x="4179354" y="4965789"/>
            <a:ext cx="8483454" cy="2068391"/>
            <a:chOff x="0" y="0"/>
            <a:chExt cx="11311273" cy="2757855"/>
          </a:xfrm>
        </p:grpSpPr>
        <p:grpSp>
          <p:nvGrpSpPr>
            <p:cNvPr name="Group 25" id="25"/>
            <p:cNvGrpSpPr/>
            <p:nvPr/>
          </p:nvGrpSpPr>
          <p:grpSpPr>
            <a:xfrm rot="0">
              <a:off x="1732587" y="0"/>
              <a:ext cx="9578686" cy="2757855"/>
              <a:chOff x="0" y="0"/>
              <a:chExt cx="8505751" cy="2448940"/>
            </a:xfrm>
          </p:grpSpPr>
          <p:sp>
            <p:nvSpPr>
              <p:cNvPr name="Freeform 26" id="26"/>
              <p:cNvSpPr/>
              <p:nvPr/>
            </p:nvSpPr>
            <p:spPr>
              <a:xfrm flipH="false" flipV="false" rot="0">
                <a:off x="0" y="0"/>
                <a:ext cx="8505611" cy="2448879"/>
              </a:xfrm>
              <a:custGeom>
                <a:avLst/>
                <a:gdLst/>
                <a:ahLst/>
                <a:cxnLst/>
                <a:rect r="r" b="b" t="t" l="l"/>
                <a:pathLst>
                  <a:path h="2448879" w="8505611">
                    <a:moveTo>
                      <a:pt x="6994162" y="0"/>
                    </a:moveTo>
                    <a:cubicBezTo>
                      <a:pt x="0" y="0"/>
                      <a:pt x="0" y="0"/>
                      <a:pt x="0" y="0"/>
                    </a:cubicBezTo>
                    <a:cubicBezTo>
                      <a:pt x="0" y="2448879"/>
                      <a:pt x="0" y="2448879"/>
                      <a:pt x="0" y="2448879"/>
                    </a:cubicBezTo>
                    <a:cubicBezTo>
                      <a:pt x="6994162" y="2448879"/>
                      <a:pt x="6994162" y="2448879"/>
                      <a:pt x="6994162" y="2448879"/>
                    </a:cubicBezTo>
                    <a:cubicBezTo>
                      <a:pt x="7826732" y="2448879"/>
                      <a:pt x="8505611" y="1898890"/>
                      <a:pt x="8505611" y="1224440"/>
                    </a:cubicBezTo>
                    <a:cubicBezTo>
                      <a:pt x="8505611" y="549989"/>
                      <a:pt x="7826731" y="0"/>
                      <a:pt x="6994162" y="0"/>
                    </a:cubicBezTo>
                    <a:close/>
                  </a:path>
                </a:pathLst>
              </a:custGeom>
              <a:solidFill>
                <a:srgbClr val="F2F2F2"/>
              </a:solidFill>
            </p:spPr>
          </p:sp>
        </p:grpSp>
        <p:grpSp>
          <p:nvGrpSpPr>
            <p:cNvPr name="Group 27" id="27"/>
            <p:cNvGrpSpPr/>
            <p:nvPr/>
          </p:nvGrpSpPr>
          <p:grpSpPr>
            <a:xfrm rot="0">
              <a:off x="0" y="0"/>
              <a:ext cx="2759786" cy="2757855"/>
              <a:chOff x="0" y="0"/>
              <a:chExt cx="2058480" cy="2057040"/>
            </a:xfrm>
          </p:grpSpPr>
          <p:sp>
            <p:nvSpPr>
              <p:cNvPr name="Freeform 28" id="28"/>
              <p:cNvSpPr/>
              <p:nvPr/>
            </p:nvSpPr>
            <p:spPr>
              <a:xfrm flipH="false" flipV="false" rot="0">
                <a:off x="0" y="0"/>
                <a:ext cx="2058416" cy="2057146"/>
              </a:xfrm>
              <a:custGeom>
                <a:avLst/>
                <a:gdLst/>
                <a:ahLst/>
                <a:cxnLst/>
                <a:rect r="r" b="b" t="t" l="l"/>
                <a:pathLst>
                  <a:path h="2057146" w="2058416">
                    <a:moveTo>
                      <a:pt x="0" y="1028573"/>
                    </a:moveTo>
                    <a:cubicBezTo>
                      <a:pt x="0" y="460502"/>
                      <a:pt x="460756" y="0"/>
                      <a:pt x="1029208" y="0"/>
                    </a:cubicBezTo>
                    <a:cubicBezTo>
                      <a:pt x="1597660" y="0"/>
                      <a:pt x="2058416" y="460502"/>
                      <a:pt x="2058416" y="1028573"/>
                    </a:cubicBezTo>
                    <a:cubicBezTo>
                      <a:pt x="2058416" y="1596644"/>
                      <a:pt x="1597660" y="2057146"/>
                      <a:pt x="1029208" y="2057146"/>
                    </a:cubicBezTo>
                    <a:cubicBezTo>
                      <a:pt x="460756" y="2057146"/>
                      <a:pt x="0" y="1596517"/>
                      <a:pt x="0" y="1028573"/>
                    </a:cubicBezTo>
                    <a:close/>
                  </a:path>
                </a:pathLst>
              </a:custGeom>
              <a:solidFill>
                <a:srgbClr val="1C5739"/>
              </a:solidFill>
            </p:spPr>
          </p:sp>
        </p:grpSp>
        <p:sp>
          <p:nvSpPr>
            <p:cNvPr name="TextBox 29" id="29"/>
            <p:cNvSpPr txBox="true"/>
            <p:nvPr/>
          </p:nvSpPr>
          <p:spPr>
            <a:xfrm rot="0">
              <a:off x="3567614" y="708780"/>
              <a:ext cx="6543186" cy="1057497"/>
            </a:xfrm>
            <a:prstGeom prst="rect">
              <a:avLst/>
            </a:prstGeom>
          </p:spPr>
          <p:txBody>
            <a:bodyPr anchor="t" rtlCol="false" tIns="0" lIns="0" bIns="0" rIns="0">
              <a:spAutoFit/>
            </a:bodyPr>
            <a:lstStyle/>
            <a:p>
              <a:pPr algn="ctr">
                <a:lnSpc>
                  <a:spcPts val="3296"/>
                </a:lnSpc>
                <a:spcBef>
                  <a:spcPct val="0"/>
                </a:spcBef>
              </a:pPr>
              <a:r>
                <a:rPr lang="en-US" b="true" sz="2388" spc="148">
                  <a:solidFill>
                    <a:srgbClr val="231F20"/>
                  </a:solidFill>
                  <a:latin typeface="Open Sauce Bold"/>
                  <a:ea typeface="Open Sauce Bold"/>
                  <a:cs typeface="Open Sauce Bold"/>
                  <a:sym typeface="Open Sauce Bold"/>
                </a:rPr>
                <a:t>Energy (installation of solar power plants</a:t>
              </a:r>
              <a:r>
                <a:rPr lang="en-US" b="true" sz="2388" spc="148" u="none">
                  <a:solidFill>
                    <a:srgbClr val="231F20"/>
                  </a:solidFill>
                  <a:latin typeface="Open Sauce Bold"/>
                  <a:ea typeface="Open Sauce Bold"/>
                  <a:cs typeface="Open Sauce Bold"/>
                  <a:sym typeface="Open Sauce Bold"/>
                </a:rPr>
                <a:t>)</a:t>
              </a:r>
            </a:p>
          </p:txBody>
        </p:sp>
      </p:grpSp>
      <p:sp>
        <p:nvSpPr>
          <p:cNvPr name="Freeform 30" id="30"/>
          <p:cNvSpPr/>
          <p:nvPr/>
        </p:nvSpPr>
        <p:spPr>
          <a:xfrm flipH="false" flipV="false" rot="0">
            <a:off x="4436566" y="5143500"/>
            <a:ext cx="1512636" cy="1518156"/>
          </a:xfrm>
          <a:custGeom>
            <a:avLst/>
            <a:gdLst/>
            <a:ahLst/>
            <a:cxnLst/>
            <a:rect r="r" b="b" t="t" l="l"/>
            <a:pathLst>
              <a:path h="1518156" w="1512636">
                <a:moveTo>
                  <a:pt x="0" y="0"/>
                </a:moveTo>
                <a:lnTo>
                  <a:pt x="1512635" y="0"/>
                </a:lnTo>
                <a:lnTo>
                  <a:pt x="1512635" y="1518156"/>
                </a:lnTo>
                <a:lnTo>
                  <a:pt x="0" y="15181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4576674" y="2635076"/>
            <a:ext cx="1232418" cy="1602435"/>
          </a:xfrm>
          <a:custGeom>
            <a:avLst/>
            <a:gdLst/>
            <a:ahLst/>
            <a:cxnLst/>
            <a:rect r="r" b="b" t="t" l="l"/>
            <a:pathLst>
              <a:path h="1602435" w="1232418">
                <a:moveTo>
                  <a:pt x="0" y="0"/>
                </a:moveTo>
                <a:lnTo>
                  <a:pt x="1232419" y="0"/>
                </a:lnTo>
                <a:lnTo>
                  <a:pt x="1232419" y="1602435"/>
                </a:lnTo>
                <a:lnTo>
                  <a:pt x="0" y="16024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2" id="32"/>
          <p:cNvSpPr/>
          <p:nvPr/>
        </p:nvSpPr>
        <p:spPr>
          <a:xfrm flipH="false" flipV="false" rot="0">
            <a:off x="4576674" y="7710455"/>
            <a:ext cx="1445628" cy="1486160"/>
          </a:xfrm>
          <a:custGeom>
            <a:avLst/>
            <a:gdLst/>
            <a:ahLst/>
            <a:cxnLst/>
            <a:rect r="r" b="b" t="t" l="l"/>
            <a:pathLst>
              <a:path h="1486160" w="1445628">
                <a:moveTo>
                  <a:pt x="0" y="0"/>
                </a:moveTo>
                <a:lnTo>
                  <a:pt x="1445628" y="0"/>
                </a:lnTo>
                <a:lnTo>
                  <a:pt x="1445628" y="1486160"/>
                </a:lnTo>
                <a:lnTo>
                  <a:pt x="0" y="148616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3" id="33"/>
          <p:cNvSpPr txBox="true"/>
          <p:nvPr/>
        </p:nvSpPr>
        <p:spPr>
          <a:xfrm rot="0">
            <a:off x="4033180" y="838874"/>
            <a:ext cx="7282152" cy="658349"/>
          </a:xfrm>
          <a:prstGeom prst="rect">
            <a:avLst/>
          </a:prstGeom>
        </p:spPr>
        <p:txBody>
          <a:bodyPr anchor="t" rtlCol="false" tIns="0" lIns="0" bIns="0" rIns="0">
            <a:spAutoFit/>
          </a:bodyPr>
          <a:lstStyle/>
          <a:p>
            <a:pPr algn="l">
              <a:lnSpc>
                <a:spcPts val="4638"/>
              </a:lnSpc>
            </a:pPr>
            <a:r>
              <a:rPr lang="en-US" sz="4684" spc="163" b="true">
                <a:solidFill>
                  <a:srgbClr val="1C5739"/>
                </a:solidFill>
                <a:latin typeface="Poppins Bold"/>
                <a:ea typeface="Poppins Bold"/>
                <a:cs typeface="Poppins Bold"/>
                <a:sym typeface="Poppins Bold"/>
              </a:rPr>
              <a:t>Areas</a:t>
            </a:r>
            <a:r>
              <a:rPr lang="en-US" b="true" sz="4684" spc="163">
                <a:solidFill>
                  <a:srgbClr val="1C5739"/>
                </a:solidFill>
                <a:latin typeface="Poppins Bold"/>
                <a:ea typeface="Poppins Bold"/>
                <a:cs typeface="Poppins Bold"/>
                <a:sym typeface="Poppins Bold"/>
              </a:rPr>
              <a:t> of cooperation</a:t>
            </a:r>
          </a:p>
        </p:txBody>
      </p:sp>
      <p:grpSp>
        <p:nvGrpSpPr>
          <p:cNvPr name="Group 34" id="34"/>
          <p:cNvGrpSpPr/>
          <p:nvPr/>
        </p:nvGrpSpPr>
        <p:grpSpPr>
          <a:xfrm rot="0">
            <a:off x="12368536" y="300775"/>
            <a:ext cx="5532872" cy="1455850"/>
            <a:chOff x="0" y="0"/>
            <a:chExt cx="7377163" cy="1941133"/>
          </a:xfrm>
        </p:grpSpPr>
        <p:sp>
          <p:nvSpPr>
            <p:cNvPr name="TextBox 35" id="35"/>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36" id="36"/>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37" id="37"/>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10"/>
              <a:stretch>
                <a:fillRect l="0" t="0" r="0" b="0"/>
              </a:stretch>
            </a:blip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633448" y="374453"/>
            <a:ext cx="17021103" cy="3457678"/>
            <a:chOff x="0" y="0"/>
            <a:chExt cx="4482924" cy="910664"/>
          </a:xfrm>
        </p:grpSpPr>
        <p:sp>
          <p:nvSpPr>
            <p:cNvPr name="Freeform 4" id="4"/>
            <p:cNvSpPr/>
            <p:nvPr/>
          </p:nvSpPr>
          <p:spPr>
            <a:xfrm flipH="false" flipV="false" rot="0">
              <a:off x="0" y="0"/>
              <a:ext cx="4482924" cy="910664"/>
            </a:xfrm>
            <a:custGeom>
              <a:avLst/>
              <a:gdLst/>
              <a:ahLst/>
              <a:cxnLst/>
              <a:rect r="r" b="b" t="t" l="l"/>
              <a:pathLst>
                <a:path h="910664" w="4482924">
                  <a:moveTo>
                    <a:pt x="0" y="0"/>
                  </a:moveTo>
                  <a:lnTo>
                    <a:pt x="4482924" y="0"/>
                  </a:lnTo>
                  <a:lnTo>
                    <a:pt x="4482924" y="910664"/>
                  </a:lnTo>
                  <a:lnTo>
                    <a:pt x="0" y="910664"/>
                  </a:lnTo>
                  <a:close/>
                </a:path>
              </a:pathLst>
            </a:custGeom>
            <a:solidFill>
              <a:srgbClr val="1C5739"/>
            </a:solidFill>
          </p:spPr>
        </p:sp>
        <p:sp>
          <p:nvSpPr>
            <p:cNvPr name="TextBox 5" id="5"/>
            <p:cNvSpPr txBox="true"/>
            <p:nvPr/>
          </p:nvSpPr>
          <p:spPr>
            <a:xfrm>
              <a:off x="0" y="-19050"/>
              <a:ext cx="4482924" cy="929714"/>
            </a:xfrm>
            <a:prstGeom prst="rect">
              <a:avLst/>
            </a:prstGeom>
          </p:spPr>
          <p:txBody>
            <a:bodyPr anchor="ctr" rtlCol="false" tIns="50800" lIns="50800" bIns="50800" rIns="50800"/>
            <a:lstStyle/>
            <a:p>
              <a:pPr algn="ctr">
                <a:lnSpc>
                  <a:spcPts val="2859"/>
                </a:lnSpc>
              </a:pPr>
            </a:p>
            <a:p>
              <a:pPr algn="ctr">
                <a:lnSpc>
                  <a:spcPts val="2859"/>
                </a:lnSpc>
              </a:pPr>
            </a:p>
          </p:txBody>
        </p:sp>
      </p:grpSp>
      <p:sp>
        <p:nvSpPr>
          <p:cNvPr name="Freeform 6" id="6"/>
          <p:cNvSpPr/>
          <p:nvPr/>
        </p:nvSpPr>
        <p:spPr>
          <a:xfrm flipH="false" flipV="false" rot="0">
            <a:off x="633448" y="395051"/>
            <a:ext cx="16933642" cy="3437080"/>
          </a:xfrm>
          <a:custGeom>
            <a:avLst/>
            <a:gdLst/>
            <a:ahLst/>
            <a:cxnLst/>
            <a:rect r="r" b="b" t="t" l="l"/>
            <a:pathLst>
              <a:path h="3437080" w="16933642">
                <a:moveTo>
                  <a:pt x="0" y="0"/>
                </a:moveTo>
                <a:lnTo>
                  <a:pt x="16933643" y="0"/>
                </a:lnTo>
                <a:lnTo>
                  <a:pt x="16933643" y="3437080"/>
                </a:lnTo>
                <a:lnTo>
                  <a:pt x="0" y="3437080"/>
                </a:lnTo>
                <a:lnTo>
                  <a:pt x="0" y="0"/>
                </a:lnTo>
                <a:close/>
              </a:path>
            </a:pathLst>
          </a:custGeom>
          <a:blipFill>
            <a:blip r:embed="rId3">
              <a:alphaModFix amt="18000"/>
            </a:blip>
            <a:stretch>
              <a:fillRect l="0" t="-28828" r="0" b="-28828"/>
            </a:stretch>
          </a:blipFill>
        </p:spPr>
      </p:sp>
      <p:grpSp>
        <p:nvGrpSpPr>
          <p:cNvPr name="Group 7" id="7"/>
          <p:cNvGrpSpPr/>
          <p:nvPr/>
        </p:nvGrpSpPr>
        <p:grpSpPr>
          <a:xfrm rot="0">
            <a:off x="5973694" y="4621028"/>
            <a:ext cx="47625" cy="5262187"/>
            <a:chOff x="0" y="0"/>
            <a:chExt cx="12543" cy="1385926"/>
          </a:xfrm>
        </p:grpSpPr>
        <p:sp>
          <p:nvSpPr>
            <p:cNvPr name="Freeform 8" id="8"/>
            <p:cNvSpPr/>
            <p:nvPr/>
          </p:nvSpPr>
          <p:spPr>
            <a:xfrm flipH="false" flipV="false" rot="0">
              <a:off x="0" y="0"/>
              <a:ext cx="12543" cy="1385926"/>
            </a:xfrm>
            <a:custGeom>
              <a:avLst/>
              <a:gdLst/>
              <a:ahLst/>
              <a:cxnLst/>
              <a:rect r="r" b="b" t="t" l="l"/>
              <a:pathLst>
                <a:path h="1385926" w="12543">
                  <a:moveTo>
                    <a:pt x="0" y="0"/>
                  </a:moveTo>
                  <a:lnTo>
                    <a:pt x="12543" y="0"/>
                  </a:lnTo>
                  <a:lnTo>
                    <a:pt x="12543" y="1385926"/>
                  </a:lnTo>
                  <a:lnTo>
                    <a:pt x="0" y="1385926"/>
                  </a:lnTo>
                  <a:close/>
                </a:path>
              </a:pathLst>
            </a:custGeom>
            <a:solidFill>
              <a:srgbClr val="009245"/>
            </a:solidFill>
          </p:spPr>
        </p:sp>
        <p:sp>
          <p:nvSpPr>
            <p:cNvPr name="TextBox 9" id="9"/>
            <p:cNvSpPr txBox="true"/>
            <p:nvPr/>
          </p:nvSpPr>
          <p:spPr>
            <a:xfrm>
              <a:off x="0" y="-19050"/>
              <a:ext cx="12543" cy="1404976"/>
            </a:xfrm>
            <a:prstGeom prst="rect">
              <a:avLst/>
            </a:prstGeom>
          </p:spPr>
          <p:txBody>
            <a:bodyPr anchor="ctr" rtlCol="false" tIns="50800" lIns="50800" bIns="50800" rIns="50800"/>
            <a:lstStyle/>
            <a:p>
              <a:pPr algn="ctr">
                <a:lnSpc>
                  <a:spcPts val="2859"/>
                </a:lnSpc>
              </a:pPr>
            </a:p>
          </p:txBody>
        </p:sp>
      </p:grpSp>
      <p:grpSp>
        <p:nvGrpSpPr>
          <p:cNvPr name="Group 10" id="10"/>
          <p:cNvGrpSpPr/>
          <p:nvPr/>
        </p:nvGrpSpPr>
        <p:grpSpPr>
          <a:xfrm rot="0">
            <a:off x="12266681" y="4520084"/>
            <a:ext cx="47648" cy="5262187"/>
            <a:chOff x="0" y="0"/>
            <a:chExt cx="12549" cy="1385926"/>
          </a:xfrm>
        </p:grpSpPr>
        <p:sp>
          <p:nvSpPr>
            <p:cNvPr name="Freeform 11" id="11"/>
            <p:cNvSpPr/>
            <p:nvPr/>
          </p:nvSpPr>
          <p:spPr>
            <a:xfrm flipH="false" flipV="false" rot="0">
              <a:off x="0" y="0"/>
              <a:ext cx="12549" cy="1385926"/>
            </a:xfrm>
            <a:custGeom>
              <a:avLst/>
              <a:gdLst/>
              <a:ahLst/>
              <a:cxnLst/>
              <a:rect r="r" b="b" t="t" l="l"/>
              <a:pathLst>
                <a:path h="1385926" w="12549">
                  <a:moveTo>
                    <a:pt x="0" y="0"/>
                  </a:moveTo>
                  <a:lnTo>
                    <a:pt x="12549" y="0"/>
                  </a:lnTo>
                  <a:lnTo>
                    <a:pt x="12549" y="1385926"/>
                  </a:lnTo>
                  <a:lnTo>
                    <a:pt x="0" y="1385926"/>
                  </a:lnTo>
                  <a:close/>
                </a:path>
              </a:pathLst>
            </a:custGeom>
            <a:solidFill>
              <a:srgbClr val="009245"/>
            </a:solidFill>
          </p:spPr>
        </p:sp>
        <p:sp>
          <p:nvSpPr>
            <p:cNvPr name="TextBox 12" id="12"/>
            <p:cNvSpPr txBox="true"/>
            <p:nvPr/>
          </p:nvSpPr>
          <p:spPr>
            <a:xfrm>
              <a:off x="0" y="-19050"/>
              <a:ext cx="12549" cy="1404976"/>
            </a:xfrm>
            <a:prstGeom prst="rect">
              <a:avLst/>
            </a:prstGeom>
          </p:spPr>
          <p:txBody>
            <a:bodyPr anchor="ctr" rtlCol="false" tIns="50800" lIns="50800" bIns="50800" rIns="50800"/>
            <a:lstStyle/>
            <a:p>
              <a:pPr algn="ctr">
                <a:lnSpc>
                  <a:spcPts val="2859"/>
                </a:lnSpc>
              </a:pPr>
            </a:p>
          </p:txBody>
        </p:sp>
      </p:grpSp>
      <p:grpSp>
        <p:nvGrpSpPr>
          <p:cNvPr name="Group 13" id="13"/>
          <p:cNvGrpSpPr/>
          <p:nvPr/>
        </p:nvGrpSpPr>
        <p:grpSpPr>
          <a:xfrm rot="0">
            <a:off x="11157188" y="1164119"/>
            <a:ext cx="7150035" cy="1878347"/>
            <a:chOff x="0" y="0"/>
            <a:chExt cx="1107728" cy="291005"/>
          </a:xfrm>
        </p:grpSpPr>
        <p:sp>
          <p:nvSpPr>
            <p:cNvPr name="Freeform 14" id="14"/>
            <p:cNvSpPr/>
            <p:nvPr/>
          </p:nvSpPr>
          <p:spPr>
            <a:xfrm flipH="false" flipV="false" rot="0">
              <a:off x="0" y="0"/>
              <a:ext cx="1107728" cy="291005"/>
            </a:xfrm>
            <a:custGeom>
              <a:avLst/>
              <a:gdLst/>
              <a:ahLst/>
              <a:cxnLst/>
              <a:rect r="r" b="b" t="t" l="l"/>
              <a:pathLst>
                <a:path h="291005" w="1107728">
                  <a:moveTo>
                    <a:pt x="24904" y="0"/>
                  </a:moveTo>
                  <a:lnTo>
                    <a:pt x="1082824" y="0"/>
                  </a:lnTo>
                  <a:cubicBezTo>
                    <a:pt x="1096578" y="0"/>
                    <a:pt x="1107728" y="11150"/>
                    <a:pt x="1107728" y="24904"/>
                  </a:cubicBezTo>
                  <a:lnTo>
                    <a:pt x="1107728" y="266101"/>
                  </a:lnTo>
                  <a:cubicBezTo>
                    <a:pt x="1107728" y="279855"/>
                    <a:pt x="1096578" y="291005"/>
                    <a:pt x="1082824" y="291005"/>
                  </a:cubicBezTo>
                  <a:lnTo>
                    <a:pt x="24904" y="291005"/>
                  </a:lnTo>
                  <a:cubicBezTo>
                    <a:pt x="11150" y="291005"/>
                    <a:pt x="0" y="279855"/>
                    <a:pt x="0" y="266101"/>
                  </a:cubicBezTo>
                  <a:lnTo>
                    <a:pt x="0" y="24904"/>
                  </a:lnTo>
                  <a:cubicBezTo>
                    <a:pt x="0" y="11150"/>
                    <a:pt x="11150" y="0"/>
                    <a:pt x="24904" y="0"/>
                  </a:cubicBezTo>
                  <a:close/>
                </a:path>
              </a:pathLst>
            </a:custGeom>
            <a:solidFill>
              <a:srgbClr val="FFFFFF"/>
            </a:solidFill>
          </p:spPr>
        </p:sp>
      </p:grpSp>
      <p:sp>
        <p:nvSpPr>
          <p:cNvPr name="Freeform 15" id="15"/>
          <p:cNvSpPr/>
          <p:nvPr/>
        </p:nvSpPr>
        <p:spPr>
          <a:xfrm flipH="false" flipV="false" rot="0">
            <a:off x="2139516" y="4314238"/>
            <a:ext cx="2128085" cy="2163487"/>
          </a:xfrm>
          <a:custGeom>
            <a:avLst/>
            <a:gdLst/>
            <a:ahLst/>
            <a:cxnLst/>
            <a:rect r="r" b="b" t="t" l="l"/>
            <a:pathLst>
              <a:path h="2163487" w="2128085">
                <a:moveTo>
                  <a:pt x="0" y="0"/>
                </a:moveTo>
                <a:lnTo>
                  <a:pt x="2128085" y="0"/>
                </a:lnTo>
                <a:lnTo>
                  <a:pt x="2128085" y="2163488"/>
                </a:lnTo>
                <a:lnTo>
                  <a:pt x="0" y="21634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14019304" y="4520084"/>
            <a:ext cx="2187349" cy="2163487"/>
          </a:xfrm>
          <a:custGeom>
            <a:avLst/>
            <a:gdLst/>
            <a:ahLst/>
            <a:cxnLst/>
            <a:rect r="r" b="b" t="t" l="l"/>
            <a:pathLst>
              <a:path h="2163487" w="2187349">
                <a:moveTo>
                  <a:pt x="0" y="0"/>
                </a:moveTo>
                <a:lnTo>
                  <a:pt x="2187350" y="0"/>
                </a:lnTo>
                <a:lnTo>
                  <a:pt x="2187350" y="2163487"/>
                </a:lnTo>
                <a:lnTo>
                  <a:pt x="0" y="21634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7795205" y="4314238"/>
            <a:ext cx="2722924" cy="2163487"/>
          </a:xfrm>
          <a:custGeom>
            <a:avLst/>
            <a:gdLst/>
            <a:ahLst/>
            <a:cxnLst/>
            <a:rect r="r" b="b" t="t" l="l"/>
            <a:pathLst>
              <a:path h="2163487" w="2722924">
                <a:moveTo>
                  <a:pt x="0" y="0"/>
                </a:moveTo>
                <a:lnTo>
                  <a:pt x="2722924" y="0"/>
                </a:lnTo>
                <a:lnTo>
                  <a:pt x="2722924" y="2163488"/>
                </a:lnTo>
                <a:lnTo>
                  <a:pt x="0" y="216348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8" id="18"/>
          <p:cNvSpPr txBox="true"/>
          <p:nvPr/>
        </p:nvSpPr>
        <p:spPr>
          <a:xfrm rot="0">
            <a:off x="633448" y="6797702"/>
            <a:ext cx="5016396" cy="3651318"/>
          </a:xfrm>
          <a:prstGeom prst="rect">
            <a:avLst/>
          </a:prstGeom>
        </p:spPr>
        <p:txBody>
          <a:bodyPr anchor="t" rtlCol="false" tIns="0" lIns="0" bIns="0" rIns="0">
            <a:spAutoFit/>
          </a:bodyPr>
          <a:lstStyle/>
          <a:p>
            <a:pPr algn="ctr">
              <a:lnSpc>
                <a:spcPts val="2679"/>
              </a:lnSpc>
            </a:pPr>
            <a:r>
              <a:rPr lang="en-US" b="true" sz="1941" spc="110">
                <a:solidFill>
                  <a:srgbClr val="231F20"/>
                </a:solidFill>
                <a:latin typeface="Open Sauce Bold"/>
                <a:ea typeface="Open Sauce Bold"/>
                <a:cs typeface="Open Sauce Bold"/>
                <a:sym typeface="Open Sauce Bold"/>
              </a:rPr>
              <a:t>Our community has significant natural and economic potential - deposits of construction materials, agricultural resources, water bodies, and favorable conditions for the development of tourism and entrepreneurship. This provides a solid foundation for implementing international projects and investment initiatives.</a:t>
            </a:r>
          </a:p>
          <a:p>
            <a:pPr algn="ctr">
              <a:lnSpc>
                <a:spcPts val="2679"/>
              </a:lnSpc>
            </a:pPr>
          </a:p>
        </p:txBody>
      </p:sp>
      <p:sp>
        <p:nvSpPr>
          <p:cNvPr name="TextBox 19" id="19"/>
          <p:cNvSpPr txBox="true"/>
          <p:nvPr/>
        </p:nvSpPr>
        <p:spPr>
          <a:xfrm rot="0">
            <a:off x="873728" y="859327"/>
            <a:ext cx="10199932" cy="2364105"/>
          </a:xfrm>
          <a:prstGeom prst="rect">
            <a:avLst/>
          </a:prstGeom>
        </p:spPr>
        <p:txBody>
          <a:bodyPr anchor="t" rtlCol="false" tIns="0" lIns="0" bIns="0" rIns="0">
            <a:spAutoFit/>
          </a:bodyPr>
          <a:lstStyle/>
          <a:p>
            <a:pPr algn="ctr">
              <a:lnSpc>
                <a:spcPts val="6210"/>
              </a:lnSpc>
            </a:pPr>
            <a:r>
              <a:rPr lang="en-US" b="true" sz="4500" spc="441">
                <a:solidFill>
                  <a:srgbClr val="FFFFFF"/>
                </a:solidFill>
                <a:latin typeface="Poppins Bold"/>
                <a:ea typeface="Poppins Bold"/>
                <a:cs typeface="Poppins Bold"/>
                <a:sym typeface="Poppins Bold"/>
              </a:rPr>
              <a:t>Why should </a:t>
            </a:r>
          </a:p>
          <a:p>
            <a:pPr algn="ctr" marL="0" indent="0" lvl="1">
              <a:lnSpc>
                <a:spcPts val="6210"/>
              </a:lnSpc>
              <a:spcBef>
                <a:spcPct val="0"/>
              </a:spcBef>
            </a:pPr>
            <a:r>
              <a:rPr lang="en-US" b="true" sz="4500" spc="441">
                <a:solidFill>
                  <a:srgbClr val="FFFFFF"/>
                </a:solidFill>
                <a:latin typeface="Poppins Bold"/>
                <a:ea typeface="Poppins Bold"/>
                <a:cs typeface="Poppins Bold"/>
                <a:sym typeface="Poppins Bold"/>
              </a:rPr>
              <a:t>an investor choose our community?</a:t>
            </a:r>
          </a:p>
        </p:txBody>
      </p:sp>
      <p:sp>
        <p:nvSpPr>
          <p:cNvPr name="TextBox 20" id="20"/>
          <p:cNvSpPr txBox="true"/>
          <p:nvPr/>
        </p:nvSpPr>
        <p:spPr>
          <a:xfrm rot="0">
            <a:off x="12638179" y="6898647"/>
            <a:ext cx="5016372" cy="3317943"/>
          </a:xfrm>
          <a:prstGeom prst="rect">
            <a:avLst/>
          </a:prstGeom>
        </p:spPr>
        <p:txBody>
          <a:bodyPr anchor="t" rtlCol="false" tIns="0" lIns="0" bIns="0" rIns="0">
            <a:spAutoFit/>
          </a:bodyPr>
          <a:lstStyle/>
          <a:p>
            <a:pPr algn="ctr">
              <a:lnSpc>
                <a:spcPts val="2679"/>
              </a:lnSpc>
            </a:pPr>
            <a:r>
              <a:rPr lang="en-US" b="true" sz="1941" spc="190">
                <a:solidFill>
                  <a:srgbClr val="231F20"/>
                </a:solidFill>
                <a:latin typeface="Open Sauce Bold"/>
                <a:ea typeface="Open Sauce Bold"/>
                <a:cs typeface="Open Sauce Bold"/>
                <a:sym typeface="Open Sauce Bold"/>
              </a:rPr>
              <a:t>Our community is home to many active, enterprising individuals, community leaders, and entrepreneurs. Residents actively participate in community initiatives, educational programs, and projects, which strengthens the community’s capacity to implement international grants and partnership projects.</a:t>
            </a:r>
          </a:p>
        </p:txBody>
      </p:sp>
      <p:sp>
        <p:nvSpPr>
          <p:cNvPr name="TextBox 21" id="21"/>
          <p:cNvSpPr txBox="true"/>
          <p:nvPr/>
        </p:nvSpPr>
        <p:spPr>
          <a:xfrm rot="0">
            <a:off x="6411516" y="6898647"/>
            <a:ext cx="5490302" cy="3317943"/>
          </a:xfrm>
          <a:prstGeom prst="rect">
            <a:avLst/>
          </a:prstGeom>
        </p:spPr>
        <p:txBody>
          <a:bodyPr anchor="t" rtlCol="false" tIns="0" lIns="0" bIns="0" rIns="0">
            <a:spAutoFit/>
          </a:bodyPr>
          <a:lstStyle/>
          <a:p>
            <a:pPr algn="ctr">
              <a:lnSpc>
                <a:spcPts val="2679"/>
              </a:lnSpc>
            </a:pPr>
            <a:r>
              <a:rPr lang="en-US" b="true" sz="1941" spc="110">
                <a:solidFill>
                  <a:srgbClr val="231F20"/>
                </a:solidFill>
                <a:latin typeface="Open Sauce Bold"/>
                <a:ea typeface="Open Sauce Bold"/>
                <a:cs typeface="Open Sauce Bold"/>
                <a:sym typeface="Open Sauce Bold"/>
              </a:rPr>
              <a:t>Our community’s strategic location in a border region and our openness to cooperation with foreign communities create opportunities for cross-border partnerships, the exchange of expertise, and the implementation of joint grant programs, which contribute to the development of the local economy and the improvement of residents’ quality of life.</a:t>
            </a:r>
          </a:p>
        </p:txBody>
      </p:sp>
      <p:grpSp>
        <p:nvGrpSpPr>
          <p:cNvPr name="Group 22" id="22"/>
          <p:cNvGrpSpPr/>
          <p:nvPr/>
        </p:nvGrpSpPr>
        <p:grpSpPr>
          <a:xfrm rot="0">
            <a:off x="11837867" y="1385666"/>
            <a:ext cx="5532872" cy="1455850"/>
            <a:chOff x="0" y="0"/>
            <a:chExt cx="7377163" cy="1941133"/>
          </a:xfrm>
        </p:grpSpPr>
        <p:sp>
          <p:nvSpPr>
            <p:cNvPr name="TextBox 23" id="23"/>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24" id="24"/>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25" id="25"/>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10"/>
              <a:stretch>
                <a:fillRect l="0" t="0" r="0" b="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DFBFB"/>
        </a:solidFill>
      </p:bgPr>
    </p:bg>
    <p:spTree>
      <p:nvGrpSpPr>
        <p:cNvPr id="1" name=""/>
        <p:cNvGrpSpPr/>
        <p:nvPr/>
      </p:nvGrpSpPr>
      <p:grpSpPr>
        <a:xfrm>
          <a:off x="0" y="0"/>
          <a:ext cx="0" cy="0"/>
          <a:chOff x="0" y="0"/>
          <a:chExt cx="0" cy="0"/>
        </a:xfrm>
      </p:grpSpPr>
      <p:sp>
        <p:nvSpPr>
          <p:cNvPr name="Freeform 2" id="2"/>
          <p:cNvSpPr/>
          <p:nvPr/>
        </p:nvSpPr>
        <p:spPr>
          <a:xfrm flipH="false" flipV="false" rot="0">
            <a:off x="16384715" y="9009597"/>
            <a:ext cx="3806571" cy="2083232"/>
          </a:xfrm>
          <a:custGeom>
            <a:avLst/>
            <a:gdLst/>
            <a:ahLst/>
            <a:cxnLst/>
            <a:rect r="r" b="b" t="t" l="l"/>
            <a:pathLst>
              <a:path h="2083232" w="3806571">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1906822" y="-645991"/>
            <a:ext cx="4118443" cy="3654183"/>
          </a:xfrm>
          <a:custGeom>
            <a:avLst/>
            <a:gdLst/>
            <a:ahLst/>
            <a:cxnLst/>
            <a:rect r="r" b="b" t="t" l="l"/>
            <a:pathLst>
              <a:path h="3654183" w="4118443">
                <a:moveTo>
                  <a:pt x="4118444" y="3654182"/>
                </a:moveTo>
                <a:lnTo>
                  <a:pt x="0" y="3654182"/>
                </a:lnTo>
                <a:lnTo>
                  <a:pt x="0" y="0"/>
                </a:lnTo>
                <a:lnTo>
                  <a:pt x="4118444" y="0"/>
                </a:lnTo>
                <a:lnTo>
                  <a:pt x="4118444" y="3654182"/>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274567" y="1565928"/>
            <a:ext cx="10621234" cy="3468948"/>
            <a:chOff x="0" y="0"/>
            <a:chExt cx="14161645" cy="4625264"/>
          </a:xfrm>
        </p:grpSpPr>
        <p:grpSp>
          <p:nvGrpSpPr>
            <p:cNvPr name="Group 5" id="5"/>
            <p:cNvGrpSpPr/>
            <p:nvPr/>
          </p:nvGrpSpPr>
          <p:grpSpPr>
            <a:xfrm rot="0">
              <a:off x="6025647" y="0"/>
              <a:ext cx="8135999" cy="1663719"/>
              <a:chOff x="0" y="0"/>
              <a:chExt cx="2957331" cy="604740"/>
            </a:xfrm>
          </p:grpSpPr>
          <p:sp>
            <p:nvSpPr>
              <p:cNvPr name="Freeform 6" id="6"/>
              <p:cNvSpPr/>
              <p:nvPr/>
            </p:nvSpPr>
            <p:spPr>
              <a:xfrm flipH="false" flipV="false" rot="0">
                <a:off x="0" y="0"/>
                <a:ext cx="2957331" cy="604740"/>
              </a:xfrm>
              <a:custGeom>
                <a:avLst/>
                <a:gdLst/>
                <a:ahLst/>
                <a:cxnLst/>
                <a:rect r="r" b="b" t="t" l="l"/>
                <a:pathLst>
                  <a:path h="604740" w="2957331">
                    <a:moveTo>
                      <a:pt x="37921" y="0"/>
                    </a:moveTo>
                    <a:lnTo>
                      <a:pt x="2919409" y="0"/>
                    </a:lnTo>
                    <a:cubicBezTo>
                      <a:pt x="2940353" y="0"/>
                      <a:pt x="2957331" y="16978"/>
                      <a:pt x="2957331" y="37921"/>
                    </a:cubicBezTo>
                    <a:lnTo>
                      <a:pt x="2957331" y="566819"/>
                    </a:lnTo>
                    <a:cubicBezTo>
                      <a:pt x="2957331" y="587762"/>
                      <a:pt x="2940353" y="604740"/>
                      <a:pt x="2919409" y="604740"/>
                    </a:cubicBezTo>
                    <a:lnTo>
                      <a:pt x="37921" y="604740"/>
                    </a:lnTo>
                    <a:cubicBezTo>
                      <a:pt x="16978" y="604740"/>
                      <a:pt x="0" y="587762"/>
                      <a:pt x="0" y="566819"/>
                    </a:cubicBezTo>
                    <a:lnTo>
                      <a:pt x="0" y="37921"/>
                    </a:lnTo>
                    <a:cubicBezTo>
                      <a:pt x="0" y="16978"/>
                      <a:pt x="16978" y="0"/>
                      <a:pt x="37921" y="0"/>
                    </a:cubicBezTo>
                    <a:close/>
                  </a:path>
                </a:pathLst>
              </a:custGeom>
              <a:solidFill>
                <a:srgbClr val="1C5739"/>
              </a:solidFill>
            </p:spPr>
          </p:sp>
          <p:sp>
            <p:nvSpPr>
              <p:cNvPr name="TextBox 7" id="7"/>
              <p:cNvSpPr txBox="true"/>
              <p:nvPr/>
            </p:nvSpPr>
            <p:spPr>
              <a:xfrm>
                <a:off x="0" y="-28575"/>
                <a:ext cx="2957331" cy="633315"/>
              </a:xfrm>
              <a:prstGeom prst="rect">
                <a:avLst/>
              </a:prstGeom>
            </p:spPr>
            <p:txBody>
              <a:bodyPr anchor="ctr" rtlCol="false" tIns="50800" lIns="50800" bIns="50800" rIns="50800"/>
              <a:lstStyle/>
              <a:p>
                <a:pPr algn="ctr">
                  <a:lnSpc>
                    <a:spcPts val="3590"/>
                  </a:lnSpc>
                </a:pPr>
              </a:p>
            </p:txBody>
          </p:sp>
        </p:grpSp>
        <p:sp>
          <p:nvSpPr>
            <p:cNvPr name="TextBox 8" id="8"/>
            <p:cNvSpPr txBox="true"/>
            <p:nvPr/>
          </p:nvSpPr>
          <p:spPr>
            <a:xfrm rot="0">
              <a:off x="6669807" y="551604"/>
              <a:ext cx="7491838" cy="522410"/>
            </a:xfrm>
            <a:prstGeom prst="rect">
              <a:avLst/>
            </a:prstGeom>
          </p:spPr>
          <p:txBody>
            <a:bodyPr anchor="t" rtlCol="false" tIns="0" lIns="0" bIns="0" rIns="0">
              <a:spAutoFit/>
            </a:bodyPr>
            <a:lstStyle/>
            <a:p>
              <a:pPr algn="ctr">
                <a:lnSpc>
                  <a:spcPts val="3372"/>
                </a:lnSpc>
              </a:pPr>
              <a:r>
                <a:rPr lang="en-US" sz="2443" spc="239">
                  <a:solidFill>
                    <a:srgbClr val="FFFFFF"/>
                  </a:solidFill>
                  <a:latin typeface="Open Sauce"/>
                  <a:ea typeface="Open Sauce"/>
                  <a:cs typeface="Open Sauce"/>
                  <a:sym typeface="Open Sauce"/>
                </a:rPr>
                <a:t>Buildings</a:t>
              </a:r>
            </a:p>
          </p:txBody>
        </p:sp>
        <p:grpSp>
          <p:nvGrpSpPr>
            <p:cNvPr name="Group 9" id="9"/>
            <p:cNvGrpSpPr/>
            <p:nvPr/>
          </p:nvGrpSpPr>
          <p:grpSpPr>
            <a:xfrm rot="0">
              <a:off x="0" y="0"/>
              <a:ext cx="7286066" cy="4625264"/>
              <a:chOff x="0" y="0"/>
              <a:chExt cx="2648391" cy="1681224"/>
            </a:xfrm>
          </p:grpSpPr>
          <p:sp>
            <p:nvSpPr>
              <p:cNvPr name="Freeform 10" id="10"/>
              <p:cNvSpPr/>
              <p:nvPr/>
            </p:nvSpPr>
            <p:spPr>
              <a:xfrm flipH="false" flipV="false" rot="0">
                <a:off x="0" y="0"/>
                <a:ext cx="2648391" cy="1681224"/>
              </a:xfrm>
              <a:custGeom>
                <a:avLst/>
                <a:gdLst/>
                <a:ahLst/>
                <a:cxnLst/>
                <a:rect r="r" b="b" t="t" l="l"/>
                <a:pathLst>
                  <a:path h="1681224" w="2648391">
                    <a:moveTo>
                      <a:pt x="42345" y="0"/>
                    </a:moveTo>
                    <a:lnTo>
                      <a:pt x="2606046" y="0"/>
                    </a:lnTo>
                    <a:cubicBezTo>
                      <a:pt x="2629433" y="0"/>
                      <a:pt x="2648391" y="18959"/>
                      <a:pt x="2648391" y="42345"/>
                    </a:cubicBezTo>
                    <a:lnTo>
                      <a:pt x="2648391" y="1638879"/>
                    </a:lnTo>
                    <a:cubicBezTo>
                      <a:pt x="2648391" y="1650109"/>
                      <a:pt x="2643930" y="1660880"/>
                      <a:pt x="2635989" y="1668821"/>
                    </a:cubicBezTo>
                    <a:cubicBezTo>
                      <a:pt x="2628047" y="1676762"/>
                      <a:pt x="2617277" y="1681224"/>
                      <a:pt x="2606046" y="1681224"/>
                    </a:cubicBezTo>
                    <a:lnTo>
                      <a:pt x="42345" y="1681224"/>
                    </a:lnTo>
                    <a:cubicBezTo>
                      <a:pt x="18959" y="1681224"/>
                      <a:pt x="0" y="1662265"/>
                      <a:pt x="0" y="1638879"/>
                    </a:cubicBezTo>
                    <a:lnTo>
                      <a:pt x="0" y="42345"/>
                    </a:lnTo>
                    <a:cubicBezTo>
                      <a:pt x="0" y="18959"/>
                      <a:pt x="18959" y="0"/>
                      <a:pt x="42345" y="0"/>
                    </a:cubicBezTo>
                    <a:close/>
                  </a:path>
                </a:pathLst>
              </a:custGeom>
              <a:solidFill>
                <a:srgbClr val="1C5739"/>
              </a:solidFill>
            </p:spPr>
          </p:sp>
          <p:sp>
            <p:nvSpPr>
              <p:cNvPr name="TextBox 11" id="11"/>
              <p:cNvSpPr txBox="true"/>
              <p:nvPr/>
            </p:nvSpPr>
            <p:spPr>
              <a:xfrm>
                <a:off x="0" y="-28575"/>
                <a:ext cx="2648391" cy="1709799"/>
              </a:xfrm>
              <a:prstGeom prst="rect">
                <a:avLst/>
              </a:prstGeom>
            </p:spPr>
            <p:txBody>
              <a:bodyPr anchor="ctr" rtlCol="false" tIns="50800" lIns="50800" bIns="50800" rIns="50800"/>
              <a:lstStyle/>
              <a:p>
                <a:pPr algn="ctr">
                  <a:lnSpc>
                    <a:spcPts val="3590"/>
                  </a:lnSpc>
                </a:pPr>
              </a:p>
            </p:txBody>
          </p:sp>
        </p:grpSp>
      </p:grpSp>
      <p:grpSp>
        <p:nvGrpSpPr>
          <p:cNvPr name="Group 12" id="12"/>
          <p:cNvGrpSpPr/>
          <p:nvPr/>
        </p:nvGrpSpPr>
        <p:grpSpPr>
          <a:xfrm rot="0">
            <a:off x="3878658" y="4247365"/>
            <a:ext cx="10530684" cy="3468948"/>
            <a:chOff x="0" y="0"/>
            <a:chExt cx="14040912" cy="4625264"/>
          </a:xfrm>
        </p:grpSpPr>
        <p:grpSp>
          <p:nvGrpSpPr>
            <p:cNvPr name="Group 13" id="13"/>
            <p:cNvGrpSpPr/>
            <p:nvPr/>
          </p:nvGrpSpPr>
          <p:grpSpPr>
            <a:xfrm rot="0">
              <a:off x="0" y="0"/>
              <a:ext cx="7286066" cy="4625264"/>
              <a:chOff x="0" y="0"/>
              <a:chExt cx="2648391" cy="1681224"/>
            </a:xfrm>
          </p:grpSpPr>
          <p:sp>
            <p:nvSpPr>
              <p:cNvPr name="Freeform 14" id="14"/>
              <p:cNvSpPr/>
              <p:nvPr/>
            </p:nvSpPr>
            <p:spPr>
              <a:xfrm flipH="false" flipV="false" rot="0">
                <a:off x="0" y="0"/>
                <a:ext cx="2648391" cy="1681224"/>
              </a:xfrm>
              <a:custGeom>
                <a:avLst/>
                <a:gdLst/>
                <a:ahLst/>
                <a:cxnLst/>
                <a:rect r="r" b="b" t="t" l="l"/>
                <a:pathLst>
                  <a:path h="1681224" w="2648391">
                    <a:moveTo>
                      <a:pt x="42345" y="0"/>
                    </a:moveTo>
                    <a:lnTo>
                      <a:pt x="2606046" y="0"/>
                    </a:lnTo>
                    <a:cubicBezTo>
                      <a:pt x="2629433" y="0"/>
                      <a:pt x="2648391" y="18959"/>
                      <a:pt x="2648391" y="42345"/>
                    </a:cubicBezTo>
                    <a:lnTo>
                      <a:pt x="2648391" y="1638879"/>
                    </a:lnTo>
                    <a:cubicBezTo>
                      <a:pt x="2648391" y="1650109"/>
                      <a:pt x="2643930" y="1660880"/>
                      <a:pt x="2635989" y="1668821"/>
                    </a:cubicBezTo>
                    <a:cubicBezTo>
                      <a:pt x="2628047" y="1676762"/>
                      <a:pt x="2617277" y="1681224"/>
                      <a:pt x="2606046" y="1681224"/>
                    </a:cubicBezTo>
                    <a:lnTo>
                      <a:pt x="42345" y="1681224"/>
                    </a:lnTo>
                    <a:cubicBezTo>
                      <a:pt x="18959" y="1681224"/>
                      <a:pt x="0" y="1662265"/>
                      <a:pt x="0" y="1638879"/>
                    </a:cubicBezTo>
                    <a:lnTo>
                      <a:pt x="0" y="42345"/>
                    </a:lnTo>
                    <a:cubicBezTo>
                      <a:pt x="0" y="18959"/>
                      <a:pt x="18959" y="0"/>
                      <a:pt x="42345" y="0"/>
                    </a:cubicBezTo>
                    <a:close/>
                  </a:path>
                </a:pathLst>
              </a:custGeom>
              <a:solidFill>
                <a:srgbClr val="1C5739"/>
              </a:solidFill>
            </p:spPr>
          </p:sp>
          <p:sp>
            <p:nvSpPr>
              <p:cNvPr name="TextBox 15" id="15"/>
              <p:cNvSpPr txBox="true"/>
              <p:nvPr/>
            </p:nvSpPr>
            <p:spPr>
              <a:xfrm>
                <a:off x="0" y="-28575"/>
                <a:ext cx="2648391" cy="1709799"/>
              </a:xfrm>
              <a:prstGeom prst="rect">
                <a:avLst/>
              </a:prstGeom>
            </p:spPr>
            <p:txBody>
              <a:bodyPr anchor="ctr" rtlCol="false" tIns="50800" lIns="50800" bIns="50800" rIns="50800"/>
              <a:lstStyle/>
              <a:p>
                <a:pPr algn="ctr">
                  <a:lnSpc>
                    <a:spcPts val="3590"/>
                  </a:lnSpc>
                </a:pPr>
              </a:p>
            </p:txBody>
          </p:sp>
        </p:grpSp>
        <p:grpSp>
          <p:nvGrpSpPr>
            <p:cNvPr name="Group 16" id="16"/>
            <p:cNvGrpSpPr/>
            <p:nvPr/>
          </p:nvGrpSpPr>
          <p:grpSpPr>
            <a:xfrm rot="0">
              <a:off x="5914366" y="0"/>
              <a:ext cx="8126546" cy="1666256"/>
              <a:chOff x="0" y="0"/>
              <a:chExt cx="2953895" cy="605663"/>
            </a:xfrm>
          </p:grpSpPr>
          <p:sp>
            <p:nvSpPr>
              <p:cNvPr name="Freeform 17" id="17"/>
              <p:cNvSpPr/>
              <p:nvPr/>
            </p:nvSpPr>
            <p:spPr>
              <a:xfrm flipH="false" flipV="false" rot="0">
                <a:off x="0" y="0"/>
                <a:ext cx="2953895" cy="605663"/>
              </a:xfrm>
              <a:custGeom>
                <a:avLst/>
                <a:gdLst/>
                <a:ahLst/>
                <a:cxnLst/>
                <a:rect r="r" b="b" t="t" l="l"/>
                <a:pathLst>
                  <a:path h="605663" w="2953895">
                    <a:moveTo>
                      <a:pt x="37966" y="0"/>
                    </a:moveTo>
                    <a:lnTo>
                      <a:pt x="2915929" y="0"/>
                    </a:lnTo>
                    <a:cubicBezTo>
                      <a:pt x="2925998" y="0"/>
                      <a:pt x="2935655" y="4000"/>
                      <a:pt x="2942775" y="11120"/>
                    </a:cubicBezTo>
                    <a:cubicBezTo>
                      <a:pt x="2949895" y="18240"/>
                      <a:pt x="2953895" y="27896"/>
                      <a:pt x="2953895" y="37966"/>
                    </a:cubicBezTo>
                    <a:lnTo>
                      <a:pt x="2953895" y="567697"/>
                    </a:lnTo>
                    <a:cubicBezTo>
                      <a:pt x="2953895" y="577766"/>
                      <a:pt x="2949895" y="587423"/>
                      <a:pt x="2942775" y="594543"/>
                    </a:cubicBezTo>
                    <a:cubicBezTo>
                      <a:pt x="2935655" y="601663"/>
                      <a:pt x="2925998" y="605663"/>
                      <a:pt x="2915929" y="605663"/>
                    </a:cubicBezTo>
                    <a:lnTo>
                      <a:pt x="37966" y="605663"/>
                    </a:lnTo>
                    <a:cubicBezTo>
                      <a:pt x="27896" y="605663"/>
                      <a:pt x="18240" y="601663"/>
                      <a:pt x="11120" y="594543"/>
                    </a:cubicBezTo>
                    <a:cubicBezTo>
                      <a:pt x="4000" y="587423"/>
                      <a:pt x="0" y="577766"/>
                      <a:pt x="0" y="567697"/>
                    </a:cubicBezTo>
                    <a:lnTo>
                      <a:pt x="0" y="37966"/>
                    </a:lnTo>
                    <a:cubicBezTo>
                      <a:pt x="0" y="27896"/>
                      <a:pt x="4000" y="18240"/>
                      <a:pt x="11120" y="11120"/>
                    </a:cubicBezTo>
                    <a:cubicBezTo>
                      <a:pt x="18240" y="4000"/>
                      <a:pt x="27896" y="0"/>
                      <a:pt x="37966" y="0"/>
                    </a:cubicBezTo>
                    <a:close/>
                  </a:path>
                </a:pathLst>
              </a:custGeom>
              <a:solidFill>
                <a:srgbClr val="1C5739"/>
              </a:solidFill>
            </p:spPr>
          </p:sp>
          <p:sp>
            <p:nvSpPr>
              <p:cNvPr name="TextBox 18" id="18"/>
              <p:cNvSpPr txBox="true"/>
              <p:nvPr/>
            </p:nvSpPr>
            <p:spPr>
              <a:xfrm>
                <a:off x="0" y="-28575"/>
                <a:ext cx="2953895" cy="634238"/>
              </a:xfrm>
              <a:prstGeom prst="rect">
                <a:avLst/>
              </a:prstGeom>
            </p:spPr>
            <p:txBody>
              <a:bodyPr anchor="ctr" rtlCol="false" tIns="50800" lIns="50800" bIns="50800" rIns="50800"/>
              <a:lstStyle/>
              <a:p>
                <a:pPr algn="ctr">
                  <a:lnSpc>
                    <a:spcPts val="3590"/>
                  </a:lnSpc>
                </a:pPr>
              </a:p>
            </p:txBody>
          </p:sp>
        </p:grpSp>
        <p:sp>
          <p:nvSpPr>
            <p:cNvPr name="TextBox 19" id="19"/>
            <p:cNvSpPr txBox="true"/>
            <p:nvPr/>
          </p:nvSpPr>
          <p:spPr>
            <a:xfrm rot="0">
              <a:off x="6414232" y="552873"/>
              <a:ext cx="7626680" cy="522410"/>
            </a:xfrm>
            <a:prstGeom prst="rect">
              <a:avLst/>
            </a:prstGeom>
          </p:spPr>
          <p:txBody>
            <a:bodyPr anchor="t" rtlCol="false" tIns="0" lIns="0" bIns="0" rIns="0">
              <a:spAutoFit/>
            </a:bodyPr>
            <a:lstStyle/>
            <a:p>
              <a:pPr algn="ctr">
                <a:lnSpc>
                  <a:spcPts val="3372"/>
                </a:lnSpc>
              </a:pPr>
              <a:r>
                <a:rPr lang="en-US" sz="2443" spc="239">
                  <a:solidFill>
                    <a:srgbClr val="FFFFFF"/>
                  </a:solidFill>
                  <a:latin typeface="Open Sauce"/>
                  <a:ea typeface="Open Sauce"/>
                  <a:cs typeface="Open Sauce"/>
                  <a:sym typeface="Open Sauce"/>
                </a:rPr>
                <a:t>Land plots</a:t>
              </a:r>
            </a:p>
          </p:txBody>
        </p:sp>
      </p:grpSp>
      <p:grpSp>
        <p:nvGrpSpPr>
          <p:cNvPr name="Group 20" id="20"/>
          <p:cNvGrpSpPr/>
          <p:nvPr/>
        </p:nvGrpSpPr>
        <p:grpSpPr>
          <a:xfrm rot="0">
            <a:off x="8099461" y="6946184"/>
            <a:ext cx="5464549" cy="3340816"/>
            <a:chOff x="0" y="0"/>
            <a:chExt cx="2648391" cy="1619125"/>
          </a:xfrm>
        </p:grpSpPr>
        <p:sp>
          <p:nvSpPr>
            <p:cNvPr name="Freeform 21" id="21"/>
            <p:cNvSpPr/>
            <p:nvPr/>
          </p:nvSpPr>
          <p:spPr>
            <a:xfrm flipH="false" flipV="false" rot="0">
              <a:off x="0" y="0"/>
              <a:ext cx="2648391" cy="1619125"/>
            </a:xfrm>
            <a:custGeom>
              <a:avLst/>
              <a:gdLst/>
              <a:ahLst/>
              <a:cxnLst/>
              <a:rect r="r" b="b" t="t" l="l"/>
              <a:pathLst>
                <a:path h="1619125" w="2648391">
                  <a:moveTo>
                    <a:pt x="77921" y="0"/>
                  </a:moveTo>
                  <a:lnTo>
                    <a:pt x="2570470" y="0"/>
                  </a:lnTo>
                  <a:cubicBezTo>
                    <a:pt x="2613504" y="0"/>
                    <a:pt x="2648391" y="34887"/>
                    <a:pt x="2648391" y="77921"/>
                  </a:cubicBezTo>
                  <a:lnTo>
                    <a:pt x="2648391" y="1541204"/>
                  </a:lnTo>
                  <a:cubicBezTo>
                    <a:pt x="2648391" y="1584238"/>
                    <a:pt x="2613504" y="1619125"/>
                    <a:pt x="2570470" y="1619125"/>
                  </a:cubicBezTo>
                  <a:lnTo>
                    <a:pt x="77921" y="1619125"/>
                  </a:lnTo>
                  <a:cubicBezTo>
                    <a:pt x="34887" y="1619125"/>
                    <a:pt x="0" y="1584238"/>
                    <a:pt x="0" y="1541204"/>
                  </a:cubicBezTo>
                  <a:lnTo>
                    <a:pt x="0" y="77921"/>
                  </a:lnTo>
                  <a:cubicBezTo>
                    <a:pt x="0" y="34887"/>
                    <a:pt x="34887" y="0"/>
                    <a:pt x="77921" y="0"/>
                  </a:cubicBezTo>
                  <a:close/>
                </a:path>
              </a:pathLst>
            </a:custGeom>
            <a:solidFill>
              <a:srgbClr val="1C5739"/>
            </a:solidFill>
          </p:spPr>
        </p:sp>
        <p:sp>
          <p:nvSpPr>
            <p:cNvPr name="TextBox 22" id="22"/>
            <p:cNvSpPr txBox="true"/>
            <p:nvPr/>
          </p:nvSpPr>
          <p:spPr>
            <a:xfrm>
              <a:off x="0" y="-28575"/>
              <a:ext cx="2648391" cy="1647700"/>
            </a:xfrm>
            <a:prstGeom prst="rect">
              <a:avLst/>
            </a:prstGeom>
          </p:spPr>
          <p:txBody>
            <a:bodyPr anchor="ctr" rtlCol="false" tIns="27606" lIns="27606" bIns="27606" rIns="27606"/>
            <a:lstStyle/>
            <a:p>
              <a:pPr algn="ctr">
                <a:lnSpc>
                  <a:spcPts val="3590"/>
                </a:lnSpc>
              </a:pPr>
            </a:p>
          </p:txBody>
        </p:sp>
      </p:grpSp>
      <p:grpSp>
        <p:nvGrpSpPr>
          <p:cNvPr name="Group 23" id="23"/>
          <p:cNvGrpSpPr/>
          <p:nvPr/>
        </p:nvGrpSpPr>
        <p:grpSpPr>
          <a:xfrm rot="0">
            <a:off x="11970630" y="6946184"/>
            <a:ext cx="6123510" cy="1247789"/>
            <a:chOff x="0" y="0"/>
            <a:chExt cx="8164680" cy="1663719"/>
          </a:xfrm>
        </p:grpSpPr>
        <p:grpSp>
          <p:nvGrpSpPr>
            <p:cNvPr name="Group 24" id="24"/>
            <p:cNvGrpSpPr/>
            <p:nvPr/>
          </p:nvGrpSpPr>
          <p:grpSpPr>
            <a:xfrm rot="0">
              <a:off x="0" y="0"/>
              <a:ext cx="8164680" cy="1663719"/>
              <a:chOff x="0" y="0"/>
              <a:chExt cx="2967756" cy="604740"/>
            </a:xfrm>
          </p:grpSpPr>
          <p:sp>
            <p:nvSpPr>
              <p:cNvPr name="Freeform 25" id="25"/>
              <p:cNvSpPr/>
              <p:nvPr/>
            </p:nvSpPr>
            <p:spPr>
              <a:xfrm flipH="false" flipV="false" rot="0">
                <a:off x="0" y="0"/>
                <a:ext cx="2967756" cy="604740"/>
              </a:xfrm>
              <a:custGeom>
                <a:avLst/>
                <a:gdLst/>
                <a:ahLst/>
                <a:cxnLst/>
                <a:rect r="r" b="b" t="t" l="l"/>
                <a:pathLst>
                  <a:path h="604740" w="2967756">
                    <a:moveTo>
                      <a:pt x="37788" y="0"/>
                    </a:moveTo>
                    <a:lnTo>
                      <a:pt x="2929968" y="0"/>
                    </a:lnTo>
                    <a:cubicBezTo>
                      <a:pt x="2939990" y="0"/>
                      <a:pt x="2949602" y="3981"/>
                      <a:pt x="2956688" y="11068"/>
                    </a:cubicBezTo>
                    <a:cubicBezTo>
                      <a:pt x="2963775" y="18155"/>
                      <a:pt x="2967756" y="27766"/>
                      <a:pt x="2967756" y="37788"/>
                    </a:cubicBezTo>
                    <a:lnTo>
                      <a:pt x="2967756" y="566952"/>
                    </a:lnTo>
                    <a:cubicBezTo>
                      <a:pt x="2967756" y="576974"/>
                      <a:pt x="2963775" y="586586"/>
                      <a:pt x="2956688" y="593672"/>
                    </a:cubicBezTo>
                    <a:cubicBezTo>
                      <a:pt x="2949602" y="600759"/>
                      <a:pt x="2939990" y="604740"/>
                      <a:pt x="2929968" y="604740"/>
                    </a:cubicBezTo>
                    <a:lnTo>
                      <a:pt x="37788" y="604740"/>
                    </a:lnTo>
                    <a:cubicBezTo>
                      <a:pt x="27766" y="604740"/>
                      <a:pt x="18155" y="600759"/>
                      <a:pt x="11068" y="593672"/>
                    </a:cubicBezTo>
                    <a:cubicBezTo>
                      <a:pt x="3981" y="586586"/>
                      <a:pt x="0" y="576974"/>
                      <a:pt x="0" y="566952"/>
                    </a:cubicBezTo>
                    <a:lnTo>
                      <a:pt x="0" y="37788"/>
                    </a:lnTo>
                    <a:cubicBezTo>
                      <a:pt x="0" y="27766"/>
                      <a:pt x="3981" y="18155"/>
                      <a:pt x="11068" y="11068"/>
                    </a:cubicBezTo>
                    <a:cubicBezTo>
                      <a:pt x="18155" y="3981"/>
                      <a:pt x="27766" y="0"/>
                      <a:pt x="37788" y="0"/>
                    </a:cubicBezTo>
                    <a:close/>
                  </a:path>
                </a:pathLst>
              </a:custGeom>
              <a:solidFill>
                <a:srgbClr val="1C5739"/>
              </a:solidFill>
            </p:spPr>
          </p:sp>
          <p:sp>
            <p:nvSpPr>
              <p:cNvPr name="TextBox 26" id="26"/>
              <p:cNvSpPr txBox="true"/>
              <p:nvPr/>
            </p:nvSpPr>
            <p:spPr>
              <a:xfrm>
                <a:off x="0" y="-28575"/>
                <a:ext cx="2967756" cy="633315"/>
              </a:xfrm>
              <a:prstGeom prst="rect">
                <a:avLst/>
              </a:prstGeom>
            </p:spPr>
            <p:txBody>
              <a:bodyPr anchor="ctr" rtlCol="false" tIns="50800" lIns="50800" bIns="50800" rIns="50800"/>
              <a:lstStyle/>
              <a:p>
                <a:pPr algn="ctr">
                  <a:lnSpc>
                    <a:spcPts val="3590"/>
                  </a:lnSpc>
                </a:pPr>
              </a:p>
            </p:txBody>
          </p:sp>
        </p:grpSp>
        <p:sp>
          <p:nvSpPr>
            <p:cNvPr name="TextBox 27" id="27"/>
            <p:cNvSpPr txBox="true"/>
            <p:nvPr/>
          </p:nvSpPr>
          <p:spPr>
            <a:xfrm rot="0">
              <a:off x="1500640" y="442741"/>
              <a:ext cx="6664040" cy="522410"/>
            </a:xfrm>
            <a:prstGeom prst="rect">
              <a:avLst/>
            </a:prstGeom>
          </p:spPr>
          <p:txBody>
            <a:bodyPr anchor="t" rtlCol="false" tIns="0" lIns="0" bIns="0" rIns="0">
              <a:spAutoFit/>
            </a:bodyPr>
            <a:lstStyle/>
            <a:p>
              <a:pPr algn="ctr">
                <a:lnSpc>
                  <a:spcPts val="3372"/>
                </a:lnSpc>
              </a:pPr>
              <a:r>
                <a:rPr lang="en-US" sz="2443" spc="239">
                  <a:solidFill>
                    <a:srgbClr val="FFFFFF"/>
                  </a:solidFill>
                  <a:latin typeface="Open Sauce"/>
                  <a:ea typeface="Open Sauce"/>
                  <a:cs typeface="Open Sauce"/>
                  <a:sym typeface="Open Sauce"/>
                </a:rPr>
                <a:t>Team and Experience</a:t>
              </a:r>
            </a:p>
          </p:txBody>
        </p:sp>
      </p:grpSp>
      <p:grpSp>
        <p:nvGrpSpPr>
          <p:cNvPr name="Group 28" id="28"/>
          <p:cNvGrpSpPr/>
          <p:nvPr/>
        </p:nvGrpSpPr>
        <p:grpSpPr>
          <a:xfrm rot="0">
            <a:off x="152400" y="1762651"/>
            <a:ext cx="4883650" cy="3041374"/>
            <a:chOff x="0" y="0"/>
            <a:chExt cx="14986700" cy="9333217"/>
          </a:xfrm>
        </p:grpSpPr>
        <p:sp>
          <p:nvSpPr>
            <p:cNvPr name="Freeform 29" id="29"/>
            <p:cNvSpPr/>
            <p:nvPr/>
          </p:nvSpPr>
          <p:spPr>
            <a:xfrm flipH="false" flipV="false" rot="0">
              <a:off x="0" y="0"/>
              <a:ext cx="14986713" cy="9333230"/>
            </a:xfrm>
            <a:custGeom>
              <a:avLst/>
              <a:gdLst/>
              <a:ahLst/>
              <a:cxnLst/>
              <a:rect r="r" b="b" t="t" l="l"/>
              <a:pathLst>
                <a:path h="9333230" w="14986713">
                  <a:moveTo>
                    <a:pt x="1032473" y="0"/>
                  </a:moveTo>
                  <a:lnTo>
                    <a:pt x="13954240" y="0"/>
                  </a:lnTo>
                  <a:cubicBezTo>
                    <a:pt x="14228070" y="0"/>
                    <a:pt x="14490683" y="108778"/>
                    <a:pt x="14684308" y="302404"/>
                  </a:cubicBezTo>
                  <a:cubicBezTo>
                    <a:pt x="14877935" y="496031"/>
                    <a:pt x="14986713" y="758644"/>
                    <a:pt x="14986713" y="1032473"/>
                  </a:cubicBezTo>
                  <a:lnTo>
                    <a:pt x="14986713" y="8300758"/>
                  </a:lnTo>
                  <a:cubicBezTo>
                    <a:pt x="14986713" y="8574586"/>
                    <a:pt x="14877935" y="8837200"/>
                    <a:pt x="14684308" y="9030826"/>
                  </a:cubicBezTo>
                  <a:cubicBezTo>
                    <a:pt x="14490683" y="9224452"/>
                    <a:pt x="14228070" y="9333230"/>
                    <a:pt x="13954240" y="9333230"/>
                  </a:cubicBezTo>
                  <a:lnTo>
                    <a:pt x="1032473" y="9333230"/>
                  </a:lnTo>
                  <a:cubicBezTo>
                    <a:pt x="758644" y="9333230"/>
                    <a:pt x="496031" y="9224452"/>
                    <a:pt x="302404" y="9030826"/>
                  </a:cubicBezTo>
                  <a:cubicBezTo>
                    <a:pt x="108778" y="8837200"/>
                    <a:pt x="0" y="8574586"/>
                    <a:pt x="0" y="8300758"/>
                  </a:cubicBezTo>
                  <a:lnTo>
                    <a:pt x="0" y="1032473"/>
                  </a:lnTo>
                  <a:cubicBezTo>
                    <a:pt x="0" y="758644"/>
                    <a:pt x="108778" y="496031"/>
                    <a:pt x="302404" y="302404"/>
                  </a:cubicBezTo>
                  <a:cubicBezTo>
                    <a:pt x="496031" y="108778"/>
                    <a:pt x="758644" y="0"/>
                    <a:pt x="1032473" y="0"/>
                  </a:cubicBezTo>
                  <a:close/>
                </a:path>
              </a:pathLst>
            </a:custGeom>
            <a:blipFill>
              <a:blip r:embed="rId6"/>
              <a:stretch>
                <a:fillRect l="-8053" t="0" r="-8052" b="-151"/>
              </a:stretch>
            </a:blipFill>
          </p:spPr>
        </p:sp>
      </p:grpSp>
      <p:grpSp>
        <p:nvGrpSpPr>
          <p:cNvPr name="Group 30" id="30"/>
          <p:cNvGrpSpPr/>
          <p:nvPr/>
        </p:nvGrpSpPr>
        <p:grpSpPr>
          <a:xfrm rot="0">
            <a:off x="4181411" y="4448237"/>
            <a:ext cx="4962589" cy="3121842"/>
            <a:chOff x="0" y="0"/>
            <a:chExt cx="7457542" cy="4691355"/>
          </a:xfrm>
        </p:grpSpPr>
        <p:sp>
          <p:nvSpPr>
            <p:cNvPr name="Freeform 31" id="31"/>
            <p:cNvSpPr/>
            <p:nvPr/>
          </p:nvSpPr>
          <p:spPr>
            <a:xfrm flipH="false" flipV="false" rot="0">
              <a:off x="0" y="0"/>
              <a:ext cx="7457567" cy="4691380"/>
            </a:xfrm>
            <a:custGeom>
              <a:avLst/>
              <a:gdLst/>
              <a:ahLst/>
              <a:cxnLst/>
              <a:rect r="r" b="b" t="t" l="l"/>
              <a:pathLst>
                <a:path h="4691380" w="7457567">
                  <a:moveTo>
                    <a:pt x="429411" y="0"/>
                  </a:moveTo>
                  <a:lnTo>
                    <a:pt x="7028156" y="0"/>
                  </a:lnTo>
                  <a:cubicBezTo>
                    <a:pt x="7265313" y="0"/>
                    <a:pt x="7457567" y="192254"/>
                    <a:pt x="7457567" y="429411"/>
                  </a:cubicBezTo>
                  <a:lnTo>
                    <a:pt x="7457567" y="4261969"/>
                  </a:lnTo>
                  <a:cubicBezTo>
                    <a:pt x="7457567" y="4375855"/>
                    <a:pt x="7412326" y="4485078"/>
                    <a:pt x="7331796" y="4565608"/>
                  </a:cubicBezTo>
                  <a:cubicBezTo>
                    <a:pt x="7251265" y="4646138"/>
                    <a:pt x="7142043" y="4691380"/>
                    <a:pt x="7028156" y="4691380"/>
                  </a:cubicBezTo>
                  <a:lnTo>
                    <a:pt x="429411" y="4691380"/>
                  </a:lnTo>
                  <a:cubicBezTo>
                    <a:pt x="192254" y="4691380"/>
                    <a:pt x="0" y="4499126"/>
                    <a:pt x="0" y="4261969"/>
                  </a:cubicBezTo>
                  <a:lnTo>
                    <a:pt x="0" y="429411"/>
                  </a:lnTo>
                  <a:cubicBezTo>
                    <a:pt x="0" y="192254"/>
                    <a:pt x="192254" y="0"/>
                    <a:pt x="429411" y="0"/>
                  </a:cubicBezTo>
                  <a:close/>
                </a:path>
              </a:pathLst>
            </a:custGeom>
            <a:blipFill>
              <a:blip r:embed="rId7"/>
              <a:stretch>
                <a:fillRect l="0" t="0" r="0" b="0"/>
              </a:stretch>
            </a:blipFill>
          </p:spPr>
        </p:sp>
      </p:grpSp>
      <p:sp>
        <p:nvSpPr>
          <p:cNvPr name="Freeform 32" id="32"/>
          <p:cNvSpPr/>
          <p:nvPr/>
        </p:nvSpPr>
        <p:spPr>
          <a:xfrm flipH="false" flipV="false" rot="0">
            <a:off x="8504929" y="7213220"/>
            <a:ext cx="4806461" cy="2832721"/>
          </a:xfrm>
          <a:custGeom>
            <a:avLst/>
            <a:gdLst/>
            <a:ahLst/>
            <a:cxnLst/>
            <a:rect r="r" b="b" t="t" l="l"/>
            <a:pathLst>
              <a:path h="2832721" w="4806461">
                <a:moveTo>
                  <a:pt x="0" y="0"/>
                </a:moveTo>
                <a:lnTo>
                  <a:pt x="4806461" y="0"/>
                </a:lnTo>
                <a:lnTo>
                  <a:pt x="4806461" y="2832721"/>
                </a:lnTo>
                <a:lnTo>
                  <a:pt x="0" y="2832721"/>
                </a:lnTo>
                <a:lnTo>
                  <a:pt x="0" y="0"/>
                </a:lnTo>
                <a:close/>
              </a:path>
            </a:pathLst>
          </a:custGeom>
          <a:blipFill>
            <a:blip r:embed="rId8"/>
            <a:stretch>
              <a:fillRect l="0" t="-1366" r="0" b="-1366"/>
            </a:stretch>
          </a:blipFill>
        </p:spPr>
      </p:sp>
      <p:sp>
        <p:nvSpPr>
          <p:cNvPr name="TextBox 33" id="33"/>
          <p:cNvSpPr txBox="true"/>
          <p:nvPr/>
        </p:nvSpPr>
        <p:spPr>
          <a:xfrm rot="0">
            <a:off x="2927601" y="211495"/>
            <a:ext cx="8406653" cy="1226798"/>
          </a:xfrm>
          <a:prstGeom prst="rect">
            <a:avLst/>
          </a:prstGeom>
        </p:spPr>
        <p:txBody>
          <a:bodyPr anchor="t" rtlCol="false" tIns="0" lIns="0" bIns="0" rIns="0">
            <a:spAutoFit/>
          </a:bodyPr>
          <a:lstStyle/>
          <a:p>
            <a:pPr algn="l">
              <a:lnSpc>
                <a:spcPts val="4524"/>
              </a:lnSpc>
            </a:pPr>
            <a:r>
              <a:rPr lang="en-US" sz="4570" spc="159" b="true">
                <a:solidFill>
                  <a:srgbClr val="1C5739"/>
                </a:solidFill>
                <a:latin typeface="Poppins Bold"/>
                <a:ea typeface="Poppins Bold"/>
                <a:cs typeface="Poppins Bold"/>
                <a:sym typeface="Poppins Bold"/>
              </a:rPr>
              <a:t>Resources</a:t>
            </a:r>
          </a:p>
          <a:p>
            <a:pPr algn="l">
              <a:lnSpc>
                <a:spcPts val="4524"/>
              </a:lnSpc>
            </a:pPr>
            <a:r>
              <a:rPr lang="en-US" b="true" sz="4570" spc="159">
                <a:solidFill>
                  <a:srgbClr val="1C5739"/>
                </a:solidFill>
                <a:latin typeface="Poppins Bold"/>
                <a:ea typeface="Poppins Bold"/>
                <a:cs typeface="Poppins Bold"/>
                <a:sym typeface="Poppins Bold"/>
              </a:rPr>
              <a:t>for a joint project</a:t>
            </a:r>
          </a:p>
        </p:txBody>
      </p:sp>
      <p:sp>
        <p:nvSpPr>
          <p:cNvPr name="TextBox 34" id="34"/>
          <p:cNvSpPr txBox="true"/>
          <p:nvPr/>
        </p:nvSpPr>
        <p:spPr>
          <a:xfrm rot="0">
            <a:off x="860989" y="8127298"/>
            <a:ext cx="6035339" cy="1948440"/>
          </a:xfrm>
          <a:prstGeom prst="rect">
            <a:avLst/>
          </a:prstGeom>
        </p:spPr>
        <p:txBody>
          <a:bodyPr anchor="t" rtlCol="false" tIns="0" lIns="0" bIns="0" rIns="0">
            <a:spAutoFit/>
          </a:bodyPr>
          <a:lstStyle/>
          <a:p>
            <a:pPr algn="ctr">
              <a:lnSpc>
                <a:spcPts val="3914"/>
              </a:lnSpc>
            </a:pPr>
            <a:r>
              <a:rPr lang="en-US" b="true" sz="2609" spc="80">
                <a:solidFill>
                  <a:srgbClr val="231F20"/>
                </a:solidFill>
                <a:latin typeface="Open Sauce Bold"/>
                <a:ea typeface="Open Sauce Bold"/>
                <a:cs typeface="Open Sauce Bold"/>
                <a:sym typeface="Open Sauce Bold"/>
              </a:rPr>
              <a:t>The community is</a:t>
            </a:r>
            <a:r>
              <a:rPr lang="en-US" b="true" sz="2609" spc="80">
                <a:solidFill>
                  <a:srgbClr val="231F20"/>
                </a:solidFill>
                <a:latin typeface="Open Sauce Bold"/>
                <a:ea typeface="Open Sauce Bold"/>
                <a:cs typeface="Open Sauce Bold"/>
                <a:sym typeface="Open Sauce Bold"/>
              </a:rPr>
              <a:t> ready to grant the partner access to resources and enter into long-term agreements</a:t>
            </a:r>
          </a:p>
        </p:txBody>
      </p:sp>
      <p:grpSp>
        <p:nvGrpSpPr>
          <p:cNvPr name="Group 35" id="35"/>
          <p:cNvGrpSpPr/>
          <p:nvPr/>
        </p:nvGrpSpPr>
        <p:grpSpPr>
          <a:xfrm rot="0">
            <a:off x="12265949" y="453175"/>
            <a:ext cx="5532872" cy="1455850"/>
            <a:chOff x="0" y="0"/>
            <a:chExt cx="7377163" cy="1941133"/>
          </a:xfrm>
        </p:grpSpPr>
        <p:sp>
          <p:nvSpPr>
            <p:cNvPr name="TextBox 36" id="36"/>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37" id="37"/>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38" id="38"/>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9"/>
              <a:stretch>
                <a:fillRect l="0" t="0" r="0"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DFBFB"/>
        </a:solidFill>
      </p:bgPr>
    </p:bg>
    <p:spTree>
      <p:nvGrpSpPr>
        <p:cNvPr id="1" name=""/>
        <p:cNvGrpSpPr/>
        <p:nvPr/>
      </p:nvGrpSpPr>
      <p:grpSpPr>
        <a:xfrm>
          <a:off x="0" y="0"/>
          <a:ext cx="0" cy="0"/>
          <a:chOff x="0" y="0"/>
          <a:chExt cx="0" cy="0"/>
        </a:xfrm>
      </p:grpSpPr>
      <p:sp>
        <p:nvSpPr>
          <p:cNvPr name="Freeform 2" id="2"/>
          <p:cNvSpPr/>
          <p:nvPr/>
        </p:nvSpPr>
        <p:spPr>
          <a:xfrm flipH="false" flipV="false" rot="0">
            <a:off x="16322124" y="7754894"/>
            <a:ext cx="4118443" cy="3654183"/>
          </a:xfrm>
          <a:custGeom>
            <a:avLst/>
            <a:gdLst/>
            <a:ahLst/>
            <a:cxnLst/>
            <a:rect r="r" b="b" t="t" l="l"/>
            <a:pathLst>
              <a:path h="3654183" w="4118443">
                <a:moveTo>
                  <a:pt x="0" y="0"/>
                </a:moveTo>
                <a:lnTo>
                  <a:pt x="4118443" y="0"/>
                </a:lnTo>
                <a:lnTo>
                  <a:pt x="4118443" y="3654183"/>
                </a:lnTo>
                <a:lnTo>
                  <a:pt x="0" y="36541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2059222" y="-798391"/>
            <a:ext cx="4118443" cy="3654183"/>
          </a:xfrm>
          <a:custGeom>
            <a:avLst/>
            <a:gdLst/>
            <a:ahLst/>
            <a:cxnLst/>
            <a:rect r="r" b="b" t="t" l="l"/>
            <a:pathLst>
              <a:path h="3654183" w="4118443">
                <a:moveTo>
                  <a:pt x="4118444" y="3654182"/>
                </a:moveTo>
                <a:lnTo>
                  <a:pt x="0" y="3654182"/>
                </a:lnTo>
                <a:lnTo>
                  <a:pt x="0" y="0"/>
                </a:lnTo>
                <a:lnTo>
                  <a:pt x="4118444" y="0"/>
                </a:lnTo>
                <a:lnTo>
                  <a:pt x="4118444" y="3654182"/>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1777643" y="7162520"/>
            <a:ext cx="4544480" cy="2956995"/>
            <a:chOff x="0" y="0"/>
            <a:chExt cx="6059307" cy="3942660"/>
          </a:xfrm>
        </p:grpSpPr>
        <p:grpSp>
          <p:nvGrpSpPr>
            <p:cNvPr name="Group 5" id="5"/>
            <p:cNvGrpSpPr/>
            <p:nvPr/>
          </p:nvGrpSpPr>
          <p:grpSpPr>
            <a:xfrm rot="0">
              <a:off x="3096944" y="440401"/>
              <a:ext cx="2962363" cy="1052563"/>
              <a:chOff x="0" y="0"/>
              <a:chExt cx="4073040" cy="1447200"/>
            </a:xfrm>
          </p:grpSpPr>
          <p:sp>
            <p:nvSpPr>
              <p:cNvPr name="Freeform 6" id="6"/>
              <p:cNvSpPr/>
              <p:nvPr/>
            </p:nvSpPr>
            <p:spPr>
              <a:xfrm flipH="false" flipV="false" rot="0">
                <a:off x="0" y="0"/>
                <a:ext cx="4073017" cy="1447165"/>
              </a:xfrm>
              <a:custGeom>
                <a:avLst/>
                <a:gdLst/>
                <a:ahLst/>
                <a:cxnLst/>
                <a:rect r="r" b="b" t="t" l="l"/>
                <a:pathLst>
                  <a:path h="1447165" w="4073017">
                    <a:moveTo>
                      <a:pt x="3349244" y="0"/>
                    </a:moveTo>
                    <a:cubicBezTo>
                      <a:pt x="0" y="0"/>
                      <a:pt x="0" y="0"/>
                      <a:pt x="0" y="0"/>
                    </a:cubicBezTo>
                    <a:cubicBezTo>
                      <a:pt x="0" y="1447165"/>
                      <a:pt x="0" y="1447165"/>
                      <a:pt x="0" y="1447165"/>
                    </a:cubicBezTo>
                    <a:cubicBezTo>
                      <a:pt x="3349244" y="1447165"/>
                      <a:pt x="3349244" y="1447165"/>
                      <a:pt x="3349244" y="1447165"/>
                    </a:cubicBezTo>
                    <a:cubicBezTo>
                      <a:pt x="3747897" y="1447165"/>
                      <a:pt x="4073017" y="1122172"/>
                      <a:pt x="4073017" y="723519"/>
                    </a:cubicBezTo>
                    <a:cubicBezTo>
                      <a:pt x="4073017" y="324866"/>
                      <a:pt x="3747897" y="0"/>
                      <a:pt x="3349244" y="0"/>
                    </a:cubicBezTo>
                    <a:close/>
                  </a:path>
                </a:pathLst>
              </a:custGeom>
              <a:solidFill>
                <a:srgbClr val="F2F2F2"/>
              </a:solidFill>
            </p:spPr>
          </p:sp>
        </p:grpSp>
        <p:grpSp>
          <p:nvGrpSpPr>
            <p:cNvPr name="Group 7" id="7"/>
            <p:cNvGrpSpPr/>
            <p:nvPr/>
          </p:nvGrpSpPr>
          <p:grpSpPr>
            <a:xfrm rot="0">
              <a:off x="2401520" y="0"/>
              <a:ext cx="1495582" cy="1494535"/>
              <a:chOff x="0" y="0"/>
              <a:chExt cx="2056320" cy="2054880"/>
            </a:xfrm>
          </p:grpSpPr>
          <p:sp>
            <p:nvSpPr>
              <p:cNvPr name="Freeform 8" id="8"/>
              <p:cNvSpPr/>
              <p:nvPr/>
            </p:nvSpPr>
            <p:spPr>
              <a:xfrm flipH="false" flipV="false" rot="0">
                <a:off x="0" y="0"/>
                <a:ext cx="2056384" cy="2054860"/>
              </a:xfrm>
              <a:custGeom>
                <a:avLst/>
                <a:gdLst/>
                <a:ahLst/>
                <a:cxnLst/>
                <a:rect r="r" b="b" t="t" l="l"/>
                <a:pathLst>
                  <a:path h="2054860" w="2056384">
                    <a:moveTo>
                      <a:pt x="0" y="1027430"/>
                    </a:moveTo>
                    <a:cubicBezTo>
                      <a:pt x="0" y="459994"/>
                      <a:pt x="460375" y="0"/>
                      <a:pt x="1028192" y="0"/>
                    </a:cubicBezTo>
                    <a:cubicBezTo>
                      <a:pt x="1596009" y="0"/>
                      <a:pt x="2056384" y="459994"/>
                      <a:pt x="2056384" y="1027430"/>
                    </a:cubicBezTo>
                    <a:cubicBezTo>
                      <a:pt x="2056384" y="1594866"/>
                      <a:pt x="1596009" y="2054860"/>
                      <a:pt x="1028192" y="2054860"/>
                    </a:cubicBezTo>
                    <a:cubicBezTo>
                      <a:pt x="460375" y="2054860"/>
                      <a:pt x="0" y="1594866"/>
                      <a:pt x="0" y="1027430"/>
                    </a:cubicBezTo>
                    <a:close/>
                  </a:path>
                </a:pathLst>
              </a:custGeom>
              <a:solidFill>
                <a:srgbClr val="1C5739"/>
              </a:solidFill>
            </p:spPr>
          </p:sp>
        </p:grpSp>
        <p:grpSp>
          <p:nvGrpSpPr>
            <p:cNvPr name="Group 9" id="9"/>
            <p:cNvGrpSpPr/>
            <p:nvPr/>
          </p:nvGrpSpPr>
          <p:grpSpPr>
            <a:xfrm rot="0">
              <a:off x="1932841" y="1664202"/>
              <a:ext cx="2964981" cy="1054134"/>
              <a:chOff x="0" y="0"/>
              <a:chExt cx="4076640" cy="1449360"/>
            </a:xfrm>
          </p:grpSpPr>
          <p:sp>
            <p:nvSpPr>
              <p:cNvPr name="Freeform 10" id="10"/>
              <p:cNvSpPr/>
              <p:nvPr/>
            </p:nvSpPr>
            <p:spPr>
              <a:xfrm flipH="false" flipV="false" rot="0">
                <a:off x="0" y="0"/>
                <a:ext cx="4076573" cy="1449324"/>
              </a:xfrm>
              <a:custGeom>
                <a:avLst/>
                <a:gdLst/>
                <a:ahLst/>
                <a:cxnLst/>
                <a:rect r="r" b="b" t="t" l="l"/>
                <a:pathLst>
                  <a:path h="1449324" w="4076573">
                    <a:moveTo>
                      <a:pt x="3352165" y="0"/>
                    </a:moveTo>
                    <a:cubicBezTo>
                      <a:pt x="0" y="0"/>
                      <a:pt x="0" y="0"/>
                      <a:pt x="0" y="0"/>
                    </a:cubicBezTo>
                    <a:cubicBezTo>
                      <a:pt x="0" y="1449324"/>
                      <a:pt x="0" y="1449324"/>
                      <a:pt x="0" y="1449324"/>
                    </a:cubicBezTo>
                    <a:cubicBezTo>
                      <a:pt x="3352165" y="1449324"/>
                      <a:pt x="3352165" y="1449324"/>
                      <a:pt x="3352165" y="1449324"/>
                    </a:cubicBezTo>
                    <a:cubicBezTo>
                      <a:pt x="3751199" y="1449324"/>
                      <a:pt x="4076573" y="1123823"/>
                      <a:pt x="4076573" y="724662"/>
                    </a:cubicBezTo>
                    <a:cubicBezTo>
                      <a:pt x="4076573" y="325501"/>
                      <a:pt x="3751199" y="0"/>
                      <a:pt x="3352165" y="0"/>
                    </a:cubicBezTo>
                    <a:close/>
                  </a:path>
                </a:pathLst>
              </a:custGeom>
              <a:solidFill>
                <a:srgbClr val="F2F2F2"/>
              </a:solidFill>
            </p:spPr>
          </p:sp>
        </p:grpSp>
        <p:grpSp>
          <p:nvGrpSpPr>
            <p:cNvPr name="Group 11" id="11"/>
            <p:cNvGrpSpPr/>
            <p:nvPr/>
          </p:nvGrpSpPr>
          <p:grpSpPr>
            <a:xfrm rot="0">
              <a:off x="1235322" y="1222230"/>
              <a:ext cx="1497153" cy="1496106"/>
              <a:chOff x="0" y="0"/>
              <a:chExt cx="2058480" cy="2057040"/>
            </a:xfrm>
          </p:grpSpPr>
          <p:sp>
            <p:nvSpPr>
              <p:cNvPr name="Freeform 12" id="12"/>
              <p:cNvSpPr/>
              <p:nvPr/>
            </p:nvSpPr>
            <p:spPr>
              <a:xfrm flipH="false" flipV="false" rot="0">
                <a:off x="0" y="0"/>
                <a:ext cx="2058416" cy="2057146"/>
              </a:xfrm>
              <a:custGeom>
                <a:avLst/>
                <a:gdLst/>
                <a:ahLst/>
                <a:cxnLst/>
                <a:rect r="r" b="b" t="t" l="l"/>
                <a:pathLst>
                  <a:path h="2057146" w="2058416">
                    <a:moveTo>
                      <a:pt x="0" y="1028573"/>
                    </a:moveTo>
                    <a:cubicBezTo>
                      <a:pt x="0" y="460502"/>
                      <a:pt x="460756" y="0"/>
                      <a:pt x="1029208" y="0"/>
                    </a:cubicBezTo>
                    <a:cubicBezTo>
                      <a:pt x="1597660" y="0"/>
                      <a:pt x="2058416" y="460502"/>
                      <a:pt x="2058416" y="1028573"/>
                    </a:cubicBezTo>
                    <a:cubicBezTo>
                      <a:pt x="2058416" y="1596644"/>
                      <a:pt x="1597660" y="2057146"/>
                      <a:pt x="1029208" y="2057146"/>
                    </a:cubicBezTo>
                    <a:cubicBezTo>
                      <a:pt x="460756" y="2057146"/>
                      <a:pt x="0" y="1596517"/>
                      <a:pt x="0" y="1028573"/>
                    </a:cubicBezTo>
                    <a:close/>
                  </a:path>
                </a:pathLst>
              </a:custGeom>
              <a:solidFill>
                <a:srgbClr val="1C5739"/>
              </a:solidFill>
            </p:spPr>
          </p:sp>
        </p:grpSp>
        <p:grpSp>
          <p:nvGrpSpPr>
            <p:cNvPr name="Group 13" id="13"/>
            <p:cNvGrpSpPr/>
            <p:nvPr/>
          </p:nvGrpSpPr>
          <p:grpSpPr>
            <a:xfrm rot="0">
              <a:off x="785495" y="2889574"/>
              <a:ext cx="4592582" cy="1053087"/>
              <a:chOff x="0" y="0"/>
              <a:chExt cx="6314476" cy="1447920"/>
            </a:xfrm>
          </p:grpSpPr>
          <p:sp>
            <p:nvSpPr>
              <p:cNvPr name="Freeform 14" id="14"/>
              <p:cNvSpPr/>
              <p:nvPr/>
            </p:nvSpPr>
            <p:spPr>
              <a:xfrm flipH="false" flipV="false" rot="0">
                <a:off x="0" y="0"/>
                <a:ext cx="6314308" cy="1447927"/>
              </a:xfrm>
              <a:custGeom>
                <a:avLst/>
                <a:gdLst/>
                <a:ahLst/>
                <a:cxnLst/>
                <a:rect r="r" b="b" t="t" l="l"/>
                <a:pathLst>
                  <a:path h="1447927" w="6314308">
                    <a:moveTo>
                      <a:pt x="5192240" y="0"/>
                    </a:moveTo>
                    <a:cubicBezTo>
                      <a:pt x="0" y="0"/>
                      <a:pt x="0" y="0"/>
                      <a:pt x="0" y="0"/>
                    </a:cubicBezTo>
                    <a:cubicBezTo>
                      <a:pt x="0" y="1447927"/>
                      <a:pt x="0" y="1447927"/>
                      <a:pt x="0" y="1447927"/>
                    </a:cubicBezTo>
                    <a:cubicBezTo>
                      <a:pt x="5192240" y="1447927"/>
                      <a:pt x="5192240" y="1447927"/>
                      <a:pt x="5192240" y="1447927"/>
                    </a:cubicBezTo>
                    <a:cubicBezTo>
                      <a:pt x="5810430" y="1447927"/>
                      <a:pt x="6314308" y="1122807"/>
                      <a:pt x="6314308" y="724027"/>
                    </a:cubicBezTo>
                    <a:cubicBezTo>
                      <a:pt x="6314308" y="325247"/>
                      <a:pt x="5810430" y="0"/>
                      <a:pt x="5192240" y="0"/>
                    </a:cubicBezTo>
                    <a:close/>
                  </a:path>
                </a:pathLst>
              </a:custGeom>
              <a:solidFill>
                <a:srgbClr val="F2F2F2"/>
              </a:solidFill>
            </p:spPr>
          </p:sp>
        </p:grpSp>
        <p:grpSp>
          <p:nvGrpSpPr>
            <p:cNvPr name="Group 15" id="15"/>
            <p:cNvGrpSpPr/>
            <p:nvPr/>
          </p:nvGrpSpPr>
          <p:grpSpPr>
            <a:xfrm rot="0">
              <a:off x="0" y="2446031"/>
              <a:ext cx="1495058" cy="1495058"/>
              <a:chOff x="0" y="0"/>
              <a:chExt cx="2055600" cy="2055600"/>
            </a:xfrm>
          </p:grpSpPr>
          <p:sp>
            <p:nvSpPr>
              <p:cNvPr name="Freeform 16" id="16"/>
              <p:cNvSpPr/>
              <p:nvPr/>
            </p:nvSpPr>
            <p:spPr>
              <a:xfrm flipH="false" flipV="false" rot="0">
                <a:off x="0" y="0"/>
                <a:ext cx="2055622" cy="2055622"/>
              </a:xfrm>
              <a:custGeom>
                <a:avLst/>
                <a:gdLst/>
                <a:ahLst/>
                <a:cxnLst/>
                <a:rect r="r" b="b" t="t" l="l"/>
                <a:pathLst>
                  <a:path h="2055622" w="2055622">
                    <a:moveTo>
                      <a:pt x="0" y="1027811"/>
                    </a:moveTo>
                    <a:cubicBezTo>
                      <a:pt x="0" y="460121"/>
                      <a:pt x="460121" y="0"/>
                      <a:pt x="1027811" y="0"/>
                    </a:cubicBezTo>
                    <a:cubicBezTo>
                      <a:pt x="1595501" y="0"/>
                      <a:pt x="2055622" y="460121"/>
                      <a:pt x="2055622" y="1027811"/>
                    </a:cubicBezTo>
                    <a:cubicBezTo>
                      <a:pt x="2055622" y="1595501"/>
                      <a:pt x="1595501" y="2055622"/>
                      <a:pt x="1027811" y="2055622"/>
                    </a:cubicBezTo>
                    <a:cubicBezTo>
                      <a:pt x="460121" y="2055622"/>
                      <a:pt x="0" y="1595501"/>
                      <a:pt x="0" y="1027811"/>
                    </a:cubicBezTo>
                    <a:close/>
                  </a:path>
                </a:pathLst>
              </a:custGeom>
              <a:solidFill>
                <a:srgbClr val="1C5739"/>
              </a:solidFill>
            </p:spPr>
          </p:sp>
        </p:grpSp>
        <p:sp>
          <p:nvSpPr>
            <p:cNvPr name="TextBox 17" id="17"/>
            <p:cNvSpPr txBox="true"/>
            <p:nvPr/>
          </p:nvSpPr>
          <p:spPr>
            <a:xfrm rot="0">
              <a:off x="1653458" y="3069157"/>
              <a:ext cx="3724619" cy="307760"/>
            </a:xfrm>
            <a:prstGeom prst="rect">
              <a:avLst/>
            </a:prstGeom>
          </p:spPr>
          <p:txBody>
            <a:bodyPr anchor="t" rtlCol="false" tIns="0" lIns="0" bIns="0" rIns="0">
              <a:spAutoFit/>
            </a:bodyPr>
            <a:lstStyle/>
            <a:p>
              <a:pPr algn="l" marL="0" indent="0" lvl="1">
                <a:lnSpc>
                  <a:spcPts val="1932"/>
                </a:lnSpc>
                <a:spcBef>
                  <a:spcPct val="0"/>
                </a:spcBef>
              </a:pPr>
              <a:r>
                <a:rPr lang="en-US" b="true" sz="1400" spc="137">
                  <a:solidFill>
                    <a:srgbClr val="231F20"/>
                  </a:solidFill>
                  <a:latin typeface="Open Sauce Bold"/>
                  <a:ea typeface="Open Sauce Bold"/>
                  <a:cs typeface="Open Sauce Bold"/>
                  <a:sym typeface="Open Sauce Bold"/>
                </a:rPr>
                <a:t>71</a:t>
              </a:r>
              <a:r>
                <a:rPr lang="en-US" b="true" sz="1400" spc="137" u="none">
                  <a:solidFill>
                    <a:srgbClr val="231F20"/>
                  </a:solidFill>
                  <a:latin typeface="Open Sauce Bold"/>
                  <a:ea typeface="Open Sauce Bold"/>
                  <a:cs typeface="Open Sauce Bold"/>
                  <a:sym typeface="Open Sauce Bold"/>
                </a:rPr>
                <a:t>.58 square kilometers</a:t>
              </a:r>
            </a:p>
          </p:txBody>
        </p:sp>
        <p:sp>
          <p:nvSpPr>
            <p:cNvPr name="TextBox 18" id="18"/>
            <p:cNvSpPr txBox="true"/>
            <p:nvPr/>
          </p:nvSpPr>
          <p:spPr>
            <a:xfrm rot="0">
              <a:off x="2889710" y="1852599"/>
              <a:ext cx="1804378" cy="307760"/>
            </a:xfrm>
            <a:prstGeom prst="rect">
              <a:avLst/>
            </a:prstGeom>
          </p:spPr>
          <p:txBody>
            <a:bodyPr anchor="t" rtlCol="false" tIns="0" lIns="0" bIns="0" rIns="0">
              <a:spAutoFit/>
            </a:bodyPr>
            <a:lstStyle/>
            <a:p>
              <a:pPr algn="l" marL="0" indent="0" lvl="1">
                <a:lnSpc>
                  <a:spcPts val="1932"/>
                </a:lnSpc>
                <a:spcBef>
                  <a:spcPct val="0"/>
                </a:spcBef>
              </a:pPr>
              <a:r>
                <a:rPr lang="en-US" b="true" sz="1400" spc="137">
                  <a:solidFill>
                    <a:srgbClr val="231F20"/>
                  </a:solidFill>
                  <a:latin typeface="Open Sauce Bold"/>
                  <a:ea typeface="Open Sauce Bold"/>
                  <a:cs typeface="Open Sauce Bold"/>
                  <a:sym typeface="Open Sauce Bold"/>
                </a:rPr>
                <a:t>9447</a:t>
              </a:r>
            </a:p>
          </p:txBody>
        </p:sp>
        <p:sp>
          <p:nvSpPr>
            <p:cNvPr name="TextBox 19" id="19"/>
            <p:cNvSpPr txBox="true"/>
            <p:nvPr/>
          </p:nvSpPr>
          <p:spPr>
            <a:xfrm rot="0">
              <a:off x="3995633" y="651237"/>
              <a:ext cx="1804378" cy="307760"/>
            </a:xfrm>
            <a:prstGeom prst="rect">
              <a:avLst/>
            </a:prstGeom>
          </p:spPr>
          <p:txBody>
            <a:bodyPr anchor="t" rtlCol="false" tIns="0" lIns="0" bIns="0" rIns="0">
              <a:spAutoFit/>
            </a:bodyPr>
            <a:lstStyle/>
            <a:p>
              <a:pPr algn="l" marL="0" indent="0" lvl="1">
                <a:lnSpc>
                  <a:spcPts val="1932"/>
                </a:lnSpc>
                <a:spcBef>
                  <a:spcPct val="0"/>
                </a:spcBef>
              </a:pPr>
              <a:r>
                <a:rPr lang="en-US" b="true" sz="1400" spc="137">
                  <a:solidFill>
                    <a:srgbClr val="231F20"/>
                  </a:solidFill>
                  <a:latin typeface="Open Sauce Bold"/>
                  <a:ea typeface="Open Sauce Bold"/>
                  <a:cs typeface="Open Sauce Bold"/>
                  <a:sym typeface="Open Sauce Bold"/>
                </a:rPr>
                <a:t>8</a:t>
              </a:r>
            </a:p>
          </p:txBody>
        </p:sp>
        <p:sp>
          <p:nvSpPr>
            <p:cNvPr name="TextBox 20" id="20"/>
            <p:cNvSpPr txBox="true"/>
            <p:nvPr/>
          </p:nvSpPr>
          <p:spPr>
            <a:xfrm rot="0">
              <a:off x="1653458" y="3473998"/>
              <a:ext cx="1955798" cy="232165"/>
            </a:xfrm>
            <a:prstGeom prst="rect">
              <a:avLst/>
            </a:prstGeom>
          </p:spPr>
          <p:txBody>
            <a:bodyPr anchor="t" rtlCol="false" tIns="0" lIns="0" bIns="0" rIns="0">
              <a:spAutoFit/>
            </a:bodyPr>
            <a:lstStyle/>
            <a:p>
              <a:pPr algn="l">
                <a:lnSpc>
                  <a:spcPts val="1472"/>
                </a:lnSpc>
              </a:pPr>
              <a:r>
                <a:rPr lang="en-US" b="true" sz="1067" spc="104">
                  <a:solidFill>
                    <a:srgbClr val="231F20"/>
                  </a:solidFill>
                  <a:latin typeface="Open Sauce Bold"/>
                  <a:ea typeface="Open Sauce Bold"/>
                  <a:cs typeface="Open Sauce Bold"/>
                  <a:sym typeface="Open Sauce Bold"/>
                </a:rPr>
                <a:t>community square</a:t>
              </a:r>
            </a:p>
          </p:txBody>
        </p:sp>
        <p:sp>
          <p:nvSpPr>
            <p:cNvPr name="TextBox 21" id="21"/>
            <p:cNvSpPr txBox="true"/>
            <p:nvPr/>
          </p:nvSpPr>
          <p:spPr>
            <a:xfrm rot="0">
              <a:off x="2889710" y="2213865"/>
              <a:ext cx="1955798" cy="232166"/>
            </a:xfrm>
            <a:prstGeom prst="rect">
              <a:avLst/>
            </a:prstGeom>
          </p:spPr>
          <p:txBody>
            <a:bodyPr anchor="t" rtlCol="false" tIns="0" lIns="0" bIns="0" rIns="0">
              <a:spAutoFit/>
            </a:bodyPr>
            <a:lstStyle/>
            <a:p>
              <a:pPr algn="l">
                <a:lnSpc>
                  <a:spcPts val="1472"/>
                </a:lnSpc>
              </a:pPr>
              <a:r>
                <a:rPr lang="en-US" b="true" sz="1067" spc="104">
                  <a:solidFill>
                    <a:srgbClr val="231F20"/>
                  </a:solidFill>
                  <a:latin typeface="Open Sauce Bold"/>
                  <a:ea typeface="Open Sauce Bold"/>
                  <a:cs typeface="Open Sauce Bold"/>
                  <a:sym typeface="Open Sauce Bold"/>
                </a:rPr>
                <a:t>residents</a:t>
              </a:r>
            </a:p>
          </p:txBody>
        </p:sp>
        <p:sp>
          <p:nvSpPr>
            <p:cNvPr name="TextBox 22" id="22"/>
            <p:cNvSpPr txBox="true"/>
            <p:nvPr/>
          </p:nvSpPr>
          <p:spPr>
            <a:xfrm rot="0">
              <a:off x="3995633" y="957157"/>
              <a:ext cx="1955798" cy="220721"/>
            </a:xfrm>
            <a:prstGeom prst="rect">
              <a:avLst/>
            </a:prstGeom>
          </p:spPr>
          <p:txBody>
            <a:bodyPr anchor="t" rtlCol="false" tIns="0" lIns="0" bIns="0" rIns="0">
              <a:spAutoFit/>
            </a:bodyPr>
            <a:lstStyle/>
            <a:p>
              <a:pPr algn="l">
                <a:lnSpc>
                  <a:spcPts val="1333"/>
                </a:lnSpc>
              </a:pPr>
              <a:r>
                <a:rPr lang="en-US" b="true" sz="1067" spc="38">
                  <a:solidFill>
                    <a:srgbClr val="231F20"/>
                  </a:solidFill>
                  <a:latin typeface="Open Sauce Bold"/>
                  <a:ea typeface="Open Sauce Bold"/>
                  <a:cs typeface="Open Sauce Bold"/>
                  <a:sym typeface="Open Sauce Bold"/>
                </a:rPr>
                <a:t>settlements</a:t>
              </a:r>
            </a:p>
          </p:txBody>
        </p:sp>
        <p:sp>
          <p:nvSpPr>
            <p:cNvPr name="Freeform 23" id="23"/>
            <p:cNvSpPr/>
            <p:nvPr/>
          </p:nvSpPr>
          <p:spPr>
            <a:xfrm flipH="false" flipV="false" rot="0">
              <a:off x="2812352" y="396748"/>
              <a:ext cx="697097" cy="707386"/>
            </a:xfrm>
            <a:custGeom>
              <a:avLst/>
              <a:gdLst/>
              <a:ahLst/>
              <a:cxnLst/>
              <a:rect r="r" b="b" t="t" l="l"/>
              <a:pathLst>
                <a:path h="707386" w="697097">
                  <a:moveTo>
                    <a:pt x="0" y="0"/>
                  </a:moveTo>
                  <a:lnTo>
                    <a:pt x="697096" y="0"/>
                  </a:lnTo>
                  <a:lnTo>
                    <a:pt x="697096" y="707386"/>
                  </a:lnTo>
                  <a:lnTo>
                    <a:pt x="0" y="7073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4" id="24"/>
            <p:cNvSpPr/>
            <p:nvPr/>
          </p:nvSpPr>
          <p:spPr>
            <a:xfrm flipH="false" flipV="false" rot="0">
              <a:off x="1628732" y="1650158"/>
              <a:ext cx="706579" cy="642345"/>
            </a:xfrm>
            <a:custGeom>
              <a:avLst/>
              <a:gdLst/>
              <a:ahLst/>
              <a:cxnLst/>
              <a:rect r="r" b="b" t="t" l="l"/>
              <a:pathLst>
                <a:path h="642345" w="706579">
                  <a:moveTo>
                    <a:pt x="0" y="0"/>
                  </a:moveTo>
                  <a:lnTo>
                    <a:pt x="706579" y="0"/>
                  </a:lnTo>
                  <a:lnTo>
                    <a:pt x="706579" y="642345"/>
                  </a:lnTo>
                  <a:lnTo>
                    <a:pt x="0" y="6423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5" id="25"/>
            <p:cNvSpPr/>
            <p:nvPr/>
          </p:nvSpPr>
          <p:spPr>
            <a:xfrm flipH="false" flipV="false" rot="0">
              <a:off x="312279" y="2742257"/>
              <a:ext cx="867595" cy="834468"/>
            </a:xfrm>
            <a:custGeom>
              <a:avLst/>
              <a:gdLst/>
              <a:ahLst/>
              <a:cxnLst/>
              <a:rect r="r" b="b" t="t" l="l"/>
              <a:pathLst>
                <a:path h="834468" w="867595">
                  <a:moveTo>
                    <a:pt x="0" y="0"/>
                  </a:moveTo>
                  <a:lnTo>
                    <a:pt x="867595" y="0"/>
                  </a:lnTo>
                  <a:lnTo>
                    <a:pt x="867595" y="834469"/>
                  </a:lnTo>
                  <a:lnTo>
                    <a:pt x="0" y="83446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sp>
        <p:nvSpPr>
          <p:cNvPr name="TextBox 26" id="26"/>
          <p:cNvSpPr txBox="true"/>
          <p:nvPr/>
        </p:nvSpPr>
        <p:spPr>
          <a:xfrm rot="0">
            <a:off x="10501335" y="2235593"/>
            <a:ext cx="7404094" cy="4964049"/>
          </a:xfrm>
          <a:prstGeom prst="rect">
            <a:avLst/>
          </a:prstGeom>
        </p:spPr>
        <p:txBody>
          <a:bodyPr anchor="t" rtlCol="false" tIns="0" lIns="0" bIns="0" rIns="0">
            <a:spAutoFit/>
          </a:bodyPr>
          <a:lstStyle/>
          <a:p>
            <a:pPr algn="just" marL="345439" indent="-172720" lvl="1">
              <a:lnSpc>
                <a:spcPts val="2207"/>
              </a:lnSpc>
              <a:buFont typeface="Arial"/>
              <a:buChar char="•"/>
            </a:pPr>
            <a:r>
              <a:rPr lang="en-US" sz="1599" spc="23">
                <a:solidFill>
                  <a:srgbClr val="231F20"/>
                </a:solidFill>
                <a:latin typeface="Open Sans"/>
                <a:ea typeface="Open Sans"/>
                <a:cs typeface="Open Sans"/>
                <a:sym typeface="Open Sans"/>
              </a:rPr>
              <a:t>The Kamianska Territorial Community is located in the Berehove District of Transcarpathian region; the area lies in a lowland zone, which ensures a warm climate.</a:t>
            </a:r>
          </a:p>
          <a:p>
            <a:pPr algn="just" marL="345439" indent="-172720" lvl="1">
              <a:lnSpc>
                <a:spcPts val="2207"/>
              </a:lnSpc>
              <a:buFont typeface="Arial"/>
              <a:buChar char="•"/>
            </a:pPr>
            <a:r>
              <a:rPr lang="en-US" sz="1599" spc="23">
                <a:solidFill>
                  <a:srgbClr val="231F20"/>
                </a:solidFill>
                <a:latin typeface="Open Sans"/>
                <a:ea typeface="Open Sans"/>
                <a:cs typeface="Open Sans"/>
                <a:sym typeface="Open Sans"/>
              </a:rPr>
              <a:t>The national highway H-09 (Mukachevo-Rakhiv-Borodchany-Ivano-Frankivsk-Rohatyn-Bibrka-Lviv) runs through the administrative center, the village of Kamianske.</a:t>
            </a:r>
          </a:p>
          <a:p>
            <a:pPr algn="just" marL="345439" indent="-172720" lvl="1">
              <a:lnSpc>
                <a:spcPts val="2207"/>
              </a:lnSpc>
              <a:buFont typeface="Arial"/>
              <a:buChar char="•"/>
            </a:pPr>
            <a:r>
              <a:rPr lang="en-US" sz="1599" spc="23">
                <a:solidFill>
                  <a:srgbClr val="231F20"/>
                </a:solidFill>
                <a:latin typeface="Open Sans"/>
                <a:ea typeface="Open Sans"/>
                <a:cs typeface="Open Sans"/>
                <a:sym typeface="Open Sans"/>
              </a:rPr>
              <a:t>The community’s territory is also crossed by state-level public roads: Kamianske–Berehove and Irshava–Vynogradiv (through the village of Siltse in our community).</a:t>
            </a:r>
          </a:p>
          <a:p>
            <a:pPr algn="just" marL="345439" indent="-172720" lvl="1">
              <a:lnSpc>
                <a:spcPts val="2207"/>
              </a:lnSpc>
              <a:buFont typeface="Arial"/>
              <a:buChar char="•"/>
            </a:pPr>
            <a:r>
              <a:rPr lang="en-US" sz="1599" spc="23">
                <a:solidFill>
                  <a:srgbClr val="231F20"/>
                </a:solidFill>
                <a:latin typeface="Open Sans"/>
                <a:ea typeface="Open Sans"/>
                <a:cs typeface="Open Sans"/>
                <a:sym typeface="Open Sans"/>
              </a:rPr>
              <a:t>The distance to the district center, Berehove, is 27 km; the distance to the regional center, Uzhhorod, is 71.3 km.</a:t>
            </a:r>
          </a:p>
          <a:p>
            <a:pPr algn="just" marL="345439" indent="-172720" lvl="1">
              <a:lnSpc>
                <a:spcPts val="2207"/>
              </a:lnSpc>
              <a:buFont typeface="Arial"/>
              <a:buChar char="•"/>
            </a:pPr>
            <a:r>
              <a:rPr lang="en-US" sz="1599" spc="23">
                <a:solidFill>
                  <a:srgbClr val="231F20"/>
                </a:solidFill>
                <a:latin typeface="Open Sans"/>
                <a:ea typeface="Open Sans"/>
                <a:cs typeface="Open Sans"/>
                <a:sym typeface="Open Sans"/>
              </a:rPr>
              <a:t>The distance to the nearest border with the EU – the border with Hungary (the “Luzhanka” checkpoint) – is 35 km.</a:t>
            </a:r>
          </a:p>
          <a:p>
            <a:pPr algn="just" marL="345439" indent="-172720" lvl="1">
              <a:lnSpc>
                <a:spcPts val="2207"/>
              </a:lnSpc>
              <a:buFont typeface="Arial"/>
              <a:buChar char="•"/>
            </a:pPr>
            <a:r>
              <a:rPr lang="en-US" sz="1599" spc="23">
                <a:solidFill>
                  <a:srgbClr val="231F20"/>
                </a:solidFill>
                <a:latin typeface="Open Sans"/>
                <a:ea typeface="Open Sans"/>
                <a:cs typeface="Open Sans"/>
                <a:sym typeface="Open Sans"/>
              </a:rPr>
              <a:t>The community has a population of 9,447, which represents significant labor and social potential for economic development. The administrative center of the community – the village of Kam’yanske – has 1,455 residents, including approximately 500 people of Roma ethnicity.</a:t>
            </a:r>
          </a:p>
        </p:txBody>
      </p:sp>
      <p:grpSp>
        <p:nvGrpSpPr>
          <p:cNvPr name="Group 27" id="27"/>
          <p:cNvGrpSpPr/>
          <p:nvPr/>
        </p:nvGrpSpPr>
        <p:grpSpPr>
          <a:xfrm rot="0">
            <a:off x="12289253" y="304265"/>
            <a:ext cx="5506349" cy="1448871"/>
            <a:chOff x="0" y="0"/>
            <a:chExt cx="7341799" cy="1931828"/>
          </a:xfrm>
        </p:grpSpPr>
        <p:sp>
          <p:nvSpPr>
            <p:cNvPr name="TextBox 28" id="28"/>
            <p:cNvSpPr txBox="true"/>
            <p:nvPr/>
          </p:nvSpPr>
          <p:spPr>
            <a:xfrm rot="0">
              <a:off x="1730273" y="571524"/>
              <a:ext cx="5366816" cy="1127079"/>
            </a:xfrm>
            <a:prstGeom prst="rect">
              <a:avLst/>
            </a:prstGeom>
          </p:spPr>
          <p:txBody>
            <a:bodyPr anchor="t" rtlCol="false" tIns="0" lIns="0" bIns="0" rIns="0">
              <a:spAutoFit/>
            </a:bodyPr>
            <a:lstStyle/>
            <a:p>
              <a:pPr algn="l">
                <a:lnSpc>
                  <a:spcPts val="3314"/>
                </a:lnSpc>
              </a:pPr>
              <a:r>
                <a:rPr lang="en-US" sz="2401" spc="235" b="true">
                  <a:solidFill>
                    <a:srgbClr val="397D5A"/>
                  </a:solidFill>
                  <a:latin typeface="Open Sauce Bold"/>
                  <a:ea typeface="Open Sauce Bold"/>
                  <a:cs typeface="Open Sauce Bold"/>
                  <a:sym typeface="Open Sauce Bold"/>
                </a:rPr>
                <a:t>Kamianska community</a:t>
              </a:r>
            </a:p>
            <a:p>
              <a:pPr algn="l" marL="0" indent="0" lvl="0">
                <a:lnSpc>
                  <a:spcPts val="3590"/>
                </a:lnSpc>
                <a:spcBef>
                  <a:spcPct val="0"/>
                </a:spcBef>
              </a:pPr>
            </a:p>
          </p:txBody>
        </p:sp>
        <p:sp>
          <p:nvSpPr>
            <p:cNvPr name="TextBox 29" id="29"/>
            <p:cNvSpPr txBox="true"/>
            <p:nvPr/>
          </p:nvSpPr>
          <p:spPr>
            <a:xfrm rot="0">
              <a:off x="1730273" y="1254198"/>
              <a:ext cx="5611526" cy="381107"/>
            </a:xfrm>
            <a:prstGeom prst="rect">
              <a:avLst/>
            </a:prstGeom>
          </p:spPr>
          <p:txBody>
            <a:bodyPr anchor="t" rtlCol="false" tIns="0" lIns="0" bIns="0" rIns="0">
              <a:spAutoFit/>
            </a:bodyPr>
            <a:lstStyle/>
            <a:p>
              <a:pPr algn="l" marL="0" indent="0" lvl="0">
                <a:lnSpc>
                  <a:spcPts val="2438"/>
                </a:lnSpc>
                <a:spcBef>
                  <a:spcPct val="0"/>
                </a:spcBef>
              </a:pPr>
              <a:r>
                <a:rPr lang="en-US" sz="1767" spc="173">
                  <a:solidFill>
                    <a:srgbClr val="231F20"/>
                  </a:solidFill>
                  <a:latin typeface="Open Sauce"/>
                  <a:ea typeface="Open Sauce"/>
                  <a:cs typeface="Open Sauce"/>
                  <a:sym typeface="Open Sauce"/>
                </a:rPr>
                <a:t>Transcarpathian region, Ukraine</a:t>
              </a:r>
            </a:p>
          </p:txBody>
        </p:sp>
        <p:sp>
          <p:nvSpPr>
            <p:cNvPr name="Freeform 30" id="30"/>
            <p:cNvSpPr/>
            <p:nvPr/>
          </p:nvSpPr>
          <p:spPr>
            <a:xfrm flipH="false" flipV="false" rot="0">
              <a:off x="0" y="0"/>
              <a:ext cx="1333538" cy="1931828"/>
            </a:xfrm>
            <a:custGeom>
              <a:avLst/>
              <a:gdLst/>
              <a:ahLst/>
              <a:cxnLst/>
              <a:rect r="r" b="b" t="t" l="l"/>
              <a:pathLst>
                <a:path h="1931828" w="1333538">
                  <a:moveTo>
                    <a:pt x="0" y="0"/>
                  </a:moveTo>
                  <a:lnTo>
                    <a:pt x="1333538" y="0"/>
                  </a:lnTo>
                  <a:lnTo>
                    <a:pt x="1333538" y="1931828"/>
                  </a:lnTo>
                  <a:lnTo>
                    <a:pt x="0" y="1931828"/>
                  </a:lnTo>
                  <a:lnTo>
                    <a:pt x="0" y="0"/>
                  </a:lnTo>
                  <a:close/>
                </a:path>
              </a:pathLst>
            </a:custGeom>
            <a:blipFill>
              <a:blip r:embed="rId10"/>
              <a:stretch>
                <a:fillRect l="0" t="0" r="0" b="0"/>
              </a:stretch>
            </a:blipFill>
          </p:spPr>
        </p:sp>
      </p:grpSp>
      <p:sp>
        <p:nvSpPr>
          <p:cNvPr name="TextBox 31" id="31"/>
          <p:cNvSpPr txBox="true"/>
          <p:nvPr/>
        </p:nvSpPr>
        <p:spPr>
          <a:xfrm rot="0">
            <a:off x="2059222" y="170915"/>
            <a:ext cx="7408956" cy="1789126"/>
          </a:xfrm>
          <a:prstGeom prst="rect">
            <a:avLst/>
          </a:prstGeom>
        </p:spPr>
        <p:txBody>
          <a:bodyPr anchor="t" rtlCol="false" tIns="0" lIns="0" bIns="0" rIns="0">
            <a:spAutoFit/>
          </a:bodyPr>
          <a:lstStyle/>
          <a:p>
            <a:pPr algn="l">
              <a:lnSpc>
                <a:spcPts val="6994"/>
              </a:lnSpc>
            </a:pPr>
            <a:r>
              <a:rPr lang="en-US" sz="5068" b="true">
                <a:solidFill>
                  <a:srgbClr val="1C5739"/>
                </a:solidFill>
                <a:latin typeface="Poppins Bold"/>
                <a:ea typeface="Poppins Bold"/>
                <a:cs typeface="Poppins Bold"/>
                <a:sym typeface="Poppins Bold"/>
              </a:rPr>
              <a:t>General</a:t>
            </a:r>
            <a:r>
              <a:rPr lang="en-US" sz="5068" b="true">
                <a:solidFill>
                  <a:srgbClr val="1C5739"/>
                </a:solidFill>
                <a:latin typeface="Poppins Bold"/>
                <a:ea typeface="Poppins Bold"/>
                <a:cs typeface="Poppins Bold"/>
                <a:sym typeface="Poppins Bold"/>
              </a:rPr>
              <a:t> information </a:t>
            </a:r>
          </a:p>
          <a:p>
            <a:pPr algn="l">
              <a:lnSpc>
                <a:spcPts val="6994"/>
              </a:lnSpc>
            </a:pPr>
            <a:r>
              <a:rPr lang="en-US" sz="5068" b="true">
                <a:solidFill>
                  <a:srgbClr val="1C5739"/>
                </a:solidFill>
                <a:latin typeface="Poppins Bold"/>
                <a:ea typeface="Poppins Bold"/>
                <a:cs typeface="Poppins Bold"/>
                <a:sym typeface="Poppins Bold"/>
              </a:rPr>
              <a:t>and</a:t>
            </a:r>
            <a:r>
              <a:rPr lang="en-US" sz="5068" b="true">
                <a:solidFill>
                  <a:srgbClr val="1C5739"/>
                </a:solidFill>
                <a:latin typeface="Poppins Bold"/>
                <a:ea typeface="Poppins Bold"/>
                <a:cs typeface="Poppins Bold"/>
                <a:sym typeface="Poppins Bold"/>
              </a:rPr>
              <a:t> geolocation</a:t>
            </a:r>
          </a:p>
        </p:txBody>
      </p:sp>
      <p:grpSp>
        <p:nvGrpSpPr>
          <p:cNvPr name="Group 32" id="32"/>
          <p:cNvGrpSpPr/>
          <p:nvPr/>
        </p:nvGrpSpPr>
        <p:grpSpPr>
          <a:xfrm rot="0">
            <a:off x="412066" y="2264168"/>
            <a:ext cx="9967364" cy="6994132"/>
            <a:chOff x="0" y="0"/>
            <a:chExt cx="13289818" cy="9325509"/>
          </a:xfrm>
        </p:grpSpPr>
        <p:sp>
          <p:nvSpPr>
            <p:cNvPr name="Freeform 33" id="33"/>
            <p:cNvSpPr/>
            <p:nvPr/>
          </p:nvSpPr>
          <p:spPr>
            <a:xfrm flipH="false" flipV="false" rot="0">
              <a:off x="0" y="0"/>
              <a:ext cx="13289818" cy="9325509"/>
            </a:xfrm>
            <a:custGeom>
              <a:avLst/>
              <a:gdLst/>
              <a:ahLst/>
              <a:cxnLst/>
              <a:rect r="r" b="b" t="t" l="l"/>
              <a:pathLst>
                <a:path h="9325509" w="13289818">
                  <a:moveTo>
                    <a:pt x="0" y="0"/>
                  </a:moveTo>
                  <a:lnTo>
                    <a:pt x="13289818" y="0"/>
                  </a:lnTo>
                  <a:lnTo>
                    <a:pt x="13289818" y="9325509"/>
                  </a:lnTo>
                  <a:lnTo>
                    <a:pt x="0" y="9325509"/>
                  </a:lnTo>
                  <a:lnTo>
                    <a:pt x="0" y="0"/>
                  </a:lnTo>
                  <a:close/>
                </a:path>
              </a:pathLst>
            </a:custGeom>
            <a:blipFill>
              <a:blip r:embed="rId11"/>
              <a:stretch>
                <a:fillRect l="0" t="-6919" r="-3121" b="-8352"/>
              </a:stretch>
            </a:blipFill>
          </p:spPr>
        </p:sp>
        <p:sp>
          <p:nvSpPr>
            <p:cNvPr name="Freeform 34" id="34"/>
            <p:cNvSpPr/>
            <p:nvPr/>
          </p:nvSpPr>
          <p:spPr>
            <a:xfrm flipH="false" flipV="false" rot="0">
              <a:off x="4453641" y="5784916"/>
              <a:ext cx="460958" cy="700351"/>
            </a:xfrm>
            <a:custGeom>
              <a:avLst/>
              <a:gdLst/>
              <a:ahLst/>
              <a:cxnLst/>
              <a:rect r="r" b="b" t="t" l="l"/>
              <a:pathLst>
                <a:path h="700351" w="460958">
                  <a:moveTo>
                    <a:pt x="0" y="0"/>
                  </a:moveTo>
                  <a:lnTo>
                    <a:pt x="460958" y="0"/>
                  </a:lnTo>
                  <a:lnTo>
                    <a:pt x="460958" y="700351"/>
                  </a:lnTo>
                  <a:lnTo>
                    <a:pt x="0" y="70035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35" id="35"/>
            <p:cNvSpPr txBox="true"/>
            <p:nvPr/>
          </p:nvSpPr>
          <p:spPr>
            <a:xfrm rot="0">
              <a:off x="2662108" y="113305"/>
              <a:ext cx="4335274" cy="457719"/>
            </a:xfrm>
            <a:prstGeom prst="rect">
              <a:avLst/>
            </a:prstGeom>
          </p:spPr>
          <p:txBody>
            <a:bodyPr anchor="t" rtlCol="false" tIns="0" lIns="0" bIns="0" rIns="0">
              <a:spAutoFit/>
            </a:bodyPr>
            <a:lstStyle/>
            <a:p>
              <a:pPr algn="l" marL="0" indent="0" lvl="0">
                <a:lnSpc>
                  <a:spcPts val="2867"/>
                </a:lnSpc>
                <a:spcBef>
                  <a:spcPct val="0"/>
                </a:spcBef>
              </a:pPr>
              <a:r>
                <a:rPr lang="en-US" sz="2078" spc="203">
                  <a:solidFill>
                    <a:srgbClr val="231F20"/>
                  </a:solidFill>
                  <a:latin typeface="Open Sauce"/>
                  <a:ea typeface="Open Sauce"/>
                  <a:cs typeface="Open Sauce"/>
                  <a:sym typeface="Open Sauce"/>
                </a:rPr>
                <a:t>Poland</a:t>
              </a:r>
            </a:p>
          </p:txBody>
        </p:sp>
        <p:sp>
          <p:nvSpPr>
            <p:cNvPr name="TextBox 36" id="36"/>
            <p:cNvSpPr txBox="true"/>
            <p:nvPr/>
          </p:nvSpPr>
          <p:spPr>
            <a:xfrm rot="0">
              <a:off x="1246679" y="2658006"/>
              <a:ext cx="3583066" cy="704673"/>
            </a:xfrm>
            <a:prstGeom prst="rect">
              <a:avLst/>
            </a:prstGeom>
          </p:spPr>
          <p:txBody>
            <a:bodyPr anchor="t" rtlCol="false" tIns="0" lIns="0" bIns="0" rIns="0">
              <a:spAutoFit/>
            </a:bodyPr>
            <a:lstStyle/>
            <a:p>
              <a:pPr algn="ctr">
                <a:lnSpc>
                  <a:spcPts val="2188"/>
                </a:lnSpc>
              </a:pPr>
              <a:r>
                <a:rPr lang="en-US" b="true" sz="1586" spc="23">
                  <a:solidFill>
                    <a:srgbClr val="397D5A"/>
                  </a:solidFill>
                  <a:latin typeface="Open Sauce Bold"/>
                  <a:ea typeface="Open Sauce Bold"/>
                  <a:cs typeface="Open Sauce Bold"/>
                  <a:sym typeface="Open Sauce Bold"/>
                </a:rPr>
                <a:t>Uzhhorod</a:t>
              </a:r>
            </a:p>
            <a:p>
              <a:pPr algn="ctr" marL="0" indent="0" lvl="0">
                <a:lnSpc>
                  <a:spcPts val="2188"/>
                </a:lnSpc>
                <a:spcBef>
                  <a:spcPct val="0"/>
                </a:spcBef>
              </a:pPr>
              <a:r>
                <a:rPr lang="en-US" b="true" sz="1586" spc="23">
                  <a:solidFill>
                    <a:srgbClr val="397D5A"/>
                  </a:solidFill>
                  <a:latin typeface="Open Sauce Bold"/>
                  <a:ea typeface="Open Sauce Bold"/>
                  <a:cs typeface="Open Sauce Bold"/>
                  <a:sym typeface="Open Sauce Bold"/>
                </a:rPr>
                <a:t>district</a:t>
              </a:r>
            </a:p>
          </p:txBody>
        </p:sp>
        <p:sp>
          <p:nvSpPr>
            <p:cNvPr name="TextBox 37" id="37"/>
            <p:cNvSpPr txBox="true"/>
            <p:nvPr/>
          </p:nvSpPr>
          <p:spPr>
            <a:xfrm rot="0">
              <a:off x="3749437" y="6409067"/>
              <a:ext cx="3652602" cy="635407"/>
            </a:xfrm>
            <a:prstGeom prst="rect">
              <a:avLst/>
            </a:prstGeom>
          </p:spPr>
          <p:txBody>
            <a:bodyPr anchor="t" rtlCol="false" tIns="0" lIns="0" bIns="0" rIns="0">
              <a:spAutoFit/>
            </a:bodyPr>
            <a:lstStyle/>
            <a:p>
              <a:pPr algn="l" marL="0" indent="0" lvl="0">
                <a:lnSpc>
                  <a:spcPts val="3836"/>
                </a:lnSpc>
                <a:spcBef>
                  <a:spcPct val="0"/>
                </a:spcBef>
              </a:pPr>
              <a:r>
                <a:rPr lang="en-US" b="true" sz="2780" spc="27">
                  <a:solidFill>
                    <a:srgbClr val="545454"/>
                  </a:solidFill>
                  <a:latin typeface="Poppins Bold"/>
                  <a:ea typeface="Poppins Bold"/>
                  <a:cs typeface="Poppins Bold"/>
                  <a:sym typeface="Poppins Bold"/>
                </a:rPr>
                <a:t>Kamianske</a:t>
              </a:r>
            </a:p>
          </p:txBody>
        </p:sp>
        <p:sp>
          <p:nvSpPr>
            <p:cNvPr name="TextBox 38" id="38"/>
            <p:cNvSpPr txBox="true"/>
            <p:nvPr/>
          </p:nvSpPr>
          <p:spPr>
            <a:xfrm rot="0">
              <a:off x="118367" y="2438671"/>
              <a:ext cx="4335274" cy="457719"/>
            </a:xfrm>
            <a:prstGeom prst="rect">
              <a:avLst/>
            </a:prstGeom>
          </p:spPr>
          <p:txBody>
            <a:bodyPr anchor="t" rtlCol="false" tIns="0" lIns="0" bIns="0" rIns="0">
              <a:spAutoFit/>
            </a:bodyPr>
            <a:lstStyle/>
            <a:p>
              <a:pPr algn="l" marL="0" indent="0" lvl="0">
                <a:lnSpc>
                  <a:spcPts val="2867"/>
                </a:lnSpc>
                <a:spcBef>
                  <a:spcPct val="0"/>
                </a:spcBef>
              </a:pPr>
              <a:r>
                <a:rPr lang="en-US" sz="2078" spc="203">
                  <a:solidFill>
                    <a:srgbClr val="231F20"/>
                  </a:solidFill>
                  <a:latin typeface="Open Sauce"/>
                  <a:ea typeface="Open Sauce"/>
                  <a:cs typeface="Open Sauce"/>
                  <a:sym typeface="Open Sauce"/>
                </a:rPr>
                <a:t>Slovakia</a:t>
              </a:r>
            </a:p>
          </p:txBody>
        </p:sp>
        <p:sp>
          <p:nvSpPr>
            <p:cNvPr name="TextBox 39" id="39"/>
            <p:cNvSpPr txBox="true"/>
            <p:nvPr/>
          </p:nvSpPr>
          <p:spPr>
            <a:xfrm rot="0">
              <a:off x="870575" y="7225570"/>
              <a:ext cx="4335274" cy="457719"/>
            </a:xfrm>
            <a:prstGeom prst="rect">
              <a:avLst/>
            </a:prstGeom>
          </p:spPr>
          <p:txBody>
            <a:bodyPr anchor="t" rtlCol="false" tIns="0" lIns="0" bIns="0" rIns="0">
              <a:spAutoFit/>
            </a:bodyPr>
            <a:lstStyle/>
            <a:p>
              <a:pPr algn="l" marL="0" indent="0" lvl="0">
                <a:lnSpc>
                  <a:spcPts val="2867"/>
                </a:lnSpc>
                <a:spcBef>
                  <a:spcPct val="0"/>
                </a:spcBef>
              </a:pPr>
              <a:r>
                <a:rPr lang="en-US" sz="2078" spc="203">
                  <a:solidFill>
                    <a:srgbClr val="231F20"/>
                  </a:solidFill>
                  <a:latin typeface="Open Sauce"/>
                  <a:ea typeface="Open Sauce"/>
                  <a:cs typeface="Open Sauce"/>
                  <a:sym typeface="Open Sauce"/>
                </a:rPr>
                <a:t>Hungary</a:t>
              </a:r>
            </a:p>
          </p:txBody>
        </p:sp>
        <p:sp>
          <p:nvSpPr>
            <p:cNvPr name="TextBox 40" id="40"/>
            <p:cNvSpPr txBox="true"/>
            <p:nvPr/>
          </p:nvSpPr>
          <p:spPr>
            <a:xfrm rot="0">
              <a:off x="6644909" y="8589914"/>
              <a:ext cx="4335274" cy="457719"/>
            </a:xfrm>
            <a:prstGeom prst="rect">
              <a:avLst/>
            </a:prstGeom>
          </p:spPr>
          <p:txBody>
            <a:bodyPr anchor="t" rtlCol="false" tIns="0" lIns="0" bIns="0" rIns="0">
              <a:spAutoFit/>
            </a:bodyPr>
            <a:lstStyle/>
            <a:p>
              <a:pPr algn="l" marL="0" indent="0" lvl="0">
                <a:lnSpc>
                  <a:spcPts val="2867"/>
                </a:lnSpc>
                <a:spcBef>
                  <a:spcPct val="0"/>
                </a:spcBef>
              </a:pPr>
              <a:r>
                <a:rPr lang="en-US" sz="2078" spc="203">
                  <a:solidFill>
                    <a:srgbClr val="231F20"/>
                  </a:solidFill>
                  <a:latin typeface="Open Sauce"/>
                  <a:ea typeface="Open Sauce"/>
                  <a:cs typeface="Open Sauce"/>
                  <a:sym typeface="Open Sauce"/>
                </a:rPr>
                <a:t>Romania</a:t>
              </a:r>
            </a:p>
          </p:txBody>
        </p:sp>
        <p:sp>
          <p:nvSpPr>
            <p:cNvPr name="TextBox 41" id="41"/>
            <p:cNvSpPr txBox="true"/>
            <p:nvPr/>
          </p:nvSpPr>
          <p:spPr>
            <a:xfrm rot="0">
              <a:off x="8264438" y="2438671"/>
              <a:ext cx="5025381" cy="457719"/>
            </a:xfrm>
            <a:prstGeom prst="rect">
              <a:avLst/>
            </a:prstGeom>
          </p:spPr>
          <p:txBody>
            <a:bodyPr anchor="t" rtlCol="false" tIns="0" lIns="0" bIns="0" rIns="0">
              <a:spAutoFit/>
            </a:bodyPr>
            <a:lstStyle/>
            <a:p>
              <a:pPr algn="l" marL="0" indent="0" lvl="0">
                <a:lnSpc>
                  <a:spcPts val="2867"/>
                </a:lnSpc>
                <a:spcBef>
                  <a:spcPct val="0"/>
                </a:spcBef>
              </a:pPr>
              <a:r>
                <a:rPr lang="en-US" sz="2078" spc="203">
                  <a:solidFill>
                    <a:srgbClr val="231F20"/>
                  </a:solidFill>
                  <a:latin typeface="Open Sauce"/>
                  <a:ea typeface="Open Sauce"/>
                  <a:cs typeface="Open Sauce"/>
                  <a:sym typeface="Open Sauce"/>
                </a:rPr>
                <a:t>Ivano-Frankivsk region</a:t>
              </a:r>
            </a:p>
          </p:txBody>
        </p:sp>
        <p:sp>
          <p:nvSpPr>
            <p:cNvPr name="TextBox 42" id="42"/>
            <p:cNvSpPr txBox="true"/>
            <p:nvPr/>
          </p:nvSpPr>
          <p:spPr>
            <a:xfrm rot="0">
              <a:off x="5068031" y="811647"/>
              <a:ext cx="4335274" cy="457719"/>
            </a:xfrm>
            <a:prstGeom prst="rect">
              <a:avLst/>
            </a:prstGeom>
          </p:spPr>
          <p:txBody>
            <a:bodyPr anchor="t" rtlCol="false" tIns="0" lIns="0" bIns="0" rIns="0">
              <a:spAutoFit/>
            </a:bodyPr>
            <a:lstStyle/>
            <a:p>
              <a:pPr algn="l" marL="0" indent="0" lvl="0">
                <a:lnSpc>
                  <a:spcPts val="2867"/>
                </a:lnSpc>
                <a:spcBef>
                  <a:spcPct val="0"/>
                </a:spcBef>
              </a:pPr>
              <a:r>
                <a:rPr lang="en-US" sz="2078" spc="203">
                  <a:solidFill>
                    <a:srgbClr val="231F20"/>
                  </a:solidFill>
                  <a:latin typeface="Open Sauce"/>
                  <a:ea typeface="Open Sauce"/>
                  <a:cs typeface="Open Sauce"/>
                  <a:sym typeface="Open Sauce"/>
                </a:rPr>
                <a:t>Lviv region</a:t>
              </a:r>
            </a:p>
          </p:txBody>
        </p:sp>
        <p:sp>
          <p:nvSpPr>
            <p:cNvPr name="TextBox 43" id="43"/>
            <p:cNvSpPr txBox="true"/>
            <p:nvPr/>
          </p:nvSpPr>
          <p:spPr>
            <a:xfrm rot="0">
              <a:off x="2662108" y="4073618"/>
              <a:ext cx="3583066" cy="704673"/>
            </a:xfrm>
            <a:prstGeom prst="rect">
              <a:avLst/>
            </a:prstGeom>
          </p:spPr>
          <p:txBody>
            <a:bodyPr anchor="t" rtlCol="false" tIns="0" lIns="0" bIns="0" rIns="0">
              <a:spAutoFit/>
            </a:bodyPr>
            <a:lstStyle/>
            <a:p>
              <a:pPr algn="ctr">
                <a:lnSpc>
                  <a:spcPts val="2188"/>
                </a:lnSpc>
              </a:pPr>
              <a:r>
                <a:rPr lang="en-US" b="true" sz="1586" spc="23">
                  <a:solidFill>
                    <a:srgbClr val="397D5A"/>
                  </a:solidFill>
                  <a:latin typeface="Open Sauce Bold"/>
                  <a:ea typeface="Open Sauce Bold"/>
                  <a:cs typeface="Open Sauce Bold"/>
                  <a:sym typeface="Open Sauce Bold"/>
                </a:rPr>
                <a:t>Mukachevo</a:t>
              </a:r>
            </a:p>
            <a:p>
              <a:pPr algn="ctr" marL="0" indent="0" lvl="0">
                <a:lnSpc>
                  <a:spcPts val="2188"/>
                </a:lnSpc>
                <a:spcBef>
                  <a:spcPct val="0"/>
                </a:spcBef>
              </a:pPr>
              <a:r>
                <a:rPr lang="en-US" b="true" sz="1586" spc="23">
                  <a:solidFill>
                    <a:srgbClr val="397D5A"/>
                  </a:solidFill>
                  <a:latin typeface="Open Sauce Bold"/>
                  <a:ea typeface="Open Sauce Bold"/>
                  <a:cs typeface="Open Sauce Bold"/>
                  <a:sym typeface="Open Sauce Bold"/>
                </a:rPr>
                <a:t>district</a:t>
              </a:r>
            </a:p>
          </p:txBody>
        </p:sp>
        <p:sp>
          <p:nvSpPr>
            <p:cNvPr name="TextBox 44" id="44"/>
            <p:cNvSpPr txBox="true"/>
            <p:nvPr/>
          </p:nvSpPr>
          <p:spPr>
            <a:xfrm rot="0">
              <a:off x="5820239" y="4411667"/>
              <a:ext cx="3583066" cy="342451"/>
            </a:xfrm>
            <a:prstGeom prst="rect">
              <a:avLst/>
            </a:prstGeom>
          </p:spPr>
          <p:txBody>
            <a:bodyPr anchor="t" rtlCol="false" tIns="0" lIns="0" bIns="0" rIns="0">
              <a:spAutoFit/>
            </a:bodyPr>
            <a:lstStyle/>
            <a:p>
              <a:pPr algn="ctr" marL="0" indent="0" lvl="0">
                <a:lnSpc>
                  <a:spcPts val="2188"/>
                </a:lnSpc>
                <a:spcBef>
                  <a:spcPct val="0"/>
                </a:spcBef>
              </a:pPr>
              <a:r>
                <a:rPr lang="en-US" b="true" sz="1586" spc="23">
                  <a:solidFill>
                    <a:srgbClr val="397D5A"/>
                  </a:solidFill>
                  <a:latin typeface="Open Sauce Bold"/>
                  <a:ea typeface="Open Sauce Bold"/>
                  <a:cs typeface="Open Sauce Bold"/>
                  <a:sym typeface="Open Sauce Bold"/>
                </a:rPr>
                <a:t>Khust district</a:t>
              </a:r>
            </a:p>
          </p:txBody>
        </p:sp>
        <p:sp>
          <p:nvSpPr>
            <p:cNvPr name="TextBox 45" id="45"/>
            <p:cNvSpPr txBox="true"/>
            <p:nvPr/>
          </p:nvSpPr>
          <p:spPr>
            <a:xfrm rot="0">
              <a:off x="3276498" y="7132789"/>
              <a:ext cx="3583066" cy="704673"/>
            </a:xfrm>
            <a:prstGeom prst="rect">
              <a:avLst/>
            </a:prstGeom>
          </p:spPr>
          <p:txBody>
            <a:bodyPr anchor="t" rtlCol="false" tIns="0" lIns="0" bIns="0" rIns="0">
              <a:spAutoFit/>
            </a:bodyPr>
            <a:lstStyle/>
            <a:p>
              <a:pPr algn="ctr">
                <a:lnSpc>
                  <a:spcPts val="2188"/>
                </a:lnSpc>
              </a:pPr>
              <a:r>
                <a:rPr lang="en-US" b="true" sz="1586" spc="23">
                  <a:solidFill>
                    <a:srgbClr val="397D5A"/>
                  </a:solidFill>
                  <a:latin typeface="Open Sauce Bold"/>
                  <a:ea typeface="Open Sauce Bold"/>
                  <a:cs typeface="Open Sauce Bold"/>
                  <a:sym typeface="Open Sauce Bold"/>
                </a:rPr>
                <a:t>Beregove</a:t>
              </a:r>
            </a:p>
            <a:p>
              <a:pPr algn="ctr" marL="0" indent="0" lvl="0">
                <a:lnSpc>
                  <a:spcPts val="2188"/>
                </a:lnSpc>
                <a:spcBef>
                  <a:spcPct val="0"/>
                </a:spcBef>
              </a:pPr>
              <a:r>
                <a:rPr lang="en-US" b="true" sz="1586" spc="23">
                  <a:solidFill>
                    <a:srgbClr val="397D5A"/>
                  </a:solidFill>
                  <a:latin typeface="Open Sauce Bold"/>
                  <a:ea typeface="Open Sauce Bold"/>
                  <a:cs typeface="Open Sauce Bold"/>
                  <a:sym typeface="Open Sauce Bold"/>
                </a:rPr>
                <a:t>district</a:t>
              </a:r>
            </a:p>
          </p:txBody>
        </p:sp>
        <p:sp>
          <p:nvSpPr>
            <p:cNvPr name="TextBox 46" id="46"/>
            <p:cNvSpPr txBox="true"/>
            <p:nvPr/>
          </p:nvSpPr>
          <p:spPr>
            <a:xfrm rot="0">
              <a:off x="7021013" y="6456692"/>
              <a:ext cx="3583066" cy="704673"/>
            </a:xfrm>
            <a:prstGeom prst="rect">
              <a:avLst/>
            </a:prstGeom>
          </p:spPr>
          <p:txBody>
            <a:bodyPr anchor="t" rtlCol="false" tIns="0" lIns="0" bIns="0" rIns="0">
              <a:spAutoFit/>
            </a:bodyPr>
            <a:lstStyle/>
            <a:p>
              <a:pPr algn="ctr">
                <a:lnSpc>
                  <a:spcPts val="2188"/>
                </a:lnSpc>
              </a:pPr>
              <a:r>
                <a:rPr lang="en-US" b="true" sz="1586" spc="23">
                  <a:solidFill>
                    <a:srgbClr val="397D5A"/>
                  </a:solidFill>
                  <a:latin typeface="Open Sauce Bold"/>
                  <a:ea typeface="Open Sauce Bold"/>
                  <a:cs typeface="Open Sauce Bold"/>
                  <a:sym typeface="Open Sauce Bold"/>
                </a:rPr>
                <a:t>Tyachiv </a:t>
              </a:r>
            </a:p>
            <a:p>
              <a:pPr algn="ctr" marL="0" indent="0" lvl="0">
                <a:lnSpc>
                  <a:spcPts val="2188"/>
                </a:lnSpc>
                <a:spcBef>
                  <a:spcPct val="0"/>
                </a:spcBef>
              </a:pPr>
              <a:r>
                <a:rPr lang="en-US" b="true" sz="1586" spc="23">
                  <a:solidFill>
                    <a:srgbClr val="397D5A"/>
                  </a:solidFill>
                  <a:latin typeface="Open Sauce Bold"/>
                  <a:ea typeface="Open Sauce Bold"/>
                  <a:cs typeface="Open Sauce Bold"/>
                  <a:sym typeface="Open Sauce Bold"/>
                </a:rPr>
                <a:t>district</a:t>
              </a:r>
            </a:p>
          </p:txBody>
        </p:sp>
        <p:sp>
          <p:nvSpPr>
            <p:cNvPr name="TextBox 47" id="47"/>
            <p:cNvSpPr txBox="true"/>
            <p:nvPr/>
          </p:nvSpPr>
          <p:spPr>
            <a:xfrm rot="0">
              <a:off x="9403305" y="7497776"/>
              <a:ext cx="3583066" cy="342451"/>
            </a:xfrm>
            <a:prstGeom prst="rect">
              <a:avLst/>
            </a:prstGeom>
          </p:spPr>
          <p:txBody>
            <a:bodyPr anchor="t" rtlCol="false" tIns="0" lIns="0" bIns="0" rIns="0">
              <a:spAutoFit/>
            </a:bodyPr>
            <a:lstStyle/>
            <a:p>
              <a:pPr algn="ctr" marL="0" indent="0" lvl="0">
                <a:lnSpc>
                  <a:spcPts val="2188"/>
                </a:lnSpc>
                <a:spcBef>
                  <a:spcPct val="0"/>
                </a:spcBef>
              </a:pPr>
              <a:r>
                <a:rPr lang="en-US" b="true" sz="1586" spc="23">
                  <a:solidFill>
                    <a:srgbClr val="397D5A"/>
                  </a:solidFill>
                  <a:latin typeface="Open Sauce Bold"/>
                  <a:ea typeface="Open Sauce Bold"/>
                  <a:cs typeface="Open Sauce Bold"/>
                  <a:sym typeface="Open Sauce Bold"/>
                </a:rPr>
                <a:t>Rakhiv district</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9271515" y="2011083"/>
            <a:ext cx="8243653" cy="2352294"/>
            <a:chOff x="0" y="0"/>
            <a:chExt cx="10991537" cy="3136392"/>
          </a:xfrm>
        </p:grpSpPr>
        <p:sp>
          <p:nvSpPr>
            <p:cNvPr name="Freeform 4" id="4"/>
            <p:cNvSpPr/>
            <p:nvPr/>
          </p:nvSpPr>
          <p:spPr>
            <a:xfrm flipH="false" flipV="false" rot="0">
              <a:off x="500177" y="277587"/>
              <a:ext cx="1142304" cy="1371762"/>
            </a:xfrm>
            <a:custGeom>
              <a:avLst/>
              <a:gdLst/>
              <a:ahLst/>
              <a:cxnLst/>
              <a:rect r="r" b="b" t="t" l="l"/>
              <a:pathLst>
                <a:path h="1371762" w="1142304">
                  <a:moveTo>
                    <a:pt x="0" y="0"/>
                  </a:moveTo>
                  <a:lnTo>
                    <a:pt x="1142304" y="0"/>
                  </a:lnTo>
                  <a:lnTo>
                    <a:pt x="1142304" y="1371763"/>
                  </a:lnTo>
                  <a:lnTo>
                    <a:pt x="0" y="13717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834760" y="2684509"/>
              <a:ext cx="473720" cy="451883"/>
              <a:chOff x="0" y="0"/>
              <a:chExt cx="587326" cy="560252"/>
            </a:xfrm>
          </p:grpSpPr>
          <p:sp>
            <p:nvSpPr>
              <p:cNvPr name="Freeform 6" id="6"/>
              <p:cNvSpPr/>
              <p:nvPr/>
            </p:nvSpPr>
            <p:spPr>
              <a:xfrm flipH="false" flipV="false" rot="0">
                <a:off x="0" y="0"/>
                <a:ext cx="587375" cy="560197"/>
              </a:xfrm>
              <a:custGeom>
                <a:avLst/>
                <a:gdLst/>
                <a:ahLst/>
                <a:cxnLst/>
                <a:rect r="r" b="b" t="t" l="l"/>
                <a:pathLst>
                  <a:path h="560197" w="587375">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grpSp>
          <p:nvGrpSpPr>
            <p:cNvPr name="Group 7" id="7"/>
            <p:cNvGrpSpPr/>
            <p:nvPr/>
          </p:nvGrpSpPr>
          <p:grpSpPr>
            <a:xfrm rot="0">
              <a:off x="0" y="0"/>
              <a:ext cx="2142657" cy="2571538"/>
              <a:chOff x="0" y="0"/>
              <a:chExt cx="2656504" cy="3188238"/>
            </a:xfrm>
          </p:grpSpPr>
          <p:sp>
            <p:nvSpPr>
              <p:cNvPr name="Freeform 8" id="8"/>
              <p:cNvSpPr/>
              <p:nvPr/>
            </p:nvSpPr>
            <p:spPr>
              <a:xfrm flipH="false" flipV="false" rot="0">
                <a:off x="0" y="0"/>
                <a:ext cx="2656586" cy="3188208"/>
              </a:xfrm>
              <a:custGeom>
                <a:avLst/>
                <a:gdLst/>
                <a:ahLst/>
                <a:cxnLst/>
                <a:rect r="r" b="b" t="t" l="l"/>
                <a:pathLst>
                  <a:path h="3188208" w="2656586">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grpSp>
          <p:nvGrpSpPr>
            <p:cNvPr name="Group 9" id="9"/>
            <p:cNvGrpSpPr/>
            <p:nvPr/>
          </p:nvGrpSpPr>
          <p:grpSpPr>
            <a:xfrm rot="0">
              <a:off x="3785968" y="2684509"/>
              <a:ext cx="473720" cy="451883"/>
              <a:chOff x="0" y="0"/>
              <a:chExt cx="587326" cy="560252"/>
            </a:xfrm>
          </p:grpSpPr>
          <p:sp>
            <p:nvSpPr>
              <p:cNvPr name="Freeform 10" id="10"/>
              <p:cNvSpPr/>
              <p:nvPr/>
            </p:nvSpPr>
            <p:spPr>
              <a:xfrm flipH="false" flipV="false" rot="0">
                <a:off x="0" y="0"/>
                <a:ext cx="587375" cy="560197"/>
              </a:xfrm>
              <a:custGeom>
                <a:avLst/>
                <a:gdLst/>
                <a:ahLst/>
                <a:cxnLst/>
                <a:rect r="r" b="b" t="t" l="l"/>
                <a:pathLst>
                  <a:path h="560197" w="587375">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grpSp>
          <p:nvGrpSpPr>
            <p:cNvPr name="Group 11" id="11"/>
            <p:cNvGrpSpPr/>
            <p:nvPr/>
          </p:nvGrpSpPr>
          <p:grpSpPr>
            <a:xfrm rot="0">
              <a:off x="2951208" y="0"/>
              <a:ext cx="2142657" cy="2571538"/>
              <a:chOff x="0" y="0"/>
              <a:chExt cx="2656504" cy="3188238"/>
            </a:xfrm>
          </p:grpSpPr>
          <p:sp>
            <p:nvSpPr>
              <p:cNvPr name="Freeform 12" id="12"/>
              <p:cNvSpPr/>
              <p:nvPr/>
            </p:nvSpPr>
            <p:spPr>
              <a:xfrm flipH="false" flipV="false" rot="0">
                <a:off x="0" y="0"/>
                <a:ext cx="2656586" cy="3188208"/>
              </a:xfrm>
              <a:custGeom>
                <a:avLst/>
                <a:gdLst/>
                <a:ahLst/>
                <a:cxnLst/>
                <a:rect r="r" b="b" t="t" l="l"/>
                <a:pathLst>
                  <a:path h="3188208" w="2656586">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grpSp>
          <p:nvGrpSpPr>
            <p:cNvPr name="Group 13" id="13"/>
            <p:cNvGrpSpPr/>
            <p:nvPr/>
          </p:nvGrpSpPr>
          <p:grpSpPr>
            <a:xfrm rot="0">
              <a:off x="6734804" y="2684509"/>
              <a:ext cx="473720" cy="451883"/>
              <a:chOff x="0" y="0"/>
              <a:chExt cx="587326" cy="560252"/>
            </a:xfrm>
          </p:grpSpPr>
          <p:sp>
            <p:nvSpPr>
              <p:cNvPr name="Freeform 14" id="14"/>
              <p:cNvSpPr/>
              <p:nvPr/>
            </p:nvSpPr>
            <p:spPr>
              <a:xfrm flipH="false" flipV="false" rot="0">
                <a:off x="0" y="0"/>
                <a:ext cx="587375" cy="560197"/>
              </a:xfrm>
              <a:custGeom>
                <a:avLst/>
                <a:gdLst/>
                <a:ahLst/>
                <a:cxnLst/>
                <a:rect r="r" b="b" t="t" l="l"/>
                <a:pathLst>
                  <a:path h="560197" w="587375">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grpSp>
          <p:nvGrpSpPr>
            <p:cNvPr name="Group 15" id="15"/>
            <p:cNvGrpSpPr/>
            <p:nvPr/>
          </p:nvGrpSpPr>
          <p:grpSpPr>
            <a:xfrm rot="0">
              <a:off x="5900044" y="0"/>
              <a:ext cx="2142657" cy="2571538"/>
              <a:chOff x="0" y="0"/>
              <a:chExt cx="2656504" cy="3188238"/>
            </a:xfrm>
          </p:grpSpPr>
          <p:sp>
            <p:nvSpPr>
              <p:cNvPr name="Freeform 16" id="16"/>
              <p:cNvSpPr/>
              <p:nvPr/>
            </p:nvSpPr>
            <p:spPr>
              <a:xfrm flipH="false" flipV="false" rot="0">
                <a:off x="0" y="0"/>
                <a:ext cx="2656586" cy="3188208"/>
              </a:xfrm>
              <a:custGeom>
                <a:avLst/>
                <a:gdLst/>
                <a:ahLst/>
                <a:cxnLst/>
                <a:rect r="r" b="b" t="t" l="l"/>
                <a:pathLst>
                  <a:path h="3188208" w="2656586">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grpSp>
          <p:nvGrpSpPr>
            <p:cNvPr name="Group 17" id="17"/>
            <p:cNvGrpSpPr/>
            <p:nvPr/>
          </p:nvGrpSpPr>
          <p:grpSpPr>
            <a:xfrm rot="0">
              <a:off x="9683640" y="2684509"/>
              <a:ext cx="473720" cy="451883"/>
              <a:chOff x="0" y="0"/>
              <a:chExt cx="587326" cy="560252"/>
            </a:xfrm>
          </p:grpSpPr>
          <p:sp>
            <p:nvSpPr>
              <p:cNvPr name="Freeform 18" id="18"/>
              <p:cNvSpPr/>
              <p:nvPr/>
            </p:nvSpPr>
            <p:spPr>
              <a:xfrm flipH="false" flipV="false" rot="0">
                <a:off x="0" y="0"/>
                <a:ext cx="587375" cy="560197"/>
              </a:xfrm>
              <a:custGeom>
                <a:avLst/>
                <a:gdLst/>
                <a:ahLst/>
                <a:cxnLst/>
                <a:rect r="r" b="b" t="t" l="l"/>
                <a:pathLst>
                  <a:path h="560197" w="587375">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grpSp>
          <p:nvGrpSpPr>
            <p:cNvPr name="Group 19" id="19"/>
            <p:cNvGrpSpPr/>
            <p:nvPr/>
          </p:nvGrpSpPr>
          <p:grpSpPr>
            <a:xfrm rot="0">
              <a:off x="8848880" y="0"/>
              <a:ext cx="2142657" cy="2571538"/>
              <a:chOff x="0" y="0"/>
              <a:chExt cx="2656504" cy="3188238"/>
            </a:xfrm>
          </p:grpSpPr>
          <p:sp>
            <p:nvSpPr>
              <p:cNvPr name="Freeform 20" id="20"/>
              <p:cNvSpPr/>
              <p:nvPr/>
            </p:nvSpPr>
            <p:spPr>
              <a:xfrm flipH="false" flipV="false" rot="0">
                <a:off x="0" y="0"/>
                <a:ext cx="2656586" cy="3188208"/>
              </a:xfrm>
              <a:custGeom>
                <a:avLst/>
                <a:gdLst/>
                <a:ahLst/>
                <a:cxnLst/>
                <a:rect r="r" b="b" t="t" l="l"/>
                <a:pathLst>
                  <a:path h="3188208" w="2656586">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sp>
          <p:nvSpPr>
            <p:cNvPr name="Freeform 21" id="21"/>
            <p:cNvSpPr/>
            <p:nvPr/>
          </p:nvSpPr>
          <p:spPr>
            <a:xfrm flipH="false" flipV="false" rot="0">
              <a:off x="3342962" y="422367"/>
              <a:ext cx="1214018" cy="1231937"/>
            </a:xfrm>
            <a:custGeom>
              <a:avLst/>
              <a:gdLst/>
              <a:ahLst/>
              <a:cxnLst/>
              <a:rect r="r" b="b" t="t" l="l"/>
              <a:pathLst>
                <a:path h="1231937" w="1214018">
                  <a:moveTo>
                    <a:pt x="0" y="0"/>
                  </a:moveTo>
                  <a:lnTo>
                    <a:pt x="1214017" y="0"/>
                  </a:lnTo>
                  <a:lnTo>
                    <a:pt x="1214017" y="1231936"/>
                  </a:lnTo>
                  <a:lnTo>
                    <a:pt x="0" y="12319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0">
              <a:off x="6403807" y="535684"/>
              <a:ext cx="1135131" cy="1118620"/>
            </a:xfrm>
            <a:custGeom>
              <a:avLst/>
              <a:gdLst/>
              <a:ahLst/>
              <a:cxnLst/>
              <a:rect r="r" b="b" t="t" l="l"/>
              <a:pathLst>
                <a:path h="1118620" w="1135131">
                  <a:moveTo>
                    <a:pt x="0" y="0"/>
                  </a:moveTo>
                  <a:lnTo>
                    <a:pt x="1135131" y="0"/>
                  </a:lnTo>
                  <a:lnTo>
                    <a:pt x="1135131" y="1118619"/>
                  </a:lnTo>
                  <a:lnTo>
                    <a:pt x="0" y="11186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3" id="23"/>
            <p:cNvSpPr/>
            <p:nvPr/>
          </p:nvSpPr>
          <p:spPr>
            <a:xfrm flipH="false" flipV="false" rot="0">
              <a:off x="9355085" y="422367"/>
              <a:ext cx="1095304" cy="1231937"/>
            </a:xfrm>
            <a:custGeom>
              <a:avLst/>
              <a:gdLst/>
              <a:ahLst/>
              <a:cxnLst/>
              <a:rect r="r" b="b" t="t" l="l"/>
              <a:pathLst>
                <a:path h="1231937" w="1095304">
                  <a:moveTo>
                    <a:pt x="0" y="0"/>
                  </a:moveTo>
                  <a:lnTo>
                    <a:pt x="1095304" y="0"/>
                  </a:lnTo>
                  <a:lnTo>
                    <a:pt x="1095304" y="1231936"/>
                  </a:lnTo>
                  <a:lnTo>
                    <a:pt x="0" y="123193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24" id="24"/>
          <p:cNvSpPr/>
          <p:nvPr/>
        </p:nvSpPr>
        <p:spPr>
          <a:xfrm flipH="false" flipV="false" rot="-10800000">
            <a:off x="-336741" y="-295056"/>
            <a:ext cx="8975703" cy="2578475"/>
          </a:xfrm>
          <a:custGeom>
            <a:avLst/>
            <a:gdLst/>
            <a:ahLst/>
            <a:cxnLst/>
            <a:rect r="r" b="b" t="t" l="l"/>
            <a:pathLst>
              <a:path h="2578475" w="8975703">
                <a:moveTo>
                  <a:pt x="0" y="0"/>
                </a:moveTo>
                <a:lnTo>
                  <a:pt x="8975704" y="0"/>
                </a:lnTo>
                <a:lnTo>
                  <a:pt x="8975704" y="2578475"/>
                </a:lnTo>
                <a:lnTo>
                  <a:pt x="0" y="257847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5" id="25"/>
          <p:cNvGrpSpPr/>
          <p:nvPr/>
        </p:nvGrpSpPr>
        <p:grpSpPr>
          <a:xfrm rot="0">
            <a:off x="-518699" y="2283419"/>
            <a:ext cx="9339620" cy="1807621"/>
            <a:chOff x="0" y="0"/>
            <a:chExt cx="12452827" cy="2410161"/>
          </a:xfrm>
        </p:grpSpPr>
        <p:grpSp>
          <p:nvGrpSpPr>
            <p:cNvPr name="Group 26" id="26"/>
            <p:cNvGrpSpPr/>
            <p:nvPr/>
          </p:nvGrpSpPr>
          <p:grpSpPr>
            <a:xfrm rot="0">
              <a:off x="0" y="0"/>
              <a:ext cx="12452827" cy="2410161"/>
              <a:chOff x="0" y="0"/>
              <a:chExt cx="2905423" cy="562325"/>
            </a:xfrm>
          </p:grpSpPr>
          <p:sp>
            <p:nvSpPr>
              <p:cNvPr name="Freeform 27" id="27"/>
              <p:cNvSpPr/>
              <p:nvPr/>
            </p:nvSpPr>
            <p:spPr>
              <a:xfrm flipH="false" flipV="false" rot="0">
                <a:off x="0" y="0"/>
                <a:ext cx="2905423" cy="562325"/>
              </a:xfrm>
              <a:custGeom>
                <a:avLst/>
                <a:gdLst/>
                <a:ahLst/>
                <a:cxnLst/>
                <a:rect r="r" b="b" t="t" l="l"/>
                <a:pathLst>
                  <a:path h="562325" w="2905423">
                    <a:moveTo>
                      <a:pt x="26668" y="0"/>
                    </a:moveTo>
                    <a:lnTo>
                      <a:pt x="2878754" y="0"/>
                    </a:lnTo>
                    <a:cubicBezTo>
                      <a:pt x="2885827" y="0"/>
                      <a:pt x="2892610" y="2810"/>
                      <a:pt x="2897612" y="7811"/>
                    </a:cubicBezTo>
                    <a:cubicBezTo>
                      <a:pt x="2902613" y="12812"/>
                      <a:pt x="2905423" y="19595"/>
                      <a:pt x="2905423" y="26668"/>
                    </a:cubicBezTo>
                    <a:lnTo>
                      <a:pt x="2905423" y="535657"/>
                    </a:lnTo>
                    <a:cubicBezTo>
                      <a:pt x="2905423" y="542730"/>
                      <a:pt x="2902613" y="549513"/>
                      <a:pt x="2897612" y="554514"/>
                    </a:cubicBezTo>
                    <a:cubicBezTo>
                      <a:pt x="2892610" y="559515"/>
                      <a:pt x="2885827" y="562325"/>
                      <a:pt x="2878754" y="562325"/>
                    </a:cubicBezTo>
                    <a:lnTo>
                      <a:pt x="26668" y="562325"/>
                    </a:lnTo>
                    <a:cubicBezTo>
                      <a:pt x="19595" y="562325"/>
                      <a:pt x="12812" y="559515"/>
                      <a:pt x="7811" y="554514"/>
                    </a:cubicBezTo>
                    <a:cubicBezTo>
                      <a:pt x="2810" y="549513"/>
                      <a:pt x="0" y="542730"/>
                      <a:pt x="0" y="535657"/>
                    </a:cubicBezTo>
                    <a:lnTo>
                      <a:pt x="0" y="26668"/>
                    </a:lnTo>
                    <a:cubicBezTo>
                      <a:pt x="0" y="19595"/>
                      <a:pt x="2810" y="12812"/>
                      <a:pt x="7811" y="7811"/>
                    </a:cubicBezTo>
                    <a:cubicBezTo>
                      <a:pt x="12812" y="2810"/>
                      <a:pt x="19595" y="0"/>
                      <a:pt x="26668" y="0"/>
                    </a:cubicBezTo>
                    <a:close/>
                  </a:path>
                </a:pathLst>
              </a:custGeom>
              <a:solidFill>
                <a:srgbClr val="009245"/>
              </a:solidFill>
            </p:spPr>
          </p:sp>
          <p:sp>
            <p:nvSpPr>
              <p:cNvPr name="TextBox 28" id="28"/>
              <p:cNvSpPr txBox="true"/>
              <p:nvPr/>
            </p:nvSpPr>
            <p:spPr>
              <a:xfrm>
                <a:off x="0" y="-28575"/>
                <a:ext cx="2905423" cy="590900"/>
              </a:xfrm>
              <a:prstGeom prst="rect">
                <a:avLst/>
              </a:prstGeom>
            </p:spPr>
            <p:txBody>
              <a:bodyPr anchor="ctr" rtlCol="false" tIns="50800" lIns="50800" bIns="50800" rIns="50800"/>
              <a:lstStyle/>
              <a:p>
                <a:pPr algn="ctr">
                  <a:lnSpc>
                    <a:spcPts val="3590"/>
                  </a:lnSpc>
                </a:pPr>
              </a:p>
            </p:txBody>
          </p:sp>
        </p:grpSp>
        <p:sp>
          <p:nvSpPr>
            <p:cNvPr name="TextBox 29" id="29"/>
            <p:cNvSpPr txBox="true"/>
            <p:nvPr/>
          </p:nvSpPr>
          <p:spPr>
            <a:xfrm rot="0">
              <a:off x="1516393" y="248044"/>
              <a:ext cx="10505164" cy="588923"/>
            </a:xfrm>
            <a:prstGeom prst="rect">
              <a:avLst/>
            </a:prstGeom>
          </p:spPr>
          <p:txBody>
            <a:bodyPr anchor="t" rtlCol="false" tIns="0" lIns="0" bIns="0" rIns="0">
              <a:spAutoFit/>
            </a:bodyPr>
            <a:lstStyle/>
            <a:p>
              <a:pPr algn="ctr" marL="0" indent="0" lvl="0">
                <a:lnSpc>
                  <a:spcPts val="3501"/>
                </a:lnSpc>
                <a:spcBef>
                  <a:spcPct val="0"/>
                </a:spcBef>
              </a:pPr>
              <a:r>
                <a:rPr lang="en-US" b="true" sz="2537" spc="248">
                  <a:solidFill>
                    <a:srgbClr val="FFFFFF"/>
                  </a:solidFill>
                  <a:latin typeface="Poppins Bold"/>
                  <a:ea typeface="Poppins Bold"/>
                  <a:cs typeface="Poppins Bold"/>
                  <a:sym typeface="Poppins Bold"/>
                </a:rPr>
                <a:t>CITIZEN SAFETY CENTER</a:t>
              </a:r>
            </a:p>
          </p:txBody>
        </p:sp>
      </p:grpSp>
      <p:sp>
        <p:nvSpPr>
          <p:cNvPr name="Freeform 30" id="30"/>
          <p:cNvSpPr/>
          <p:nvPr/>
        </p:nvSpPr>
        <p:spPr>
          <a:xfrm flipH="false" flipV="false" rot="0">
            <a:off x="9271515" y="4448868"/>
            <a:ext cx="8511843" cy="5327362"/>
          </a:xfrm>
          <a:custGeom>
            <a:avLst/>
            <a:gdLst/>
            <a:ahLst/>
            <a:cxnLst/>
            <a:rect r="r" b="b" t="t" l="l"/>
            <a:pathLst>
              <a:path h="5327362" w="8511843">
                <a:moveTo>
                  <a:pt x="0" y="0"/>
                </a:moveTo>
                <a:lnTo>
                  <a:pt x="8511843" y="0"/>
                </a:lnTo>
                <a:lnTo>
                  <a:pt x="8511843" y="5327361"/>
                </a:lnTo>
                <a:lnTo>
                  <a:pt x="0" y="5327361"/>
                </a:lnTo>
                <a:lnTo>
                  <a:pt x="0" y="0"/>
                </a:lnTo>
                <a:close/>
              </a:path>
            </a:pathLst>
          </a:custGeom>
          <a:blipFill>
            <a:blip r:embed="rId13"/>
            <a:stretch>
              <a:fillRect l="0" t="-15325" r="-959" b="-12040"/>
            </a:stretch>
          </a:blipFill>
        </p:spPr>
      </p:sp>
      <p:sp>
        <p:nvSpPr>
          <p:cNvPr name="Freeform 31" id="31"/>
          <p:cNvSpPr/>
          <p:nvPr/>
        </p:nvSpPr>
        <p:spPr>
          <a:xfrm flipH="false" flipV="false" rot="0">
            <a:off x="1038869" y="3051453"/>
            <a:ext cx="2310348" cy="945142"/>
          </a:xfrm>
          <a:custGeom>
            <a:avLst/>
            <a:gdLst/>
            <a:ahLst/>
            <a:cxnLst/>
            <a:rect r="r" b="b" t="t" l="l"/>
            <a:pathLst>
              <a:path h="945142" w="2310348">
                <a:moveTo>
                  <a:pt x="0" y="0"/>
                </a:moveTo>
                <a:lnTo>
                  <a:pt x="2310348" y="0"/>
                </a:lnTo>
                <a:lnTo>
                  <a:pt x="2310348" y="945143"/>
                </a:lnTo>
                <a:lnTo>
                  <a:pt x="0" y="94514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2" id="32"/>
          <p:cNvSpPr/>
          <p:nvPr/>
        </p:nvSpPr>
        <p:spPr>
          <a:xfrm flipH="false" flipV="false" rot="0">
            <a:off x="3842555" y="3051453"/>
            <a:ext cx="1270150" cy="916414"/>
          </a:xfrm>
          <a:custGeom>
            <a:avLst/>
            <a:gdLst/>
            <a:ahLst/>
            <a:cxnLst/>
            <a:rect r="r" b="b" t="t" l="l"/>
            <a:pathLst>
              <a:path h="916414" w="1270150">
                <a:moveTo>
                  <a:pt x="0" y="0"/>
                </a:moveTo>
                <a:lnTo>
                  <a:pt x="1270150" y="0"/>
                </a:lnTo>
                <a:lnTo>
                  <a:pt x="1270150" y="916414"/>
                </a:lnTo>
                <a:lnTo>
                  <a:pt x="0" y="91641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33" id="33"/>
          <p:cNvSpPr/>
          <p:nvPr/>
        </p:nvSpPr>
        <p:spPr>
          <a:xfrm flipH="false" flipV="false" rot="0">
            <a:off x="5608005" y="3051453"/>
            <a:ext cx="2292609" cy="945142"/>
          </a:xfrm>
          <a:custGeom>
            <a:avLst/>
            <a:gdLst/>
            <a:ahLst/>
            <a:cxnLst/>
            <a:rect r="r" b="b" t="t" l="l"/>
            <a:pathLst>
              <a:path h="945142" w="2292609">
                <a:moveTo>
                  <a:pt x="0" y="0"/>
                </a:moveTo>
                <a:lnTo>
                  <a:pt x="2292608" y="0"/>
                </a:lnTo>
                <a:lnTo>
                  <a:pt x="2292608" y="945143"/>
                </a:lnTo>
                <a:lnTo>
                  <a:pt x="0" y="94514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34" id="34"/>
          <p:cNvSpPr txBox="true"/>
          <p:nvPr/>
        </p:nvSpPr>
        <p:spPr>
          <a:xfrm rot="0">
            <a:off x="112115" y="4671626"/>
            <a:ext cx="8708806" cy="5104604"/>
          </a:xfrm>
          <a:prstGeom prst="rect">
            <a:avLst/>
          </a:prstGeom>
        </p:spPr>
        <p:txBody>
          <a:bodyPr anchor="t" rtlCol="false" tIns="0" lIns="0" bIns="0" rIns="0">
            <a:spAutoFit/>
          </a:bodyPr>
          <a:lstStyle/>
          <a:p>
            <a:pPr algn="just" marL="457312" indent="-228656" lvl="1">
              <a:lnSpc>
                <a:spcPts val="2923"/>
              </a:lnSpc>
              <a:buFont typeface="Arial"/>
              <a:buChar char="•"/>
            </a:pPr>
            <a:r>
              <a:rPr lang="en-US" b="true" sz="2118" spc="65">
                <a:solidFill>
                  <a:srgbClr val="397D5A"/>
                </a:solidFill>
                <a:latin typeface="Alegreya Sans Bold"/>
                <a:ea typeface="Alegreya Sans Bold"/>
                <a:cs typeface="Alegreya Sans Bold"/>
                <a:sym typeface="Alegreya Sans Bold"/>
              </a:rPr>
              <a:t>There is a vacant plot of municipally owned land within the community where a logistics center is planned to be built.</a:t>
            </a:r>
          </a:p>
          <a:p>
            <a:pPr algn="just" marL="457312" indent="-228656" lvl="1">
              <a:lnSpc>
                <a:spcPts val="2923"/>
              </a:lnSpc>
              <a:buFont typeface="Arial"/>
              <a:buChar char="•"/>
            </a:pPr>
            <a:r>
              <a:rPr lang="en-US" b="true" sz="2118" spc="65">
                <a:solidFill>
                  <a:srgbClr val="397D5A"/>
                </a:solidFill>
                <a:latin typeface="Alegreya Sans Bold"/>
                <a:ea typeface="Alegreya Sans Bold"/>
                <a:cs typeface="Alegreya Sans Bold"/>
                <a:sym typeface="Alegreya Sans Bold"/>
              </a:rPr>
              <a:t>The</a:t>
            </a:r>
            <a:r>
              <a:rPr lang="en-US" b="true" sz="2118" spc="65">
                <a:solidFill>
                  <a:srgbClr val="397D5A"/>
                </a:solidFill>
                <a:latin typeface="Alegreya Sans Bold"/>
                <a:ea typeface="Alegreya Sans Bold"/>
                <a:cs typeface="Alegreya Sans Bold"/>
                <a:sym typeface="Alegreya Sans Bold"/>
              </a:rPr>
              <a:t> main functions of the logistics center will include cargo handling and storage, customs clearance, and information services.</a:t>
            </a:r>
          </a:p>
          <a:p>
            <a:pPr algn="just" marL="457312" indent="-228656" lvl="1">
              <a:lnSpc>
                <a:spcPts val="2923"/>
              </a:lnSpc>
              <a:buFont typeface="Arial"/>
              <a:buChar char="•"/>
            </a:pPr>
            <a:r>
              <a:rPr lang="en-US" b="true" sz="2118" spc="65">
                <a:solidFill>
                  <a:srgbClr val="397D5A"/>
                </a:solidFill>
                <a:latin typeface="Alegreya Sans Bold"/>
                <a:ea typeface="Alegreya Sans Bold"/>
                <a:cs typeface="Alegreya Sans Bold"/>
                <a:sym typeface="Alegreya Sans Bold"/>
              </a:rPr>
              <a:t>The transport and logistics center will provide space for freight forwarding and transport companies and will have a parking lot for trucks.</a:t>
            </a:r>
          </a:p>
          <a:p>
            <a:pPr algn="just" marL="457312" indent="-228656" lvl="1">
              <a:lnSpc>
                <a:spcPts val="2923"/>
              </a:lnSpc>
              <a:buFont typeface="Arial"/>
              <a:buChar char="•"/>
            </a:pPr>
            <a:r>
              <a:rPr lang="en-US" b="true" sz="2118" spc="65">
                <a:solidFill>
                  <a:srgbClr val="397D5A"/>
                </a:solidFill>
                <a:latin typeface="Alegreya Sans Bold"/>
                <a:ea typeface="Alegreya Sans Bold"/>
                <a:cs typeface="Alegreya Sans Bold"/>
                <a:sym typeface="Alegreya Sans Bold"/>
              </a:rPr>
              <a:t>The logistics center’s advanced system will help shorten supply chains, optimize the flow of goods, and increase the flexibility of deliveries.</a:t>
            </a:r>
          </a:p>
          <a:p>
            <a:pPr algn="just" marL="457312" indent="-228656" lvl="1">
              <a:lnSpc>
                <a:spcPts val="2923"/>
              </a:lnSpc>
              <a:buFont typeface="Arial"/>
              <a:buChar char="•"/>
            </a:pPr>
            <a:r>
              <a:rPr lang="en-US" b="true" sz="2118" spc="65">
                <a:solidFill>
                  <a:srgbClr val="397D5A"/>
                </a:solidFill>
                <a:latin typeface="Alegreya Sans Bold"/>
                <a:ea typeface="Alegreya Sans Bold"/>
                <a:cs typeface="Alegreya Sans Bold"/>
                <a:sym typeface="Alegreya Sans Bold"/>
              </a:rPr>
              <a:t>The logistics center is being created to solve the problem of delivering goods from the supplier to the consumer in the shortest possible time and at the lowest possible cost, and to bring together businesses engaged in international freight transport, of which there are about 20 in the community.</a:t>
            </a:r>
          </a:p>
        </p:txBody>
      </p:sp>
      <p:sp>
        <p:nvSpPr>
          <p:cNvPr name="TextBox 35" id="35"/>
          <p:cNvSpPr txBox="true"/>
          <p:nvPr/>
        </p:nvSpPr>
        <p:spPr>
          <a:xfrm rot="0">
            <a:off x="1229690" y="1483075"/>
            <a:ext cx="7409273" cy="601032"/>
          </a:xfrm>
          <a:prstGeom prst="rect">
            <a:avLst/>
          </a:prstGeom>
        </p:spPr>
        <p:txBody>
          <a:bodyPr anchor="t" rtlCol="false" tIns="0" lIns="0" bIns="0" rIns="0">
            <a:spAutoFit/>
          </a:bodyPr>
          <a:lstStyle/>
          <a:p>
            <a:pPr algn="l" marL="0" indent="0" lvl="0">
              <a:lnSpc>
                <a:spcPts val="4278"/>
              </a:lnSpc>
              <a:spcBef>
                <a:spcPct val="0"/>
              </a:spcBef>
            </a:pPr>
            <a:r>
              <a:rPr lang="en-US" b="true" sz="4321" spc="151">
                <a:solidFill>
                  <a:srgbClr val="1C5739"/>
                </a:solidFill>
                <a:latin typeface="Poppins Bold"/>
                <a:ea typeface="Poppins Bold"/>
                <a:cs typeface="Poppins Bold"/>
                <a:sym typeface="Poppins Bold"/>
              </a:rPr>
              <a:t>Idea for implementation</a:t>
            </a:r>
          </a:p>
        </p:txBody>
      </p:sp>
      <p:grpSp>
        <p:nvGrpSpPr>
          <p:cNvPr name="Group 36" id="36"/>
          <p:cNvGrpSpPr/>
          <p:nvPr/>
        </p:nvGrpSpPr>
        <p:grpSpPr>
          <a:xfrm rot="0">
            <a:off x="11982295" y="300775"/>
            <a:ext cx="5532872" cy="1455850"/>
            <a:chOff x="0" y="0"/>
            <a:chExt cx="7377163" cy="1941133"/>
          </a:xfrm>
        </p:grpSpPr>
        <p:sp>
          <p:nvSpPr>
            <p:cNvPr name="TextBox 37" id="37"/>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38" id="38"/>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39" id="39"/>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20"/>
              <a:stretch>
                <a:fillRect l="0" t="0" r="0" b="0"/>
              </a:stretch>
            </a:blipFill>
          </p:spPr>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9271515" y="2011083"/>
            <a:ext cx="8243653" cy="2352294"/>
            <a:chOff x="0" y="0"/>
            <a:chExt cx="10991537" cy="3136392"/>
          </a:xfrm>
        </p:grpSpPr>
        <p:sp>
          <p:nvSpPr>
            <p:cNvPr name="Freeform 4" id="4"/>
            <p:cNvSpPr/>
            <p:nvPr/>
          </p:nvSpPr>
          <p:spPr>
            <a:xfrm flipH="false" flipV="false" rot="0">
              <a:off x="500177" y="277587"/>
              <a:ext cx="1142304" cy="1371762"/>
            </a:xfrm>
            <a:custGeom>
              <a:avLst/>
              <a:gdLst/>
              <a:ahLst/>
              <a:cxnLst/>
              <a:rect r="r" b="b" t="t" l="l"/>
              <a:pathLst>
                <a:path h="1371762" w="1142304">
                  <a:moveTo>
                    <a:pt x="0" y="0"/>
                  </a:moveTo>
                  <a:lnTo>
                    <a:pt x="1142304" y="0"/>
                  </a:lnTo>
                  <a:lnTo>
                    <a:pt x="1142304" y="1371763"/>
                  </a:lnTo>
                  <a:lnTo>
                    <a:pt x="0" y="13717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834760" y="2684509"/>
              <a:ext cx="473720" cy="451883"/>
              <a:chOff x="0" y="0"/>
              <a:chExt cx="587326" cy="560252"/>
            </a:xfrm>
          </p:grpSpPr>
          <p:sp>
            <p:nvSpPr>
              <p:cNvPr name="Freeform 6" id="6"/>
              <p:cNvSpPr/>
              <p:nvPr/>
            </p:nvSpPr>
            <p:spPr>
              <a:xfrm flipH="false" flipV="false" rot="0">
                <a:off x="0" y="0"/>
                <a:ext cx="587375" cy="560197"/>
              </a:xfrm>
              <a:custGeom>
                <a:avLst/>
                <a:gdLst/>
                <a:ahLst/>
                <a:cxnLst/>
                <a:rect r="r" b="b" t="t" l="l"/>
                <a:pathLst>
                  <a:path h="560197" w="587375">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grpSp>
          <p:nvGrpSpPr>
            <p:cNvPr name="Group 7" id="7"/>
            <p:cNvGrpSpPr/>
            <p:nvPr/>
          </p:nvGrpSpPr>
          <p:grpSpPr>
            <a:xfrm rot="0">
              <a:off x="0" y="0"/>
              <a:ext cx="2142657" cy="2571538"/>
              <a:chOff x="0" y="0"/>
              <a:chExt cx="2656504" cy="3188238"/>
            </a:xfrm>
          </p:grpSpPr>
          <p:sp>
            <p:nvSpPr>
              <p:cNvPr name="Freeform 8" id="8"/>
              <p:cNvSpPr/>
              <p:nvPr/>
            </p:nvSpPr>
            <p:spPr>
              <a:xfrm flipH="false" flipV="false" rot="0">
                <a:off x="0" y="0"/>
                <a:ext cx="2656586" cy="3188208"/>
              </a:xfrm>
              <a:custGeom>
                <a:avLst/>
                <a:gdLst/>
                <a:ahLst/>
                <a:cxnLst/>
                <a:rect r="r" b="b" t="t" l="l"/>
                <a:pathLst>
                  <a:path h="3188208" w="2656586">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grpSp>
          <p:nvGrpSpPr>
            <p:cNvPr name="Group 9" id="9"/>
            <p:cNvGrpSpPr/>
            <p:nvPr/>
          </p:nvGrpSpPr>
          <p:grpSpPr>
            <a:xfrm rot="0">
              <a:off x="3785968" y="2684509"/>
              <a:ext cx="473720" cy="451883"/>
              <a:chOff x="0" y="0"/>
              <a:chExt cx="587326" cy="560252"/>
            </a:xfrm>
          </p:grpSpPr>
          <p:sp>
            <p:nvSpPr>
              <p:cNvPr name="Freeform 10" id="10"/>
              <p:cNvSpPr/>
              <p:nvPr/>
            </p:nvSpPr>
            <p:spPr>
              <a:xfrm flipH="false" flipV="false" rot="0">
                <a:off x="0" y="0"/>
                <a:ext cx="587375" cy="560197"/>
              </a:xfrm>
              <a:custGeom>
                <a:avLst/>
                <a:gdLst/>
                <a:ahLst/>
                <a:cxnLst/>
                <a:rect r="r" b="b" t="t" l="l"/>
                <a:pathLst>
                  <a:path h="560197" w="587375">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grpSp>
          <p:nvGrpSpPr>
            <p:cNvPr name="Group 11" id="11"/>
            <p:cNvGrpSpPr/>
            <p:nvPr/>
          </p:nvGrpSpPr>
          <p:grpSpPr>
            <a:xfrm rot="0">
              <a:off x="2951208" y="0"/>
              <a:ext cx="2142657" cy="2571538"/>
              <a:chOff x="0" y="0"/>
              <a:chExt cx="2656504" cy="3188238"/>
            </a:xfrm>
          </p:grpSpPr>
          <p:sp>
            <p:nvSpPr>
              <p:cNvPr name="Freeform 12" id="12"/>
              <p:cNvSpPr/>
              <p:nvPr/>
            </p:nvSpPr>
            <p:spPr>
              <a:xfrm flipH="false" flipV="false" rot="0">
                <a:off x="0" y="0"/>
                <a:ext cx="2656586" cy="3188208"/>
              </a:xfrm>
              <a:custGeom>
                <a:avLst/>
                <a:gdLst/>
                <a:ahLst/>
                <a:cxnLst/>
                <a:rect r="r" b="b" t="t" l="l"/>
                <a:pathLst>
                  <a:path h="3188208" w="2656586">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grpSp>
          <p:nvGrpSpPr>
            <p:cNvPr name="Group 13" id="13"/>
            <p:cNvGrpSpPr/>
            <p:nvPr/>
          </p:nvGrpSpPr>
          <p:grpSpPr>
            <a:xfrm rot="0">
              <a:off x="6734804" y="2684509"/>
              <a:ext cx="473720" cy="451883"/>
              <a:chOff x="0" y="0"/>
              <a:chExt cx="587326" cy="560252"/>
            </a:xfrm>
          </p:grpSpPr>
          <p:sp>
            <p:nvSpPr>
              <p:cNvPr name="Freeform 14" id="14"/>
              <p:cNvSpPr/>
              <p:nvPr/>
            </p:nvSpPr>
            <p:spPr>
              <a:xfrm flipH="false" flipV="false" rot="0">
                <a:off x="0" y="0"/>
                <a:ext cx="587375" cy="560197"/>
              </a:xfrm>
              <a:custGeom>
                <a:avLst/>
                <a:gdLst/>
                <a:ahLst/>
                <a:cxnLst/>
                <a:rect r="r" b="b" t="t" l="l"/>
                <a:pathLst>
                  <a:path h="560197" w="587375">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grpSp>
          <p:nvGrpSpPr>
            <p:cNvPr name="Group 15" id="15"/>
            <p:cNvGrpSpPr/>
            <p:nvPr/>
          </p:nvGrpSpPr>
          <p:grpSpPr>
            <a:xfrm rot="0">
              <a:off x="5900044" y="0"/>
              <a:ext cx="2142657" cy="2571538"/>
              <a:chOff x="0" y="0"/>
              <a:chExt cx="2656504" cy="3188238"/>
            </a:xfrm>
          </p:grpSpPr>
          <p:sp>
            <p:nvSpPr>
              <p:cNvPr name="Freeform 16" id="16"/>
              <p:cNvSpPr/>
              <p:nvPr/>
            </p:nvSpPr>
            <p:spPr>
              <a:xfrm flipH="false" flipV="false" rot="0">
                <a:off x="0" y="0"/>
                <a:ext cx="2656586" cy="3188208"/>
              </a:xfrm>
              <a:custGeom>
                <a:avLst/>
                <a:gdLst/>
                <a:ahLst/>
                <a:cxnLst/>
                <a:rect r="r" b="b" t="t" l="l"/>
                <a:pathLst>
                  <a:path h="3188208" w="2656586">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grpSp>
          <p:nvGrpSpPr>
            <p:cNvPr name="Group 17" id="17"/>
            <p:cNvGrpSpPr/>
            <p:nvPr/>
          </p:nvGrpSpPr>
          <p:grpSpPr>
            <a:xfrm rot="0">
              <a:off x="9683640" y="2684509"/>
              <a:ext cx="473720" cy="451883"/>
              <a:chOff x="0" y="0"/>
              <a:chExt cx="587326" cy="560252"/>
            </a:xfrm>
          </p:grpSpPr>
          <p:sp>
            <p:nvSpPr>
              <p:cNvPr name="Freeform 18" id="18"/>
              <p:cNvSpPr/>
              <p:nvPr/>
            </p:nvSpPr>
            <p:spPr>
              <a:xfrm flipH="false" flipV="false" rot="0">
                <a:off x="0" y="0"/>
                <a:ext cx="587375" cy="560197"/>
              </a:xfrm>
              <a:custGeom>
                <a:avLst/>
                <a:gdLst/>
                <a:ahLst/>
                <a:cxnLst/>
                <a:rect r="r" b="b" t="t" l="l"/>
                <a:pathLst>
                  <a:path h="560197" w="587375">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grpSp>
          <p:nvGrpSpPr>
            <p:cNvPr name="Group 19" id="19"/>
            <p:cNvGrpSpPr/>
            <p:nvPr/>
          </p:nvGrpSpPr>
          <p:grpSpPr>
            <a:xfrm rot="0">
              <a:off x="8848880" y="0"/>
              <a:ext cx="2142657" cy="2571538"/>
              <a:chOff x="0" y="0"/>
              <a:chExt cx="2656504" cy="3188238"/>
            </a:xfrm>
          </p:grpSpPr>
          <p:sp>
            <p:nvSpPr>
              <p:cNvPr name="Freeform 20" id="20"/>
              <p:cNvSpPr/>
              <p:nvPr/>
            </p:nvSpPr>
            <p:spPr>
              <a:xfrm flipH="false" flipV="false" rot="0">
                <a:off x="0" y="0"/>
                <a:ext cx="2656586" cy="3188208"/>
              </a:xfrm>
              <a:custGeom>
                <a:avLst/>
                <a:gdLst/>
                <a:ahLst/>
                <a:cxnLst/>
                <a:rect r="r" b="b" t="t" l="l"/>
                <a:pathLst>
                  <a:path h="3188208" w="2656586">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sp>
          <p:nvSpPr>
            <p:cNvPr name="Freeform 21" id="21"/>
            <p:cNvSpPr/>
            <p:nvPr/>
          </p:nvSpPr>
          <p:spPr>
            <a:xfrm flipH="false" flipV="false" rot="0">
              <a:off x="3342962" y="422367"/>
              <a:ext cx="1214018" cy="1231937"/>
            </a:xfrm>
            <a:custGeom>
              <a:avLst/>
              <a:gdLst/>
              <a:ahLst/>
              <a:cxnLst/>
              <a:rect r="r" b="b" t="t" l="l"/>
              <a:pathLst>
                <a:path h="1231937" w="1214018">
                  <a:moveTo>
                    <a:pt x="0" y="0"/>
                  </a:moveTo>
                  <a:lnTo>
                    <a:pt x="1214017" y="0"/>
                  </a:lnTo>
                  <a:lnTo>
                    <a:pt x="1214017" y="1231936"/>
                  </a:lnTo>
                  <a:lnTo>
                    <a:pt x="0" y="12319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0">
              <a:off x="6403807" y="535684"/>
              <a:ext cx="1135131" cy="1118620"/>
            </a:xfrm>
            <a:custGeom>
              <a:avLst/>
              <a:gdLst/>
              <a:ahLst/>
              <a:cxnLst/>
              <a:rect r="r" b="b" t="t" l="l"/>
              <a:pathLst>
                <a:path h="1118620" w="1135131">
                  <a:moveTo>
                    <a:pt x="0" y="0"/>
                  </a:moveTo>
                  <a:lnTo>
                    <a:pt x="1135131" y="0"/>
                  </a:lnTo>
                  <a:lnTo>
                    <a:pt x="1135131" y="1118619"/>
                  </a:lnTo>
                  <a:lnTo>
                    <a:pt x="0" y="11186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3" id="23"/>
            <p:cNvSpPr/>
            <p:nvPr/>
          </p:nvSpPr>
          <p:spPr>
            <a:xfrm flipH="false" flipV="false" rot="0">
              <a:off x="9355085" y="422367"/>
              <a:ext cx="1095304" cy="1231937"/>
            </a:xfrm>
            <a:custGeom>
              <a:avLst/>
              <a:gdLst/>
              <a:ahLst/>
              <a:cxnLst/>
              <a:rect r="r" b="b" t="t" l="l"/>
              <a:pathLst>
                <a:path h="1231937" w="1095304">
                  <a:moveTo>
                    <a:pt x="0" y="0"/>
                  </a:moveTo>
                  <a:lnTo>
                    <a:pt x="1095304" y="0"/>
                  </a:lnTo>
                  <a:lnTo>
                    <a:pt x="1095304" y="1231936"/>
                  </a:lnTo>
                  <a:lnTo>
                    <a:pt x="0" y="123193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24" id="24"/>
          <p:cNvSpPr/>
          <p:nvPr/>
        </p:nvSpPr>
        <p:spPr>
          <a:xfrm flipH="false" flipV="false" rot="-10800000">
            <a:off x="-336741" y="-295056"/>
            <a:ext cx="8975703" cy="2578475"/>
          </a:xfrm>
          <a:custGeom>
            <a:avLst/>
            <a:gdLst/>
            <a:ahLst/>
            <a:cxnLst/>
            <a:rect r="r" b="b" t="t" l="l"/>
            <a:pathLst>
              <a:path h="2578475" w="8975703">
                <a:moveTo>
                  <a:pt x="0" y="0"/>
                </a:moveTo>
                <a:lnTo>
                  <a:pt x="8975704" y="0"/>
                </a:lnTo>
                <a:lnTo>
                  <a:pt x="8975704" y="2578475"/>
                </a:lnTo>
                <a:lnTo>
                  <a:pt x="0" y="257847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5" id="25"/>
          <p:cNvGrpSpPr/>
          <p:nvPr/>
        </p:nvGrpSpPr>
        <p:grpSpPr>
          <a:xfrm rot="0">
            <a:off x="-518699" y="2283419"/>
            <a:ext cx="9339620" cy="1807621"/>
            <a:chOff x="0" y="0"/>
            <a:chExt cx="12452827" cy="2410161"/>
          </a:xfrm>
        </p:grpSpPr>
        <p:grpSp>
          <p:nvGrpSpPr>
            <p:cNvPr name="Group 26" id="26"/>
            <p:cNvGrpSpPr/>
            <p:nvPr/>
          </p:nvGrpSpPr>
          <p:grpSpPr>
            <a:xfrm rot="0">
              <a:off x="0" y="0"/>
              <a:ext cx="12452827" cy="2410161"/>
              <a:chOff x="0" y="0"/>
              <a:chExt cx="2905423" cy="562325"/>
            </a:xfrm>
          </p:grpSpPr>
          <p:sp>
            <p:nvSpPr>
              <p:cNvPr name="Freeform 27" id="27"/>
              <p:cNvSpPr/>
              <p:nvPr/>
            </p:nvSpPr>
            <p:spPr>
              <a:xfrm flipH="false" flipV="false" rot="0">
                <a:off x="0" y="0"/>
                <a:ext cx="2905423" cy="562325"/>
              </a:xfrm>
              <a:custGeom>
                <a:avLst/>
                <a:gdLst/>
                <a:ahLst/>
                <a:cxnLst/>
                <a:rect r="r" b="b" t="t" l="l"/>
                <a:pathLst>
                  <a:path h="562325" w="2905423">
                    <a:moveTo>
                      <a:pt x="26668" y="0"/>
                    </a:moveTo>
                    <a:lnTo>
                      <a:pt x="2878754" y="0"/>
                    </a:lnTo>
                    <a:cubicBezTo>
                      <a:pt x="2885827" y="0"/>
                      <a:pt x="2892610" y="2810"/>
                      <a:pt x="2897612" y="7811"/>
                    </a:cubicBezTo>
                    <a:cubicBezTo>
                      <a:pt x="2902613" y="12812"/>
                      <a:pt x="2905423" y="19595"/>
                      <a:pt x="2905423" y="26668"/>
                    </a:cubicBezTo>
                    <a:lnTo>
                      <a:pt x="2905423" y="535657"/>
                    </a:lnTo>
                    <a:cubicBezTo>
                      <a:pt x="2905423" y="542730"/>
                      <a:pt x="2902613" y="549513"/>
                      <a:pt x="2897612" y="554514"/>
                    </a:cubicBezTo>
                    <a:cubicBezTo>
                      <a:pt x="2892610" y="559515"/>
                      <a:pt x="2885827" y="562325"/>
                      <a:pt x="2878754" y="562325"/>
                    </a:cubicBezTo>
                    <a:lnTo>
                      <a:pt x="26668" y="562325"/>
                    </a:lnTo>
                    <a:cubicBezTo>
                      <a:pt x="19595" y="562325"/>
                      <a:pt x="12812" y="559515"/>
                      <a:pt x="7811" y="554514"/>
                    </a:cubicBezTo>
                    <a:cubicBezTo>
                      <a:pt x="2810" y="549513"/>
                      <a:pt x="0" y="542730"/>
                      <a:pt x="0" y="535657"/>
                    </a:cubicBezTo>
                    <a:lnTo>
                      <a:pt x="0" y="26668"/>
                    </a:lnTo>
                    <a:cubicBezTo>
                      <a:pt x="0" y="19595"/>
                      <a:pt x="2810" y="12812"/>
                      <a:pt x="7811" y="7811"/>
                    </a:cubicBezTo>
                    <a:cubicBezTo>
                      <a:pt x="12812" y="2810"/>
                      <a:pt x="19595" y="0"/>
                      <a:pt x="26668" y="0"/>
                    </a:cubicBezTo>
                    <a:close/>
                  </a:path>
                </a:pathLst>
              </a:custGeom>
              <a:solidFill>
                <a:srgbClr val="009245"/>
              </a:solidFill>
            </p:spPr>
          </p:sp>
          <p:sp>
            <p:nvSpPr>
              <p:cNvPr name="TextBox 28" id="28"/>
              <p:cNvSpPr txBox="true"/>
              <p:nvPr/>
            </p:nvSpPr>
            <p:spPr>
              <a:xfrm>
                <a:off x="0" y="-28575"/>
                <a:ext cx="2905423" cy="590900"/>
              </a:xfrm>
              <a:prstGeom prst="rect">
                <a:avLst/>
              </a:prstGeom>
            </p:spPr>
            <p:txBody>
              <a:bodyPr anchor="ctr" rtlCol="false" tIns="50800" lIns="50800" bIns="50800" rIns="50800"/>
              <a:lstStyle/>
              <a:p>
                <a:pPr algn="ctr">
                  <a:lnSpc>
                    <a:spcPts val="3590"/>
                  </a:lnSpc>
                </a:pPr>
              </a:p>
            </p:txBody>
          </p:sp>
        </p:grpSp>
        <p:sp>
          <p:nvSpPr>
            <p:cNvPr name="TextBox 29" id="29"/>
            <p:cNvSpPr txBox="true"/>
            <p:nvPr/>
          </p:nvSpPr>
          <p:spPr>
            <a:xfrm rot="0">
              <a:off x="3017249" y="321131"/>
              <a:ext cx="7654765" cy="588923"/>
            </a:xfrm>
            <a:prstGeom prst="rect">
              <a:avLst/>
            </a:prstGeom>
          </p:spPr>
          <p:txBody>
            <a:bodyPr anchor="t" rtlCol="false" tIns="0" lIns="0" bIns="0" rIns="0">
              <a:spAutoFit/>
            </a:bodyPr>
            <a:lstStyle/>
            <a:p>
              <a:pPr algn="ctr" marL="0" indent="0" lvl="0">
                <a:lnSpc>
                  <a:spcPts val="3501"/>
                </a:lnSpc>
                <a:spcBef>
                  <a:spcPct val="0"/>
                </a:spcBef>
              </a:pPr>
              <a:r>
                <a:rPr lang="en-US" b="true" sz="2537" spc="248">
                  <a:solidFill>
                    <a:srgbClr val="FFFFFF"/>
                  </a:solidFill>
                  <a:latin typeface="Poppins Bold"/>
                  <a:ea typeface="Poppins Bold"/>
                  <a:cs typeface="Poppins Bold"/>
                  <a:sym typeface="Poppins Bold"/>
                </a:rPr>
                <a:t>CITIZEN SAFETY CENTER</a:t>
              </a:r>
            </a:p>
          </p:txBody>
        </p:sp>
        <p:sp>
          <p:nvSpPr>
            <p:cNvPr name="Freeform 30" id="30"/>
            <p:cNvSpPr/>
            <p:nvPr/>
          </p:nvSpPr>
          <p:spPr>
            <a:xfrm flipH="false" flipV="false" rot="0">
              <a:off x="4564232" y="1101270"/>
              <a:ext cx="867658" cy="1205081"/>
            </a:xfrm>
            <a:custGeom>
              <a:avLst/>
              <a:gdLst/>
              <a:ahLst/>
              <a:cxnLst/>
              <a:rect r="r" b="b" t="t" l="l"/>
              <a:pathLst>
                <a:path h="1205081" w="867658">
                  <a:moveTo>
                    <a:pt x="0" y="0"/>
                  </a:moveTo>
                  <a:lnTo>
                    <a:pt x="867658" y="0"/>
                  </a:lnTo>
                  <a:lnTo>
                    <a:pt x="867658" y="1205081"/>
                  </a:lnTo>
                  <a:lnTo>
                    <a:pt x="0" y="12050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31" id="31"/>
            <p:cNvSpPr/>
            <p:nvPr/>
          </p:nvSpPr>
          <p:spPr>
            <a:xfrm flipH="false" flipV="false" rot="0">
              <a:off x="3323172" y="1036546"/>
              <a:ext cx="1015264" cy="1221872"/>
            </a:xfrm>
            <a:custGeom>
              <a:avLst/>
              <a:gdLst/>
              <a:ahLst/>
              <a:cxnLst/>
              <a:rect r="r" b="b" t="t" l="l"/>
              <a:pathLst>
                <a:path h="1221872" w="1015264">
                  <a:moveTo>
                    <a:pt x="0" y="0"/>
                  </a:moveTo>
                  <a:lnTo>
                    <a:pt x="1015264" y="0"/>
                  </a:lnTo>
                  <a:lnTo>
                    <a:pt x="1015264" y="1221872"/>
                  </a:lnTo>
                  <a:lnTo>
                    <a:pt x="0" y="122187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2" id="32"/>
            <p:cNvSpPr/>
            <p:nvPr/>
          </p:nvSpPr>
          <p:spPr>
            <a:xfrm flipH="false" flipV="false" rot="0">
              <a:off x="5652999" y="1101270"/>
              <a:ext cx="867658" cy="1205081"/>
            </a:xfrm>
            <a:custGeom>
              <a:avLst/>
              <a:gdLst/>
              <a:ahLst/>
              <a:cxnLst/>
              <a:rect r="r" b="b" t="t" l="l"/>
              <a:pathLst>
                <a:path h="1205081" w="867658">
                  <a:moveTo>
                    <a:pt x="0" y="0"/>
                  </a:moveTo>
                  <a:lnTo>
                    <a:pt x="867658" y="0"/>
                  </a:lnTo>
                  <a:lnTo>
                    <a:pt x="867658" y="1205081"/>
                  </a:lnTo>
                  <a:lnTo>
                    <a:pt x="0" y="12050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33" id="33"/>
            <p:cNvSpPr/>
            <p:nvPr/>
          </p:nvSpPr>
          <p:spPr>
            <a:xfrm flipH="false" flipV="false" rot="0">
              <a:off x="6746453" y="1101270"/>
              <a:ext cx="867658" cy="1205081"/>
            </a:xfrm>
            <a:custGeom>
              <a:avLst/>
              <a:gdLst/>
              <a:ahLst/>
              <a:cxnLst/>
              <a:rect r="r" b="b" t="t" l="l"/>
              <a:pathLst>
                <a:path h="1205081" w="867658">
                  <a:moveTo>
                    <a:pt x="0" y="0"/>
                  </a:moveTo>
                  <a:lnTo>
                    <a:pt x="867658" y="0"/>
                  </a:lnTo>
                  <a:lnTo>
                    <a:pt x="867658" y="1205081"/>
                  </a:lnTo>
                  <a:lnTo>
                    <a:pt x="0" y="12050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34" id="34"/>
            <p:cNvSpPr/>
            <p:nvPr/>
          </p:nvSpPr>
          <p:spPr>
            <a:xfrm flipH="false" flipV="false" rot="0">
              <a:off x="7839908" y="1101270"/>
              <a:ext cx="867658" cy="1205081"/>
            </a:xfrm>
            <a:custGeom>
              <a:avLst/>
              <a:gdLst/>
              <a:ahLst/>
              <a:cxnLst/>
              <a:rect r="r" b="b" t="t" l="l"/>
              <a:pathLst>
                <a:path h="1205081" w="867658">
                  <a:moveTo>
                    <a:pt x="0" y="0"/>
                  </a:moveTo>
                  <a:lnTo>
                    <a:pt x="867658" y="0"/>
                  </a:lnTo>
                  <a:lnTo>
                    <a:pt x="867658" y="1205081"/>
                  </a:lnTo>
                  <a:lnTo>
                    <a:pt x="0" y="12050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35" id="35"/>
            <p:cNvSpPr/>
            <p:nvPr/>
          </p:nvSpPr>
          <p:spPr>
            <a:xfrm flipH="false" flipV="false" rot="0">
              <a:off x="8933362" y="1101270"/>
              <a:ext cx="1015264" cy="1221872"/>
            </a:xfrm>
            <a:custGeom>
              <a:avLst/>
              <a:gdLst/>
              <a:ahLst/>
              <a:cxnLst/>
              <a:rect r="r" b="b" t="t" l="l"/>
              <a:pathLst>
                <a:path h="1221872" w="1015264">
                  <a:moveTo>
                    <a:pt x="0" y="0"/>
                  </a:moveTo>
                  <a:lnTo>
                    <a:pt x="1015264" y="0"/>
                  </a:lnTo>
                  <a:lnTo>
                    <a:pt x="1015264" y="1221872"/>
                  </a:lnTo>
                  <a:lnTo>
                    <a:pt x="0" y="122187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sp>
        <p:nvSpPr>
          <p:cNvPr name="Freeform 36" id="36"/>
          <p:cNvSpPr/>
          <p:nvPr/>
        </p:nvSpPr>
        <p:spPr>
          <a:xfrm flipH="false" flipV="false" rot="0">
            <a:off x="9021556" y="4363376"/>
            <a:ext cx="8743570" cy="5825403"/>
          </a:xfrm>
          <a:custGeom>
            <a:avLst/>
            <a:gdLst/>
            <a:ahLst/>
            <a:cxnLst/>
            <a:rect r="r" b="b" t="t" l="l"/>
            <a:pathLst>
              <a:path h="5825403" w="8743570">
                <a:moveTo>
                  <a:pt x="0" y="0"/>
                </a:moveTo>
                <a:lnTo>
                  <a:pt x="8743570" y="0"/>
                </a:lnTo>
                <a:lnTo>
                  <a:pt x="8743570" y="5825403"/>
                </a:lnTo>
                <a:lnTo>
                  <a:pt x="0" y="5825403"/>
                </a:lnTo>
                <a:lnTo>
                  <a:pt x="0" y="0"/>
                </a:lnTo>
                <a:close/>
              </a:path>
            </a:pathLst>
          </a:custGeom>
          <a:blipFill>
            <a:blip r:embed="rId17"/>
            <a:stretch>
              <a:fillRect l="0" t="0" r="0" b="0"/>
            </a:stretch>
          </a:blipFill>
        </p:spPr>
      </p:sp>
      <p:sp>
        <p:nvSpPr>
          <p:cNvPr name="TextBox 37" id="37"/>
          <p:cNvSpPr txBox="true"/>
          <p:nvPr/>
        </p:nvSpPr>
        <p:spPr>
          <a:xfrm rot="0">
            <a:off x="1229690" y="1410051"/>
            <a:ext cx="7409273" cy="601032"/>
          </a:xfrm>
          <a:prstGeom prst="rect">
            <a:avLst/>
          </a:prstGeom>
        </p:spPr>
        <p:txBody>
          <a:bodyPr anchor="t" rtlCol="false" tIns="0" lIns="0" bIns="0" rIns="0">
            <a:spAutoFit/>
          </a:bodyPr>
          <a:lstStyle/>
          <a:p>
            <a:pPr algn="l" marL="0" indent="0" lvl="0">
              <a:lnSpc>
                <a:spcPts val="4278"/>
              </a:lnSpc>
              <a:spcBef>
                <a:spcPct val="0"/>
              </a:spcBef>
            </a:pPr>
            <a:r>
              <a:rPr lang="en-US" b="true" sz="4321" spc="151">
                <a:solidFill>
                  <a:srgbClr val="1C5739"/>
                </a:solidFill>
                <a:latin typeface="Poppins Bold"/>
                <a:ea typeface="Poppins Bold"/>
                <a:cs typeface="Poppins Bold"/>
                <a:sym typeface="Poppins Bold"/>
              </a:rPr>
              <a:t>Idea for implementation</a:t>
            </a:r>
          </a:p>
        </p:txBody>
      </p:sp>
      <p:sp>
        <p:nvSpPr>
          <p:cNvPr name="TextBox 38" id="38"/>
          <p:cNvSpPr txBox="true"/>
          <p:nvPr/>
        </p:nvSpPr>
        <p:spPr>
          <a:xfrm rot="0">
            <a:off x="0" y="4281540"/>
            <a:ext cx="8708806" cy="5750433"/>
          </a:xfrm>
          <a:prstGeom prst="rect">
            <a:avLst/>
          </a:prstGeom>
        </p:spPr>
        <p:txBody>
          <a:bodyPr anchor="t" rtlCol="false" tIns="0" lIns="0" bIns="0" rIns="0">
            <a:spAutoFit/>
          </a:bodyPr>
          <a:lstStyle/>
          <a:p>
            <a:pPr algn="just" marL="474979" indent="-237490" lvl="1">
              <a:lnSpc>
                <a:spcPts val="3035"/>
              </a:lnSpc>
              <a:buFont typeface="Arial"/>
              <a:buChar char="•"/>
            </a:pPr>
            <a:r>
              <a:rPr lang="en-US" b="true" sz="2199" spc="79">
                <a:solidFill>
                  <a:srgbClr val="397D5A"/>
                </a:solidFill>
                <a:latin typeface="Alegreya Sans Bold"/>
                <a:ea typeface="Alegreya Sans Bold"/>
                <a:cs typeface="Alegreya Sans Bold"/>
                <a:sym typeface="Alegreya Sans Bold"/>
              </a:rPr>
              <a:t>Improving community safety by establishing a Safety Center to meet residents’ needs for comprehensive safety services, including civil protection, public order, and medical care.</a:t>
            </a:r>
          </a:p>
          <a:p>
            <a:pPr algn="just" marL="474979" indent="-237490" lvl="1">
              <a:lnSpc>
                <a:spcPts val="3035"/>
              </a:lnSpc>
              <a:buFont typeface="Arial"/>
              <a:buChar char="•"/>
            </a:pPr>
            <a:r>
              <a:rPr lang="en-US" b="true" sz="2199" spc="79">
                <a:solidFill>
                  <a:srgbClr val="397D5A"/>
                </a:solidFill>
                <a:latin typeface="Alegreya Sans Bold"/>
                <a:ea typeface="Alegreya Sans Bold"/>
                <a:cs typeface="Alegreya Sans Bold"/>
                <a:sym typeface="Alegreya Sans Bold"/>
              </a:rPr>
              <a:t>The reconstruction and expansion project will enable the creation of a Security Center within the Kamyanska Territorial Community, which will house a fire and rescue unit, an ambulance unit, and a police station.</a:t>
            </a:r>
          </a:p>
          <a:p>
            <a:pPr algn="just" marL="474979" indent="-237490" lvl="1">
              <a:lnSpc>
                <a:spcPts val="3035"/>
              </a:lnSpc>
              <a:buFont typeface="Arial"/>
              <a:buChar char="•"/>
            </a:pPr>
            <a:r>
              <a:rPr lang="en-US" b="true" sz="2199" spc="79">
                <a:solidFill>
                  <a:srgbClr val="397D5A"/>
                </a:solidFill>
                <a:latin typeface="Alegreya Sans Bold"/>
                <a:ea typeface="Alegreya Sans Bold"/>
                <a:cs typeface="Alegreya Sans Bold"/>
                <a:sym typeface="Alegreya Sans Bold"/>
              </a:rPr>
              <a:t>A land plot is available on which the Security Center can be located.</a:t>
            </a:r>
          </a:p>
          <a:p>
            <a:pPr algn="just" marL="474979" indent="-237490" lvl="1">
              <a:lnSpc>
                <a:spcPts val="3035"/>
              </a:lnSpc>
              <a:buFont typeface="Arial"/>
              <a:buChar char="•"/>
            </a:pPr>
            <a:r>
              <a:rPr lang="en-US" b="true" sz="2199" spc="79">
                <a:solidFill>
                  <a:srgbClr val="397D5A"/>
                </a:solidFill>
                <a:latin typeface="Alegreya Sans Bold"/>
                <a:ea typeface="Alegreya Sans Bold"/>
                <a:cs typeface="Alegreya Sans Bold"/>
                <a:sym typeface="Alegreya Sans Bold"/>
              </a:rPr>
              <a:t>The Security Center’s location is optimal, as it will be equidistant from the rest of the community’s villages, ensuring access to services for all community residents and reducing transportation costs.</a:t>
            </a:r>
          </a:p>
          <a:p>
            <a:pPr algn="just" marL="474979" indent="-237490" lvl="1">
              <a:lnSpc>
                <a:spcPts val="3035"/>
              </a:lnSpc>
              <a:buFont typeface="Arial"/>
              <a:buChar char="•"/>
            </a:pPr>
            <a:r>
              <a:rPr lang="en-US" b="true" sz="2199" spc="79">
                <a:solidFill>
                  <a:srgbClr val="397D5A"/>
                </a:solidFill>
                <a:latin typeface="Alegreya Sans Bold"/>
                <a:ea typeface="Alegreya Sans Bold"/>
                <a:cs typeface="Alegreya Sans Bold"/>
                <a:sym typeface="Alegreya Sans Bold"/>
              </a:rPr>
              <a:t>The Security Center is designed to meet the needs of the community’s population (9,447 people, including 214 IDPs) as well as residents of neighboring communities (25,000 people).</a:t>
            </a:r>
          </a:p>
        </p:txBody>
      </p:sp>
      <p:grpSp>
        <p:nvGrpSpPr>
          <p:cNvPr name="Group 39" id="39"/>
          <p:cNvGrpSpPr/>
          <p:nvPr/>
        </p:nvGrpSpPr>
        <p:grpSpPr>
          <a:xfrm rot="0">
            <a:off x="12363533" y="300775"/>
            <a:ext cx="5532872" cy="1455850"/>
            <a:chOff x="0" y="0"/>
            <a:chExt cx="7377163" cy="1941133"/>
          </a:xfrm>
        </p:grpSpPr>
        <p:sp>
          <p:nvSpPr>
            <p:cNvPr name="TextBox 40" id="40"/>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41" id="41"/>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42" id="42"/>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18"/>
              <a:stretch>
                <a:fillRect l="0" t="0" r="0" b="0"/>
              </a:stretch>
            </a:blipFill>
          </p:spPr>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DFBFB"/>
        </a:solidFill>
      </p:bgPr>
    </p:bg>
    <p:spTree>
      <p:nvGrpSpPr>
        <p:cNvPr id="1" name=""/>
        <p:cNvGrpSpPr/>
        <p:nvPr/>
      </p:nvGrpSpPr>
      <p:grpSpPr>
        <a:xfrm>
          <a:off x="0" y="0"/>
          <a:ext cx="0" cy="0"/>
          <a:chOff x="0" y="0"/>
          <a:chExt cx="0" cy="0"/>
        </a:xfrm>
      </p:grpSpPr>
      <p:grpSp>
        <p:nvGrpSpPr>
          <p:cNvPr name="Group 2" id="2"/>
          <p:cNvGrpSpPr/>
          <p:nvPr/>
        </p:nvGrpSpPr>
        <p:grpSpPr>
          <a:xfrm rot="0">
            <a:off x="-1543050" y="-558218"/>
            <a:ext cx="3086100" cy="11299900"/>
            <a:chOff x="0" y="0"/>
            <a:chExt cx="812800" cy="2976105"/>
          </a:xfrm>
        </p:grpSpPr>
        <p:sp>
          <p:nvSpPr>
            <p:cNvPr name="Freeform 3" id="3"/>
            <p:cNvSpPr/>
            <p:nvPr/>
          </p:nvSpPr>
          <p:spPr>
            <a:xfrm flipH="false" flipV="false" rot="0">
              <a:off x="0" y="0"/>
              <a:ext cx="812800" cy="2976105"/>
            </a:xfrm>
            <a:custGeom>
              <a:avLst/>
              <a:gdLst/>
              <a:ahLst/>
              <a:cxnLst/>
              <a:rect r="r" b="b" t="t" l="l"/>
              <a:pathLst>
                <a:path h="2976105" w="812800">
                  <a:moveTo>
                    <a:pt x="0" y="0"/>
                  </a:moveTo>
                  <a:lnTo>
                    <a:pt x="812800" y="0"/>
                  </a:lnTo>
                  <a:lnTo>
                    <a:pt x="812800" y="2976105"/>
                  </a:lnTo>
                  <a:lnTo>
                    <a:pt x="0" y="2976105"/>
                  </a:lnTo>
                  <a:close/>
                </a:path>
              </a:pathLst>
            </a:custGeom>
            <a:solidFill>
              <a:srgbClr val="1C5739"/>
            </a:solidFill>
          </p:spPr>
        </p:sp>
        <p:sp>
          <p:nvSpPr>
            <p:cNvPr name="TextBox 4" id="4"/>
            <p:cNvSpPr txBox="true"/>
            <p:nvPr/>
          </p:nvSpPr>
          <p:spPr>
            <a:xfrm>
              <a:off x="0" y="-19050"/>
              <a:ext cx="812800" cy="2995155"/>
            </a:xfrm>
            <a:prstGeom prst="rect">
              <a:avLst/>
            </a:prstGeom>
          </p:spPr>
          <p:txBody>
            <a:bodyPr anchor="ctr" rtlCol="false" tIns="50800" lIns="50800" bIns="50800" rIns="50800"/>
            <a:lstStyle/>
            <a:p>
              <a:pPr algn="ctr">
                <a:lnSpc>
                  <a:spcPts val="2859"/>
                </a:lnSpc>
              </a:pPr>
            </a:p>
          </p:txBody>
        </p:sp>
      </p:grpSp>
      <p:grpSp>
        <p:nvGrpSpPr>
          <p:cNvPr name="Group 5" id="5"/>
          <p:cNvGrpSpPr/>
          <p:nvPr/>
        </p:nvGrpSpPr>
        <p:grpSpPr>
          <a:xfrm rot="0">
            <a:off x="1886297" y="2112908"/>
            <a:ext cx="5408984" cy="7979428"/>
            <a:chOff x="0" y="0"/>
            <a:chExt cx="1424588" cy="2101578"/>
          </a:xfrm>
        </p:grpSpPr>
        <p:sp>
          <p:nvSpPr>
            <p:cNvPr name="Freeform 6" id="6"/>
            <p:cNvSpPr/>
            <p:nvPr/>
          </p:nvSpPr>
          <p:spPr>
            <a:xfrm flipH="false" flipV="false" rot="0">
              <a:off x="0" y="0"/>
              <a:ext cx="1424588" cy="2101578"/>
            </a:xfrm>
            <a:custGeom>
              <a:avLst/>
              <a:gdLst/>
              <a:ahLst/>
              <a:cxnLst/>
              <a:rect r="r" b="b" t="t" l="l"/>
              <a:pathLst>
                <a:path h="2101578" w="1424588">
                  <a:moveTo>
                    <a:pt x="0" y="0"/>
                  </a:moveTo>
                  <a:lnTo>
                    <a:pt x="1424588" y="0"/>
                  </a:lnTo>
                  <a:lnTo>
                    <a:pt x="1424588" y="2101578"/>
                  </a:lnTo>
                  <a:lnTo>
                    <a:pt x="0" y="2101578"/>
                  </a:lnTo>
                  <a:close/>
                </a:path>
              </a:pathLst>
            </a:custGeom>
            <a:solidFill>
              <a:srgbClr val="1C5739"/>
            </a:solidFill>
          </p:spPr>
        </p:sp>
        <p:sp>
          <p:nvSpPr>
            <p:cNvPr name="TextBox 7" id="7"/>
            <p:cNvSpPr txBox="true"/>
            <p:nvPr/>
          </p:nvSpPr>
          <p:spPr>
            <a:xfrm>
              <a:off x="0" y="-19050"/>
              <a:ext cx="1424588" cy="2120628"/>
            </a:xfrm>
            <a:prstGeom prst="rect">
              <a:avLst/>
            </a:prstGeom>
          </p:spPr>
          <p:txBody>
            <a:bodyPr anchor="ctr" rtlCol="false" tIns="50800" lIns="50800" bIns="50800" rIns="50800"/>
            <a:lstStyle/>
            <a:p>
              <a:pPr algn="ctr">
                <a:lnSpc>
                  <a:spcPts val="2859"/>
                </a:lnSpc>
              </a:pPr>
            </a:p>
          </p:txBody>
        </p:sp>
      </p:grpSp>
      <p:sp>
        <p:nvSpPr>
          <p:cNvPr name="Freeform 8" id="8"/>
          <p:cNvSpPr/>
          <p:nvPr/>
        </p:nvSpPr>
        <p:spPr>
          <a:xfrm flipH="false" flipV="false" rot="0">
            <a:off x="13863773" y="5395032"/>
            <a:ext cx="3806571" cy="2083232"/>
          </a:xfrm>
          <a:custGeom>
            <a:avLst/>
            <a:gdLst/>
            <a:ahLst/>
            <a:cxnLst/>
            <a:rect r="r" b="b" t="t" l="l"/>
            <a:pathLst>
              <a:path h="2083232" w="3806571">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211622" y="1766247"/>
            <a:ext cx="5486400" cy="7980897"/>
          </a:xfrm>
          <a:custGeom>
            <a:avLst/>
            <a:gdLst/>
            <a:ahLst/>
            <a:cxnLst/>
            <a:rect r="r" b="b" t="t" l="l"/>
            <a:pathLst>
              <a:path h="7980897" w="5486400">
                <a:moveTo>
                  <a:pt x="0" y="0"/>
                </a:moveTo>
                <a:lnTo>
                  <a:pt x="5486400" y="0"/>
                </a:lnTo>
                <a:lnTo>
                  <a:pt x="5486400" y="7980897"/>
                </a:lnTo>
                <a:lnTo>
                  <a:pt x="0" y="7980897"/>
                </a:lnTo>
                <a:lnTo>
                  <a:pt x="0" y="0"/>
                </a:lnTo>
                <a:close/>
              </a:path>
            </a:pathLst>
          </a:custGeom>
          <a:blipFill>
            <a:blip r:embed="rId4"/>
            <a:stretch>
              <a:fillRect l="-44570" t="0" r="-44570" b="0"/>
            </a:stretch>
          </a:blipFill>
        </p:spPr>
      </p:sp>
      <p:grpSp>
        <p:nvGrpSpPr>
          <p:cNvPr name="Group 10" id="10"/>
          <p:cNvGrpSpPr/>
          <p:nvPr/>
        </p:nvGrpSpPr>
        <p:grpSpPr>
          <a:xfrm rot="0">
            <a:off x="7837905" y="5206456"/>
            <a:ext cx="10201619" cy="1781727"/>
            <a:chOff x="0" y="0"/>
            <a:chExt cx="13602159" cy="2375637"/>
          </a:xfrm>
        </p:grpSpPr>
        <p:grpSp>
          <p:nvGrpSpPr>
            <p:cNvPr name="Group 11" id="11"/>
            <p:cNvGrpSpPr/>
            <p:nvPr/>
          </p:nvGrpSpPr>
          <p:grpSpPr>
            <a:xfrm rot="0">
              <a:off x="0" y="0"/>
              <a:ext cx="13602159" cy="2375637"/>
              <a:chOff x="0" y="0"/>
              <a:chExt cx="7988400" cy="1395186"/>
            </a:xfrm>
          </p:grpSpPr>
          <p:sp>
            <p:nvSpPr>
              <p:cNvPr name="Freeform 12" id="12"/>
              <p:cNvSpPr/>
              <p:nvPr/>
            </p:nvSpPr>
            <p:spPr>
              <a:xfrm flipH="false" flipV="false" rot="0">
                <a:off x="0" y="0"/>
                <a:ext cx="8045860" cy="1441712"/>
              </a:xfrm>
              <a:custGeom>
                <a:avLst/>
                <a:gdLst/>
                <a:ahLst/>
                <a:cxnLst/>
                <a:rect r="r" b="b" t="t" l="l"/>
                <a:pathLst>
                  <a:path h="1441712" w="8045860">
                    <a:moveTo>
                      <a:pt x="1047241" y="1441712"/>
                    </a:moveTo>
                    <a:lnTo>
                      <a:pt x="8045860" y="1441712"/>
                    </a:lnTo>
                    <a:lnTo>
                      <a:pt x="7142967" y="819362"/>
                    </a:lnTo>
                    <a:cubicBezTo>
                      <a:pt x="7100198" y="790611"/>
                      <a:pt x="7078193" y="752523"/>
                      <a:pt x="7078193" y="714527"/>
                    </a:cubicBezTo>
                    <a:cubicBezTo>
                      <a:pt x="7078193" y="676531"/>
                      <a:pt x="7099646" y="638812"/>
                      <a:pt x="7142967" y="609691"/>
                    </a:cubicBezTo>
                    <a:lnTo>
                      <a:pt x="8045352" y="0"/>
                    </a:lnTo>
                    <a:lnTo>
                      <a:pt x="1047241" y="0"/>
                    </a:lnTo>
                    <a:lnTo>
                      <a:pt x="0" y="714064"/>
                    </a:lnTo>
                    <a:lnTo>
                      <a:pt x="1047241" y="1441585"/>
                    </a:lnTo>
                    <a:close/>
                  </a:path>
                </a:pathLst>
              </a:custGeom>
              <a:solidFill>
                <a:srgbClr val="397D5A"/>
              </a:solidFill>
            </p:spPr>
          </p:sp>
        </p:grpSp>
        <p:sp>
          <p:nvSpPr>
            <p:cNvPr name="TextBox 13" id="13"/>
            <p:cNvSpPr txBox="true"/>
            <p:nvPr/>
          </p:nvSpPr>
          <p:spPr>
            <a:xfrm rot="0">
              <a:off x="2684162" y="838635"/>
              <a:ext cx="5856600" cy="641217"/>
            </a:xfrm>
            <a:prstGeom prst="rect">
              <a:avLst/>
            </a:prstGeom>
          </p:spPr>
          <p:txBody>
            <a:bodyPr anchor="t" rtlCol="false" tIns="0" lIns="0" bIns="0" rIns="0">
              <a:spAutoFit/>
            </a:bodyPr>
            <a:lstStyle/>
            <a:p>
              <a:pPr algn="ctr" marL="0" indent="0" lvl="0">
                <a:lnSpc>
                  <a:spcPts val="4031"/>
                </a:lnSpc>
                <a:spcBef>
                  <a:spcPct val="0"/>
                </a:spcBef>
              </a:pPr>
              <a:r>
                <a:rPr lang="en-US" b="true" sz="2921" spc="286">
                  <a:solidFill>
                    <a:srgbClr val="FFFFFF"/>
                  </a:solidFill>
                  <a:latin typeface="Open Sauce Bold"/>
                  <a:ea typeface="Open Sauce Bold"/>
                  <a:cs typeface="Open Sauce Bold"/>
                  <a:sym typeface="Open Sauce Bold"/>
                </a:rPr>
                <a:t>Investment </a:t>
              </a:r>
            </a:p>
          </p:txBody>
        </p:sp>
      </p:grpSp>
      <p:sp>
        <p:nvSpPr>
          <p:cNvPr name="Freeform 14" id="14"/>
          <p:cNvSpPr/>
          <p:nvPr/>
        </p:nvSpPr>
        <p:spPr>
          <a:xfrm flipH="false" flipV="false" rot="0">
            <a:off x="13863773" y="2618399"/>
            <a:ext cx="3806571" cy="2083232"/>
          </a:xfrm>
          <a:custGeom>
            <a:avLst/>
            <a:gdLst/>
            <a:ahLst/>
            <a:cxnLst/>
            <a:rect r="r" b="b" t="t" l="l"/>
            <a:pathLst>
              <a:path h="2083232" w="3806571">
                <a:moveTo>
                  <a:pt x="0" y="0"/>
                </a:moveTo>
                <a:lnTo>
                  <a:pt x="3806571" y="0"/>
                </a:lnTo>
                <a:lnTo>
                  <a:pt x="3806571"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5" id="15"/>
          <p:cNvGrpSpPr/>
          <p:nvPr/>
        </p:nvGrpSpPr>
        <p:grpSpPr>
          <a:xfrm rot="0">
            <a:off x="7837905" y="2402149"/>
            <a:ext cx="10201619" cy="1817513"/>
            <a:chOff x="0" y="0"/>
            <a:chExt cx="13602159" cy="2423350"/>
          </a:xfrm>
        </p:grpSpPr>
        <p:grpSp>
          <p:nvGrpSpPr>
            <p:cNvPr name="Group 16" id="16"/>
            <p:cNvGrpSpPr/>
            <p:nvPr/>
          </p:nvGrpSpPr>
          <p:grpSpPr>
            <a:xfrm rot="0">
              <a:off x="0" y="0"/>
              <a:ext cx="13602159" cy="2423350"/>
              <a:chOff x="0" y="0"/>
              <a:chExt cx="7988400" cy="1423207"/>
            </a:xfrm>
          </p:grpSpPr>
          <p:sp>
            <p:nvSpPr>
              <p:cNvPr name="Freeform 17" id="17"/>
              <p:cNvSpPr/>
              <p:nvPr/>
            </p:nvSpPr>
            <p:spPr>
              <a:xfrm flipH="false" flipV="false" rot="0">
                <a:off x="0" y="0"/>
                <a:ext cx="8045860" cy="1469733"/>
              </a:xfrm>
              <a:custGeom>
                <a:avLst/>
                <a:gdLst/>
                <a:ahLst/>
                <a:cxnLst/>
                <a:rect r="r" b="b" t="t" l="l"/>
                <a:pathLst>
                  <a:path h="1469733" w="8045860">
                    <a:moveTo>
                      <a:pt x="1047241" y="1469733"/>
                    </a:moveTo>
                    <a:lnTo>
                      <a:pt x="8045860" y="1469733"/>
                    </a:lnTo>
                    <a:lnTo>
                      <a:pt x="7142967" y="835819"/>
                    </a:lnTo>
                    <a:cubicBezTo>
                      <a:pt x="7100198" y="806490"/>
                      <a:pt x="7078193" y="767637"/>
                      <a:pt x="7078193" y="728878"/>
                    </a:cubicBezTo>
                    <a:cubicBezTo>
                      <a:pt x="7078193" y="690119"/>
                      <a:pt x="7099646" y="651643"/>
                      <a:pt x="7142967" y="621937"/>
                    </a:cubicBezTo>
                    <a:lnTo>
                      <a:pt x="8045352" y="0"/>
                    </a:lnTo>
                    <a:lnTo>
                      <a:pt x="1047241" y="0"/>
                    </a:lnTo>
                    <a:lnTo>
                      <a:pt x="0" y="728406"/>
                    </a:lnTo>
                    <a:lnTo>
                      <a:pt x="1047241" y="1469606"/>
                    </a:lnTo>
                    <a:close/>
                  </a:path>
                </a:pathLst>
              </a:custGeom>
              <a:solidFill>
                <a:srgbClr val="397D5A"/>
              </a:solidFill>
            </p:spPr>
          </p:sp>
        </p:grpSp>
        <p:sp>
          <p:nvSpPr>
            <p:cNvPr name="TextBox 18" id="18"/>
            <p:cNvSpPr txBox="true"/>
            <p:nvPr/>
          </p:nvSpPr>
          <p:spPr>
            <a:xfrm rot="0">
              <a:off x="1735181" y="883193"/>
              <a:ext cx="7220482" cy="609340"/>
            </a:xfrm>
            <a:prstGeom prst="rect">
              <a:avLst/>
            </a:prstGeom>
          </p:spPr>
          <p:txBody>
            <a:bodyPr anchor="t" rtlCol="false" tIns="0" lIns="0" bIns="0" rIns="0">
              <a:spAutoFit/>
            </a:bodyPr>
            <a:lstStyle/>
            <a:p>
              <a:pPr algn="ctr" marL="0" indent="0" lvl="0">
                <a:lnSpc>
                  <a:spcPts val="3893"/>
                </a:lnSpc>
                <a:spcBef>
                  <a:spcPct val="0"/>
                </a:spcBef>
              </a:pPr>
              <a:r>
                <a:rPr lang="en-US" b="true" sz="2821" spc="276">
                  <a:solidFill>
                    <a:srgbClr val="FFFFFF"/>
                  </a:solidFill>
                  <a:latin typeface="Open Sauce Bold"/>
                  <a:ea typeface="Open Sauce Bold"/>
                  <a:cs typeface="Open Sauce Bold"/>
                  <a:sym typeface="Open Sauce Bold"/>
                </a:rPr>
                <a:t>Expert</a:t>
              </a:r>
            </a:p>
          </p:txBody>
        </p:sp>
      </p:grpSp>
      <p:sp>
        <p:nvSpPr>
          <p:cNvPr name="Freeform 19" id="19"/>
          <p:cNvSpPr/>
          <p:nvPr/>
        </p:nvSpPr>
        <p:spPr>
          <a:xfrm flipH="false" flipV="false" rot="0">
            <a:off x="13863773" y="8940712"/>
            <a:ext cx="3806571" cy="2083232"/>
          </a:xfrm>
          <a:custGeom>
            <a:avLst/>
            <a:gdLst/>
            <a:ahLst/>
            <a:cxnLst/>
            <a:rect r="r" b="b" t="t" l="l"/>
            <a:pathLst>
              <a:path h="2083232" w="3806571">
                <a:moveTo>
                  <a:pt x="0" y="0"/>
                </a:moveTo>
                <a:lnTo>
                  <a:pt x="3806571" y="0"/>
                </a:lnTo>
                <a:lnTo>
                  <a:pt x="3806571"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20" id="20"/>
          <p:cNvGrpSpPr/>
          <p:nvPr/>
        </p:nvGrpSpPr>
        <p:grpSpPr>
          <a:xfrm rot="0">
            <a:off x="7837905" y="7983090"/>
            <a:ext cx="10201619" cy="1915244"/>
            <a:chOff x="0" y="0"/>
            <a:chExt cx="13602159" cy="2553659"/>
          </a:xfrm>
        </p:grpSpPr>
        <p:grpSp>
          <p:nvGrpSpPr>
            <p:cNvPr name="Group 21" id="21"/>
            <p:cNvGrpSpPr/>
            <p:nvPr/>
          </p:nvGrpSpPr>
          <p:grpSpPr>
            <a:xfrm rot="0">
              <a:off x="0" y="0"/>
              <a:ext cx="13602159" cy="2553659"/>
              <a:chOff x="0" y="0"/>
              <a:chExt cx="7988400" cy="1499736"/>
            </a:xfrm>
          </p:grpSpPr>
          <p:sp>
            <p:nvSpPr>
              <p:cNvPr name="Freeform 22" id="22"/>
              <p:cNvSpPr/>
              <p:nvPr/>
            </p:nvSpPr>
            <p:spPr>
              <a:xfrm flipH="false" flipV="false" rot="0">
                <a:off x="0" y="0"/>
                <a:ext cx="8045860" cy="1546262"/>
              </a:xfrm>
              <a:custGeom>
                <a:avLst/>
                <a:gdLst/>
                <a:ahLst/>
                <a:cxnLst/>
                <a:rect r="r" b="b" t="t" l="l"/>
                <a:pathLst>
                  <a:path h="1546262" w="8045860">
                    <a:moveTo>
                      <a:pt x="1047241" y="1546262"/>
                    </a:moveTo>
                    <a:lnTo>
                      <a:pt x="8045860" y="1546262"/>
                    </a:lnTo>
                    <a:lnTo>
                      <a:pt x="7142967" y="880763"/>
                    </a:lnTo>
                    <a:cubicBezTo>
                      <a:pt x="7100198" y="849857"/>
                      <a:pt x="7078193" y="808914"/>
                      <a:pt x="7078193" y="768071"/>
                    </a:cubicBezTo>
                    <a:cubicBezTo>
                      <a:pt x="7078193" y="727228"/>
                      <a:pt x="7099646" y="686683"/>
                      <a:pt x="7142967" y="655380"/>
                    </a:cubicBezTo>
                    <a:lnTo>
                      <a:pt x="8045352" y="0"/>
                    </a:lnTo>
                    <a:lnTo>
                      <a:pt x="1047241" y="0"/>
                    </a:lnTo>
                    <a:lnTo>
                      <a:pt x="0" y="767574"/>
                    </a:lnTo>
                    <a:lnTo>
                      <a:pt x="1047241" y="1546135"/>
                    </a:lnTo>
                    <a:close/>
                  </a:path>
                </a:pathLst>
              </a:custGeom>
              <a:solidFill>
                <a:srgbClr val="397D5A"/>
              </a:solidFill>
            </p:spPr>
          </p:sp>
        </p:grpSp>
        <p:sp>
          <p:nvSpPr>
            <p:cNvPr name="TextBox 23" id="23"/>
            <p:cNvSpPr txBox="true"/>
            <p:nvPr/>
          </p:nvSpPr>
          <p:spPr>
            <a:xfrm rot="0">
              <a:off x="2418548" y="927646"/>
              <a:ext cx="5804936" cy="641217"/>
            </a:xfrm>
            <a:prstGeom prst="rect">
              <a:avLst/>
            </a:prstGeom>
          </p:spPr>
          <p:txBody>
            <a:bodyPr anchor="t" rtlCol="false" tIns="0" lIns="0" bIns="0" rIns="0">
              <a:spAutoFit/>
            </a:bodyPr>
            <a:lstStyle/>
            <a:p>
              <a:pPr algn="ctr" marL="0" indent="0" lvl="0">
                <a:lnSpc>
                  <a:spcPts val="4031"/>
                </a:lnSpc>
                <a:spcBef>
                  <a:spcPct val="0"/>
                </a:spcBef>
              </a:pPr>
              <a:r>
                <a:rPr lang="en-US" b="true" sz="2921" spc="286">
                  <a:solidFill>
                    <a:srgbClr val="FFFFFF"/>
                  </a:solidFill>
                  <a:latin typeface="Open Sauce Bold"/>
                  <a:ea typeface="Open Sauce Bold"/>
                  <a:cs typeface="Open Sauce Bold"/>
                  <a:sym typeface="Open Sauce Bold"/>
                </a:rPr>
                <a:t>Technical</a:t>
              </a:r>
            </a:p>
          </p:txBody>
        </p:sp>
      </p:grpSp>
      <p:sp>
        <p:nvSpPr>
          <p:cNvPr name="Freeform 24" id="24"/>
          <p:cNvSpPr/>
          <p:nvPr/>
        </p:nvSpPr>
        <p:spPr>
          <a:xfrm flipH="false" flipV="false" rot="0">
            <a:off x="14831007" y="2618399"/>
            <a:ext cx="1442452" cy="1442452"/>
          </a:xfrm>
          <a:custGeom>
            <a:avLst/>
            <a:gdLst/>
            <a:ahLst/>
            <a:cxnLst/>
            <a:rect r="r" b="b" t="t" l="l"/>
            <a:pathLst>
              <a:path h="1442452" w="1442452">
                <a:moveTo>
                  <a:pt x="0" y="0"/>
                </a:moveTo>
                <a:lnTo>
                  <a:pt x="1442452" y="0"/>
                </a:lnTo>
                <a:lnTo>
                  <a:pt x="1442452" y="1442452"/>
                </a:lnTo>
                <a:lnTo>
                  <a:pt x="0" y="14424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0">
            <a:off x="14673891" y="5395032"/>
            <a:ext cx="1756683" cy="1494778"/>
          </a:xfrm>
          <a:custGeom>
            <a:avLst/>
            <a:gdLst/>
            <a:ahLst/>
            <a:cxnLst/>
            <a:rect r="r" b="b" t="t" l="l"/>
            <a:pathLst>
              <a:path h="1494778" w="1756683">
                <a:moveTo>
                  <a:pt x="0" y="0"/>
                </a:moveTo>
                <a:lnTo>
                  <a:pt x="1756683" y="0"/>
                </a:lnTo>
                <a:lnTo>
                  <a:pt x="1756683" y="1494778"/>
                </a:lnTo>
                <a:lnTo>
                  <a:pt x="0" y="14947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6" id="26"/>
          <p:cNvSpPr/>
          <p:nvPr/>
        </p:nvSpPr>
        <p:spPr>
          <a:xfrm flipH="false" flipV="false" rot="0">
            <a:off x="14835635" y="8178353"/>
            <a:ext cx="1524717" cy="1524717"/>
          </a:xfrm>
          <a:custGeom>
            <a:avLst/>
            <a:gdLst/>
            <a:ahLst/>
            <a:cxnLst/>
            <a:rect r="r" b="b" t="t" l="l"/>
            <a:pathLst>
              <a:path h="1524717" w="1524717">
                <a:moveTo>
                  <a:pt x="0" y="0"/>
                </a:moveTo>
                <a:lnTo>
                  <a:pt x="1524718" y="0"/>
                </a:lnTo>
                <a:lnTo>
                  <a:pt x="1524718" y="1524717"/>
                </a:lnTo>
                <a:lnTo>
                  <a:pt x="0" y="152471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7" id="27"/>
          <p:cNvSpPr txBox="true"/>
          <p:nvPr/>
        </p:nvSpPr>
        <p:spPr>
          <a:xfrm rot="0">
            <a:off x="2211622" y="86512"/>
            <a:ext cx="9152608" cy="1502614"/>
          </a:xfrm>
          <a:prstGeom prst="rect">
            <a:avLst/>
          </a:prstGeom>
        </p:spPr>
        <p:txBody>
          <a:bodyPr anchor="t" rtlCol="false" tIns="0" lIns="0" bIns="0" rIns="0">
            <a:spAutoFit/>
          </a:bodyPr>
          <a:lstStyle/>
          <a:p>
            <a:pPr algn="l">
              <a:lnSpc>
                <a:spcPts val="5891"/>
              </a:lnSpc>
            </a:pPr>
            <a:r>
              <a:rPr lang="en-US" sz="4268" b="true">
                <a:solidFill>
                  <a:srgbClr val="1C5739"/>
                </a:solidFill>
                <a:latin typeface="Poppins Bold"/>
                <a:ea typeface="Poppins Bold"/>
                <a:cs typeface="Poppins Bold"/>
                <a:sym typeface="Poppins Bold"/>
              </a:rPr>
              <a:t>The support </a:t>
            </a:r>
          </a:p>
          <a:p>
            <a:pPr algn="l">
              <a:lnSpc>
                <a:spcPts val="5891"/>
              </a:lnSpc>
            </a:pPr>
            <a:r>
              <a:rPr lang="en-US" sz="4268" b="true">
                <a:solidFill>
                  <a:srgbClr val="1C5739"/>
                </a:solidFill>
                <a:latin typeface="Poppins Bold"/>
                <a:ea typeface="Poppins Bold"/>
                <a:cs typeface="Poppins Bold"/>
                <a:sym typeface="Poppins Bold"/>
              </a:rPr>
              <a:t>the community needs</a:t>
            </a:r>
          </a:p>
        </p:txBody>
      </p:sp>
      <p:sp>
        <p:nvSpPr>
          <p:cNvPr name="TextBox 28" id="28"/>
          <p:cNvSpPr txBox="true"/>
          <p:nvPr/>
        </p:nvSpPr>
        <p:spPr>
          <a:xfrm rot="0">
            <a:off x="18242541" y="6065919"/>
            <a:ext cx="1559078" cy="1225680"/>
          </a:xfrm>
          <a:prstGeom prst="rect">
            <a:avLst/>
          </a:prstGeom>
        </p:spPr>
        <p:txBody>
          <a:bodyPr anchor="t" rtlCol="false" tIns="0" lIns="0" bIns="0" rIns="0">
            <a:spAutoFit/>
          </a:bodyPr>
          <a:lstStyle/>
          <a:p>
            <a:pPr algn="ctr" marL="0" indent="0" lvl="0">
              <a:lnSpc>
                <a:spcPts val="9624"/>
              </a:lnSpc>
              <a:spcBef>
                <a:spcPct val="0"/>
              </a:spcBef>
            </a:pPr>
            <a:r>
              <a:rPr lang="en-US" sz="6974" spc="683">
                <a:solidFill>
                  <a:srgbClr val="231F20"/>
                </a:solidFill>
                <a:latin typeface="Poppins"/>
                <a:ea typeface="Poppins"/>
                <a:cs typeface="Poppins"/>
                <a:sym typeface="Poppins"/>
              </a:rPr>
              <a:t>04</a:t>
            </a:r>
          </a:p>
        </p:txBody>
      </p:sp>
      <p:grpSp>
        <p:nvGrpSpPr>
          <p:cNvPr name="Group 29" id="29"/>
          <p:cNvGrpSpPr/>
          <p:nvPr/>
        </p:nvGrpSpPr>
        <p:grpSpPr>
          <a:xfrm rot="0">
            <a:off x="12506652" y="310397"/>
            <a:ext cx="5532872" cy="1455850"/>
            <a:chOff x="0" y="0"/>
            <a:chExt cx="7377163" cy="1941133"/>
          </a:xfrm>
        </p:grpSpPr>
        <p:sp>
          <p:nvSpPr>
            <p:cNvPr name="TextBox 30" id="30"/>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31" id="31"/>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32" id="32"/>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11"/>
              <a:stretch>
                <a:fillRect l="0" t="0" r="0" b="0"/>
              </a:stretch>
            </a:blipFill>
          </p:spPr>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9684427" y="0"/>
            <a:ext cx="8603573" cy="7379436"/>
            <a:chOff x="0" y="0"/>
            <a:chExt cx="8603361" cy="7379254"/>
          </a:xfrm>
        </p:grpSpPr>
        <p:sp>
          <p:nvSpPr>
            <p:cNvPr name="Freeform 4" id="4"/>
            <p:cNvSpPr/>
            <p:nvPr/>
          </p:nvSpPr>
          <p:spPr>
            <a:xfrm flipH="false" flipV="false" rot="0">
              <a:off x="-50" y="-127"/>
              <a:ext cx="8603411" cy="7379380"/>
            </a:xfrm>
            <a:custGeom>
              <a:avLst/>
              <a:gdLst/>
              <a:ahLst/>
              <a:cxnLst/>
              <a:rect r="r" b="b" t="t" l="l"/>
              <a:pathLst>
                <a:path h="7379380" w="8603411">
                  <a:moveTo>
                    <a:pt x="8603411" y="7353963"/>
                  </a:moveTo>
                  <a:cubicBezTo>
                    <a:pt x="8603411" y="7377741"/>
                    <a:pt x="8592743" y="7379380"/>
                    <a:pt x="8564930" y="7379380"/>
                  </a:cubicBezTo>
                  <a:cubicBezTo>
                    <a:pt x="5710351" y="7378925"/>
                    <a:pt x="2855899" y="7378925"/>
                    <a:pt x="1320" y="7378925"/>
                  </a:cubicBezTo>
                  <a:cubicBezTo>
                    <a:pt x="-2744" y="7368995"/>
                    <a:pt x="3606" y="7359975"/>
                    <a:pt x="6527" y="7350774"/>
                  </a:cubicBezTo>
                  <a:cubicBezTo>
                    <a:pt x="132003" y="6947911"/>
                    <a:pt x="257606" y="6545140"/>
                    <a:pt x="383463" y="6142369"/>
                  </a:cubicBezTo>
                  <a:cubicBezTo>
                    <a:pt x="562914" y="5568139"/>
                    <a:pt x="742746" y="4994001"/>
                    <a:pt x="922070" y="4419771"/>
                  </a:cubicBezTo>
                  <a:cubicBezTo>
                    <a:pt x="1143558" y="3710617"/>
                    <a:pt x="1364538" y="3001462"/>
                    <a:pt x="1585899" y="2292399"/>
                  </a:cubicBezTo>
                  <a:cubicBezTo>
                    <a:pt x="1810816" y="1572038"/>
                    <a:pt x="2035860" y="851769"/>
                    <a:pt x="2261412" y="131499"/>
                  </a:cubicBezTo>
                  <a:cubicBezTo>
                    <a:pt x="2275128" y="87678"/>
                    <a:pt x="2283891" y="42855"/>
                    <a:pt x="2306116" y="491"/>
                  </a:cubicBezTo>
                  <a:cubicBezTo>
                    <a:pt x="4392472" y="491"/>
                    <a:pt x="6478828" y="491"/>
                    <a:pt x="8565184" y="0"/>
                  </a:cubicBezTo>
                  <a:cubicBezTo>
                    <a:pt x="8593505" y="0"/>
                    <a:pt x="8603157" y="2496"/>
                    <a:pt x="8603157" y="25727"/>
                  </a:cubicBezTo>
                  <a:cubicBezTo>
                    <a:pt x="8602395" y="2468503"/>
                    <a:pt x="8602395" y="4911278"/>
                    <a:pt x="8603411" y="7353963"/>
                  </a:cubicBezTo>
                  <a:close/>
                </a:path>
              </a:pathLst>
            </a:custGeom>
            <a:blipFill>
              <a:blip r:embed="rId3"/>
              <a:stretch>
                <a:fillRect l="0" t="-24726" r="0" b="-24266"/>
              </a:stretch>
            </a:blipFill>
          </p:spPr>
        </p:sp>
      </p:grpSp>
      <p:grpSp>
        <p:nvGrpSpPr>
          <p:cNvPr name="Group 5" id="5"/>
          <p:cNvGrpSpPr/>
          <p:nvPr/>
        </p:nvGrpSpPr>
        <p:grpSpPr>
          <a:xfrm rot="826432">
            <a:off x="-19121892" y="-7771070"/>
            <a:ext cx="21026341" cy="12831921"/>
            <a:chOff x="0" y="0"/>
            <a:chExt cx="5537802" cy="3379601"/>
          </a:xfrm>
        </p:grpSpPr>
        <p:sp>
          <p:nvSpPr>
            <p:cNvPr name="Freeform 6" id="6"/>
            <p:cNvSpPr/>
            <p:nvPr/>
          </p:nvSpPr>
          <p:spPr>
            <a:xfrm flipH="false" flipV="false" rot="0">
              <a:off x="0" y="0"/>
              <a:ext cx="5537802" cy="3379601"/>
            </a:xfrm>
            <a:custGeom>
              <a:avLst/>
              <a:gdLst/>
              <a:ahLst/>
              <a:cxnLst/>
              <a:rect r="r" b="b" t="t" l="l"/>
              <a:pathLst>
                <a:path h="3379601" w="5537802">
                  <a:moveTo>
                    <a:pt x="0" y="0"/>
                  </a:moveTo>
                  <a:lnTo>
                    <a:pt x="5537802" y="0"/>
                  </a:lnTo>
                  <a:lnTo>
                    <a:pt x="5537802" y="3379601"/>
                  </a:lnTo>
                  <a:lnTo>
                    <a:pt x="0" y="3379601"/>
                  </a:lnTo>
                  <a:close/>
                </a:path>
              </a:pathLst>
            </a:custGeom>
            <a:solidFill>
              <a:srgbClr val="1C5739"/>
            </a:solidFill>
          </p:spPr>
        </p:sp>
        <p:sp>
          <p:nvSpPr>
            <p:cNvPr name="TextBox 7" id="7"/>
            <p:cNvSpPr txBox="true"/>
            <p:nvPr/>
          </p:nvSpPr>
          <p:spPr>
            <a:xfrm>
              <a:off x="0" y="-19050"/>
              <a:ext cx="5537802" cy="3398651"/>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1118938">
            <a:off x="10713290" y="-882784"/>
            <a:ext cx="313833" cy="8482349"/>
            <a:chOff x="0" y="0"/>
            <a:chExt cx="82656" cy="2234034"/>
          </a:xfrm>
        </p:grpSpPr>
        <p:sp>
          <p:nvSpPr>
            <p:cNvPr name="Freeform 9" id="9"/>
            <p:cNvSpPr/>
            <p:nvPr/>
          </p:nvSpPr>
          <p:spPr>
            <a:xfrm flipH="false" flipV="false" rot="0">
              <a:off x="0" y="0"/>
              <a:ext cx="82656" cy="2234034"/>
            </a:xfrm>
            <a:custGeom>
              <a:avLst/>
              <a:gdLst/>
              <a:ahLst/>
              <a:cxnLst/>
              <a:rect r="r" b="b" t="t" l="l"/>
              <a:pathLst>
                <a:path h="2234034" w="82656">
                  <a:moveTo>
                    <a:pt x="0" y="0"/>
                  </a:moveTo>
                  <a:lnTo>
                    <a:pt x="82656" y="0"/>
                  </a:lnTo>
                  <a:lnTo>
                    <a:pt x="82656" y="2234034"/>
                  </a:lnTo>
                  <a:lnTo>
                    <a:pt x="0" y="2234034"/>
                  </a:lnTo>
                  <a:close/>
                </a:path>
              </a:pathLst>
            </a:custGeom>
            <a:solidFill>
              <a:srgbClr val="1C5739"/>
            </a:solidFill>
          </p:spPr>
        </p:sp>
        <p:sp>
          <p:nvSpPr>
            <p:cNvPr name="TextBox 10" id="10"/>
            <p:cNvSpPr txBox="true"/>
            <p:nvPr/>
          </p:nvSpPr>
          <p:spPr>
            <a:xfrm>
              <a:off x="0" y="-19050"/>
              <a:ext cx="82656" cy="2253084"/>
            </a:xfrm>
            <a:prstGeom prst="rect">
              <a:avLst/>
            </a:prstGeom>
          </p:spPr>
          <p:txBody>
            <a:bodyPr anchor="ctr" rtlCol="false" tIns="50800" lIns="50800" bIns="50800" rIns="50800"/>
            <a:lstStyle/>
            <a:p>
              <a:pPr algn="ctr">
                <a:lnSpc>
                  <a:spcPts val="2859"/>
                </a:lnSpc>
              </a:pPr>
            </a:p>
          </p:txBody>
        </p:sp>
      </p:grpSp>
      <p:grpSp>
        <p:nvGrpSpPr>
          <p:cNvPr name="Group 11" id="11"/>
          <p:cNvGrpSpPr/>
          <p:nvPr/>
        </p:nvGrpSpPr>
        <p:grpSpPr>
          <a:xfrm rot="773821">
            <a:off x="994783" y="-983319"/>
            <a:ext cx="313833" cy="8482349"/>
            <a:chOff x="0" y="0"/>
            <a:chExt cx="82656" cy="2234034"/>
          </a:xfrm>
        </p:grpSpPr>
        <p:sp>
          <p:nvSpPr>
            <p:cNvPr name="Freeform 12" id="12"/>
            <p:cNvSpPr/>
            <p:nvPr/>
          </p:nvSpPr>
          <p:spPr>
            <a:xfrm flipH="false" flipV="false" rot="0">
              <a:off x="0" y="0"/>
              <a:ext cx="82656" cy="2234034"/>
            </a:xfrm>
            <a:custGeom>
              <a:avLst/>
              <a:gdLst/>
              <a:ahLst/>
              <a:cxnLst/>
              <a:rect r="r" b="b" t="t" l="l"/>
              <a:pathLst>
                <a:path h="2234034" w="82656">
                  <a:moveTo>
                    <a:pt x="0" y="0"/>
                  </a:moveTo>
                  <a:lnTo>
                    <a:pt x="82656" y="0"/>
                  </a:lnTo>
                  <a:lnTo>
                    <a:pt x="82656" y="2234034"/>
                  </a:lnTo>
                  <a:lnTo>
                    <a:pt x="0" y="2234034"/>
                  </a:lnTo>
                  <a:close/>
                </a:path>
              </a:pathLst>
            </a:custGeom>
            <a:solidFill>
              <a:srgbClr val="397D5A"/>
            </a:solidFill>
          </p:spPr>
        </p:sp>
        <p:sp>
          <p:nvSpPr>
            <p:cNvPr name="TextBox 13" id="13"/>
            <p:cNvSpPr txBox="true"/>
            <p:nvPr/>
          </p:nvSpPr>
          <p:spPr>
            <a:xfrm>
              <a:off x="0" y="-19050"/>
              <a:ext cx="82656" cy="2253084"/>
            </a:xfrm>
            <a:prstGeom prst="rect">
              <a:avLst/>
            </a:prstGeom>
          </p:spPr>
          <p:txBody>
            <a:bodyPr anchor="ctr" rtlCol="false" tIns="50800" lIns="50800" bIns="50800" rIns="50800"/>
            <a:lstStyle/>
            <a:p>
              <a:pPr algn="ctr">
                <a:lnSpc>
                  <a:spcPts val="2859"/>
                </a:lnSpc>
              </a:pPr>
            </a:p>
          </p:txBody>
        </p:sp>
      </p:grpSp>
      <p:grpSp>
        <p:nvGrpSpPr>
          <p:cNvPr name="Group 14" id="14"/>
          <p:cNvGrpSpPr/>
          <p:nvPr/>
        </p:nvGrpSpPr>
        <p:grpSpPr>
          <a:xfrm rot="5400000">
            <a:off x="9056122" y="-1804817"/>
            <a:ext cx="175756" cy="18288000"/>
            <a:chOff x="0" y="0"/>
            <a:chExt cx="46290" cy="4816593"/>
          </a:xfrm>
        </p:grpSpPr>
        <p:sp>
          <p:nvSpPr>
            <p:cNvPr name="Freeform 15" id="15"/>
            <p:cNvSpPr/>
            <p:nvPr/>
          </p:nvSpPr>
          <p:spPr>
            <a:xfrm flipH="false" flipV="false" rot="0">
              <a:off x="0" y="0"/>
              <a:ext cx="46290" cy="4816592"/>
            </a:xfrm>
            <a:custGeom>
              <a:avLst/>
              <a:gdLst/>
              <a:ahLst/>
              <a:cxnLst/>
              <a:rect r="r" b="b" t="t" l="l"/>
              <a:pathLst>
                <a:path h="4816592" w="46290">
                  <a:moveTo>
                    <a:pt x="0" y="0"/>
                  </a:moveTo>
                  <a:lnTo>
                    <a:pt x="46290" y="0"/>
                  </a:lnTo>
                  <a:lnTo>
                    <a:pt x="46290" y="4816592"/>
                  </a:lnTo>
                  <a:lnTo>
                    <a:pt x="0" y="4816592"/>
                  </a:lnTo>
                  <a:close/>
                </a:path>
              </a:pathLst>
            </a:custGeom>
            <a:solidFill>
              <a:srgbClr val="009245"/>
            </a:solidFill>
          </p:spPr>
        </p:sp>
        <p:sp>
          <p:nvSpPr>
            <p:cNvPr name="TextBox 16" id="16"/>
            <p:cNvSpPr txBox="true"/>
            <p:nvPr/>
          </p:nvSpPr>
          <p:spPr>
            <a:xfrm>
              <a:off x="0" y="-19050"/>
              <a:ext cx="46290" cy="4835643"/>
            </a:xfrm>
            <a:prstGeom prst="rect">
              <a:avLst/>
            </a:prstGeom>
          </p:spPr>
          <p:txBody>
            <a:bodyPr anchor="ctr" rtlCol="false" tIns="50800" lIns="50800" bIns="50800" rIns="50800"/>
            <a:lstStyle/>
            <a:p>
              <a:pPr algn="ctr">
                <a:lnSpc>
                  <a:spcPts val="2859"/>
                </a:lnSpc>
              </a:pPr>
            </a:p>
          </p:txBody>
        </p:sp>
      </p:grpSp>
      <p:grpSp>
        <p:nvGrpSpPr>
          <p:cNvPr name="Group 17" id="17"/>
          <p:cNvGrpSpPr/>
          <p:nvPr/>
        </p:nvGrpSpPr>
        <p:grpSpPr>
          <a:xfrm rot="0">
            <a:off x="1522994" y="379052"/>
            <a:ext cx="8161433" cy="6620678"/>
            <a:chOff x="0" y="0"/>
            <a:chExt cx="10881910" cy="8827571"/>
          </a:xfrm>
        </p:grpSpPr>
        <p:sp>
          <p:nvSpPr>
            <p:cNvPr name="Freeform 18" id="18"/>
            <p:cNvSpPr/>
            <p:nvPr/>
          </p:nvSpPr>
          <p:spPr>
            <a:xfrm flipH="false" flipV="false" rot="0">
              <a:off x="1708021" y="7330729"/>
              <a:ext cx="552439" cy="552439"/>
            </a:xfrm>
            <a:custGeom>
              <a:avLst/>
              <a:gdLst/>
              <a:ahLst/>
              <a:cxnLst/>
              <a:rect r="r" b="b" t="t" l="l"/>
              <a:pathLst>
                <a:path h="552439" w="552439">
                  <a:moveTo>
                    <a:pt x="0" y="0"/>
                  </a:moveTo>
                  <a:lnTo>
                    <a:pt x="552439" y="0"/>
                  </a:lnTo>
                  <a:lnTo>
                    <a:pt x="552439" y="552439"/>
                  </a:lnTo>
                  <a:lnTo>
                    <a:pt x="0" y="55243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1708021" y="5904219"/>
              <a:ext cx="552439" cy="552439"/>
            </a:xfrm>
            <a:custGeom>
              <a:avLst/>
              <a:gdLst/>
              <a:ahLst/>
              <a:cxnLst/>
              <a:rect r="r" b="b" t="t" l="l"/>
              <a:pathLst>
                <a:path h="552439" w="552439">
                  <a:moveTo>
                    <a:pt x="0" y="0"/>
                  </a:moveTo>
                  <a:lnTo>
                    <a:pt x="552439" y="0"/>
                  </a:lnTo>
                  <a:lnTo>
                    <a:pt x="552439" y="552439"/>
                  </a:lnTo>
                  <a:lnTo>
                    <a:pt x="0" y="55243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0">
              <a:off x="1708021" y="6638647"/>
              <a:ext cx="552191" cy="552439"/>
            </a:xfrm>
            <a:custGeom>
              <a:avLst/>
              <a:gdLst/>
              <a:ahLst/>
              <a:cxnLst/>
              <a:rect r="r" b="b" t="t" l="l"/>
              <a:pathLst>
                <a:path h="552439" w="552191">
                  <a:moveTo>
                    <a:pt x="0" y="0"/>
                  </a:moveTo>
                  <a:lnTo>
                    <a:pt x="552191" y="0"/>
                  </a:lnTo>
                  <a:lnTo>
                    <a:pt x="552191" y="552439"/>
                  </a:lnTo>
                  <a:lnTo>
                    <a:pt x="0" y="55243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p:cNvSpPr/>
            <p:nvPr/>
          </p:nvSpPr>
          <p:spPr>
            <a:xfrm flipH="false" flipV="false" rot="0">
              <a:off x="1708021" y="5208354"/>
              <a:ext cx="552439" cy="552439"/>
            </a:xfrm>
            <a:custGeom>
              <a:avLst/>
              <a:gdLst/>
              <a:ahLst/>
              <a:cxnLst/>
              <a:rect r="r" b="b" t="t" l="l"/>
              <a:pathLst>
                <a:path h="552439" w="552439">
                  <a:moveTo>
                    <a:pt x="0" y="0"/>
                  </a:moveTo>
                  <a:lnTo>
                    <a:pt x="552439" y="0"/>
                  </a:lnTo>
                  <a:lnTo>
                    <a:pt x="552439" y="552439"/>
                  </a:lnTo>
                  <a:lnTo>
                    <a:pt x="0" y="55243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2" id="22"/>
            <p:cNvSpPr txBox="true"/>
            <p:nvPr/>
          </p:nvSpPr>
          <p:spPr>
            <a:xfrm rot="0">
              <a:off x="2476143" y="6600547"/>
              <a:ext cx="8405767" cy="483071"/>
            </a:xfrm>
            <a:prstGeom prst="rect">
              <a:avLst/>
            </a:prstGeom>
          </p:spPr>
          <p:txBody>
            <a:bodyPr anchor="t" rtlCol="false" tIns="0" lIns="0" bIns="0" rIns="0">
              <a:spAutoFit/>
            </a:bodyPr>
            <a:lstStyle/>
            <a:p>
              <a:pPr algn="l">
                <a:lnSpc>
                  <a:spcPts val="3130"/>
                </a:lnSpc>
              </a:pPr>
              <a:r>
                <a:rPr lang="en-US" sz="2236" u="sng">
                  <a:solidFill>
                    <a:srgbClr val="000000"/>
                  </a:solidFill>
                  <a:latin typeface="Open Sauce"/>
                  <a:ea typeface="Open Sauce"/>
                  <a:cs typeface="Open Sauce"/>
                  <a:sym typeface="Open Sauce"/>
                  <a:hlinkClick r:id="rId12" tooltip="https://kam-rada.gov.ua"/>
                </a:rPr>
                <a:t>kam-rada.gov.ua/</a:t>
              </a:r>
            </a:p>
          </p:txBody>
        </p:sp>
        <p:sp>
          <p:nvSpPr>
            <p:cNvPr name="TextBox 23" id="23"/>
            <p:cNvSpPr txBox="true"/>
            <p:nvPr/>
          </p:nvSpPr>
          <p:spPr>
            <a:xfrm rot="0">
              <a:off x="2476143" y="5866119"/>
              <a:ext cx="8405767" cy="481796"/>
            </a:xfrm>
            <a:prstGeom prst="rect">
              <a:avLst/>
            </a:prstGeom>
          </p:spPr>
          <p:txBody>
            <a:bodyPr anchor="t" rtlCol="false" tIns="0" lIns="0" bIns="0" rIns="0">
              <a:spAutoFit/>
            </a:bodyPr>
            <a:lstStyle/>
            <a:p>
              <a:pPr algn="l">
                <a:lnSpc>
                  <a:spcPts val="3130"/>
                </a:lnSpc>
              </a:pPr>
              <a:r>
                <a:rPr lang="en-US" sz="2236">
                  <a:solidFill>
                    <a:srgbClr val="000000"/>
                  </a:solidFill>
                  <a:latin typeface="Open Sauce"/>
                  <a:ea typeface="Open Sauce"/>
                  <a:cs typeface="Open Sauce"/>
                  <a:sym typeface="Open Sauce"/>
                </a:rPr>
                <a:t>kamrada1@ukr.net</a:t>
              </a:r>
            </a:p>
          </p:txBody>
        </p:sp>
        <p:sp>
          <p:nvSpPr>
            <p:cNvPr name="TextBox 24" id="24"/>
            <p:cNvSpPr txBox="true"/>
            <p:nvPr/>
          </p:nvSpPr>
          <p:spPr>
            <a:xfrm rot="0">
              <a:off x="2476143" y="7306925"/>
              <a:ext cx="7400323" cy="1520646"/>
            </a:xfrm>
            <a:prstGeom prst="rect">
              <a:avLst/>
            </a:prstGeom>
          </p:spPr>
          <p:txBody>
            <a:bodyPr anchor="t" rtlCol="false" tIns="0" lIns="0" bIns="0" rIns="0">
              <a:spAutoFit/>
            </a:bodyPr>
            <a:lstStyle/>
            <a:p>
              <a:pPr algn="l">
                <a:lnSpc>
                  <a:spcPts val="3130"/>
                </a:lnSpc>
              </a:pPr>
              <a:r>
                <a:rPr lang="en-US" sz="2236">
                  <a:solidFill>
                    <a:srgbClr val="000000"/>
                  </a:solidFill>
                  <a:latin typeface="Open Sauce"/>
                  <a:ea typeface="Open Sauce"/>
                  <a:cs typeface="Open Sauce"/>
                  <a:sym typeface="Open Sauce"/>
                </a:rPr>
                <a:t>90125, Kamianske,</a:t>
              </a:r>
            </a:p>
            <a:p>
              <a:pPr algn="l">
                <a:lnSpc>
                  <a:spcPts val="3130"/>
                </a:lnSpc>
              </a:pPr>
              <a:r>
                <a:rPr lang="en-US" sz="2236">
                  <a:solidFill>
                    <a:srgbClr val="000000"/>
                  </a:solidFill>
                  <a:latin typeface="Open Sauce"/>
                  <a:ea typeface="Open Sauce"/>
                  <a:cs typeface="Open Sauce"/>
                  <a:sym typeface="Open Sauce"/>
                </a:rPr>
                <a:t>1 Ukrainska St.,</a:t>
              </a:r>
            </a:p>
            <a:p>
              <a:pPr algn="l">
                <a:lnSpc>
                  <a:spcPts val="3130"/>
                </a:lnSpc>
              </a:pPr>
              <a:r>
                <a:rPr lang="en-US" sz="2236">
                  <a:solidFill>
                    <a:srgbClr val="000000"/>
                  </a:solidFill>
                  <a:latin typeface="Open Sauce"/>
                  <a:ea typeface="Open Sauce"/>
                  <a:cs typeface="Open Sauce"/>
                  <a:sym typeface="Open Sauce"/>
                </a:rPr>
                <a:t>Berehove District, Zakarpattia region</a:t>
              </a:r>
            </a:p>
          </p:txBody>
        </p:sp>
        <p:sp>
          <p:nvSpPr>
            <p:cNvPr name="TextBox 25" id="25"/>
            <p:cNvSpPr txBox="true"/>
            <p:nvPr/>
          </p:nvSpPr>
          <p:spPr>
            <a:xfrm rot="0">
              <a:off x="2476143" y="5192481"/>
              <a:ext cx="3402186" cy="481796"/>
            </a:xfrm>
            <a:prstGeom prst="rect">
              <a:avLst/>
            </a:prstGeom>
          </p:spPr>
          <p:txBody>
            <a:bodyPr anchor="t" rtlCol="false" tIns="0" lIns="0" bIns="0" rIns="0">
              <a:spAutoFit/>
            </a:bodyPr>
            <a:lstStyle/>
            <a:p>
              <a:pPr algn="l">
                <a:lnSpc>
                  <a:spcPts val="3130"/>
                </a:lnSpc>
              </a:pPr>
              <a:r>
                <a:rPr lang="en-US" sz="2236">
                  <a:solidFill>
                    <a:srgbClr val="000000"/>
                  </a:solidFill>
                  <a:latin typeface="Open Sauce"/>
                  <a:ea typeface="Open Sauce"/>
                  <a:cs typeface="Open Sauce"/>
                  <a:sym typeface="Open Sauce"/>
                </a:rPr>
                <a:t>+380503722959</a:t>
              </a:r>
            </a:p>
          </p:txBody>
        </p:sp>
        <p:sp>
          <p:nvSpPr>
            <p:cNvPr name="TextBox 26" id="26"/>
            <p:cNvSpPr txBox="true"/>
            <p:nvPr/>
          </p:nvSpPr>
          <p:spPr>
            <a:xfrm rot="0">
              <a:off x="1636533" y="3870318"/>
              <a:ext cx="8405767" cy="614669"/>
            </a:xfrm>
            <a:prstGeom prst="rect">
              <a:avLst/>
            </a:prstGeom>
          </p:spPr>
          <p:txBody>
            <a:bodyPr anchor="t" rtlCol="false" tIns="0" lIns="0" bIns="0" rIns="0">
              <a:spAutoFit/>
            </a:bodyPr>
            <a:lstStyle/>
            <a:p>
              <a:pPr algn="l">
                <a:lnSpc>
                  <a:spcPts val="3733"/>
                </a:lnSpc>
              </a:pPr>
              <a:r>
                <a:rPr lang="en-US" sz="2666" b="true">
                  <a:solidFill>
                    <a:srgbClr val="000000"/>
                  </a:solidFill>
                  <a:latin typeface="Poppins Bold"/>
                  <a:ea typeface="Poppins Bold"/>
                  <a:cs typeface="Poppins Bold"/>
                  <a:sym typeface="Poppins Bold"/>
                </a:rPr>
                <a:t>Mykhailo Stanynets</a:t>
              </a:r>
            </a:p>
          </p:txBody>
        </p:sp>
        <p:sp>
          <p:nvSpPr>
            <p:cNvPr name="TextBox 27" id="27"/>
            <p:cNvSpPr txBox="true"/>
            <p:nvPr/>
          </p:nvSpPr>
          <p:spPr>
            <a:xfrm rot="0">
              <a:off x="0" y="2650049"/>
              <a:ext cx="9661494" cy="1287249"/>
            </a:xfrm>
            <a:prstGeom prst="rect">
              <a:avLst/>
            </a:prstGeom>
          </p:spPr>
          <p:txBody>
            <a:bodyPr anchor="t" rtlCol="false" tIns="0" lIns="0" bIns="0" rIns="0">
              <a:spAutoFit/>
            </a:bodyPr>
            <a:lstStyle/>
            <a:p>
              <a:pPr algn="ctr" marL="0" indent="0" lvl="0">
                <a:lnSpc>
                  <a:spcPts val="6486"/>
                </a:lnSpc>
              </a:pPr>
              <a:r>
                <a:rPr lang="en-US" sz="6974" spc="216">
                  <a:solidFill>
                    <a:srgbClr val="1C5739"/>
                  </a:solidFill>
                  <a:latin typeface="Poppins"/>
                  <a:ea typeface="Poppins"/>
                  <a:cs typeface="Poppins"/>
                  <a:sym typeface="Poppins"/>
                </a:rPr>
                <a:t>CONTACTS</a:t>
              </a:r>
            </a:p>
          </p:txBody>
        </p:sp>
        <p:sp>
          <p:nvSpPr>
            <p:cNvPr name="Freeform 28" id="28"/>
            <p:cNvSpPr/>
            <p:nvPr/>
          </p:nvSpPr>
          <p:spPr>
            <a:xfrm flipH="false" flipV="false" rot="0">
              <a:off x="2260460" y="0"/>
              <a:ext cx="1540162" cy="2231154"/>
            </a:xfrm>
            <a:custGeom>
              <a:avLst/>
              <a:gdLst/>
              <a:ahLst/>
              <a:cxnLst/>
              <a:rect r="r" b="b" t="t" l="l"/>
              <a:pathLst>
                <a:path h="2231154" w="1540162">
                  <a:moveTo>
                    <a:pt x="0" y="0"/>
                  </a:moveTo>
                  <a:lnTo>
                    <a:pt x="1540162" y="0"/>
                  </a:lnTo>
                  <a:lnTo>
                    <a:pt x="1540162" y="2231154"/>
                  </a:lnTo>
                  <a:lnTo>
                    <a:pt x="0" y="2231154"/>
                  </a:lnTo>
                  <a:lnTo>
                    <a:pt x="0" y="0"/>
                  </a:lnTo>
                  <a:close/>
                </a:path>
              </a:pathLst>
            </a:custGeom>
            <a:blipFill>
              <a:blip r:embed="rId13"/>
              <a:stretch>
                <a:fillRect l="0" t="0" r="0" b="0"/>
              </a:stretch>
            </a:blipFill>
          </p:spPr>
        </p:sp>
        <p:sp>
          <p:nvSpPr>
            <p:cNvPr name="Freeform 29" id="29"/>
            <p:cNvSpPr/>
            <p:nvPr/>
          </p:nvSpPr>
          <p:spPr>
            <a:xfrm flipH="false" flipV="false" rot="0">
              <a:off x="4830747" y="0"/>
              <a:ext cx="2231154" cy="2231154"/>
            </a:xfrm>
            <a:custGeom>
              <a:avLst/>
              <a:gdLst/>
              <a:ahLst/>
              <a:cxnLst/>
              <a:rect r="r" b="b" t="t" l="l"/>
              <a:pathLst>
                <a:path h="2231154" w="2231154">
                  <a:moveTo>
                    <a:pt x="0" y="0"/>
                  </a:moveTo>
                  <a:lnTo>
                    <a:pt x="2231154" y="0"/>
                  </a:lnTo>
                  <a:lnTo>
                    <a:pt x="2231154" y="2231154"/>
                  </a:lnTo>
                  <a:lnTo>
                    <a:pt x="0" y="2231154"/>
                  </a:lnTo>
                  <a:lnTo>
                    <a:pt x="0" y="0"/>
                  </a:lnTo>
                  <a:close/>
                </a:path>
              </a:pathLst>
            </a:custGeom>
            <a:blipFill>
              <a:blip r:embed="rId14"/>
              <a:stretch>
                <a:fillRect l="0" t="0" r="0" b="0"/>
              </a:stretch>
            </a:blipFill>
          </p:spPr>
        </p:sp>
        <p:sp>
          <p:nvSpPr>
            <p:cNvPr name="TextBox 30" id="30"/>
            <p:cNvSpPr txBox="true"/>
            <p:nvPr/>
          </p:nvSpPr>
          <p:spPr>
            <a:xfrm rot="0">
              <a:off x="1636533" y="4494992"/>
              <a:ext cx="8405767" cy="464397"/>
            </a:xfrm>
            <a:prstGeom prst="rect">
              <a:avLst/>
            </a:prstGeom>
          </p:spPr>
          <p:txBody>
            <a:bodyPr anchor="t" rtlCol="false" tIns="0" lIns="0" bIns="0" rIns="0">
              <a:spAutoFit/>
            </a:bodyPr>
            <a:lstStyle/>
            <a:p>
              <a:pPr algn="l">
                <a:lnSpc>
                  <a:spcPts val="2859"/>
                </a:lnSpc>
                <a:spcBef>
                  <a:spcPct val="0"/>
                </a:spcBef>
              </a:pPr>
              <a:r>
                <a:rPr lang="en-US" sz="2199">
                  <a:solidFill>
                    <a:srgbClr val="000000"/>
                  </a:solidFill>
                  <a:latin typeface="Open Sauce"/>
                  <a:ea typeface="Open Sauce"/>
                  <a:cs typeface="Open Sauce"/>
                  <a:sym typeface="Open Sauce"/>
                </a:rPr>
                <a:t>Head</a:t>
              </a:r>
              <a:r>
                <a:rPr lang="en-US" sz="2199">
                  <a:solidFill>
                    <a:srgbClr val="000000"/>
                  </a:solidFill>
                  <a:latin typeface="Open Sauce"/>
                  <a:ea typeface="Open Sauce"/>
                  <a:cs typeface="Open Sauce"/>
                  <a:sym typeface="Open Sauce"/>
                </a:rPr>
                <a:t> of the Kamianska community</a:t>
              </a:r>
            </a:p>
          </p:txBody>
        </p:sp>
      </p:grpSp>
      <p:grpSp>
        <p:nvGrpSpPr>
          <p:cNvPr name="Group 31" id="31"/>
          <p:cNvGrpSpPr/>
          <p:nvPr/>
        </p:nvGrpSpPr>
        <p:grpSpPr>
          <a:xfrm rot="0">
            <a:off x="137238" y="7560384"/>
            <a:ext cx="18013523" cy="2477095"/>
            <a:chOff x="0" y="0"/>
            <a:chExt cx="24018031" cy="3302793"/>
          </a:xfrm>
        </p:grpSpPr>
        <p:sp>
          <p:nvSpPr>
            <p:cNvPr name="Freeform 32" id="32"/>
            <p:cNvSpPr/>
            <p:nvPr/>
          </p:nvSpPr>
          <p:spPr>
            <a:xfrm flipH="false" flipV="false" rot="0">
              <a:off x="0" y="0"/>
              <a:ext cx="2953023" cy="2953023"/>
            </a:xfrm>
            <a:custGeom>
              <a:avLst/>
              <a:gdLst/>
              <a:ahLst/>
              <a:cxnLst/>
              <a:rect r="r" b="b" t="t" l="l"/>
              <a:pathLst>
                <a:path h="2953023" w="2953023">
                  <a:moveTo>
                    <a:pt x="0" y="0"/>
                  </a:moveTo>
                  <a:lnTo>
                    <a:pt x="2953023" y="0"/>
                  </a:lnTo>
                  <a:lnTo>
                    <a:pt x="2953023" y="2953023"/>
                  </a:lnTo>
                  <a:lnTo>
                    <a:pt x="0" y="2953023"/>
                  </a:lnTo>
                  <a:lnTo>
                    <a:pt x="0" y="0"/>
                  </a:lnTo>
                  <a:close/>
                </a:path>
              </a:pathLst>
            </a:custGeom>
            <a:blipFill>
              <a:blip r:embed="rId15"/>
              <a:stretch>
                <a:fillRect l="0" t="0" r="0" b="0"/>
              </a:stretch>
            </a:blipFill>
          </p:spPr>
        </p:sp>
        <p:sp>
          <p:nvSpPr>
            <p:cNvPr name="Freeform 33" id="33"/>
            <p:cNvSpPr/>
            <p:nvPr/>
          </p:nvSpPr>
          <p:spPr>
            <a:xfrm flipH="false" flipV="false" rot="0">
              <a:off x="3439514" y="471494"/>
              <a:ext cx="2006015" cy="2010035"/>
            </a:xfrm>
            <a:custGeom>
              <a:avLst/>
              <a:gdLst/>
              <a:ahLst/>
              <a:cxnLst/>
              <a:rect r="r" b="b" t="t" l="l"/>
              <a:pathLst>
                <a:path h="2010035" w="2006015">
                  <a:moveTo>
                    <a:pt x="0" y="0"/>
                  </a:moveTo>
                  <a:lnTo>
                    <a:pt x="2006015" y="0"/>
                  </a:lnTo>
                  <a:lnTo>
                    <a:pt x="2006015" y="2010035"/>
                  </a:lnTo>
                  <a:lnTo>
                    <a:pt x="0" y="2010035"/>
                  </a:lnTo>
                  <a:lnTo>
                    <a:pt x="0" y="0"/>
                  </a:lnTo>
                  <a:close/>
                </a:path>
              </a:pathLst>
            </a:custGeom>
            <a:blipFill>
              <a:blip r:embed="rId16"/>
              <a:stretch>
                <a:fillRect l="0" t="0" r="0" b="0"/>
              </a:stretch>
            </a:blipFill>
          </p:spPr>
        </p:sp>
        <p:sp>
          <p:nvSpPr>
            <p:cNvPr name="Freeform 34" id="34"/>
            <p:cNvSpPr/>
            <p:nvPr/>
          </p:nvSpPr>
          <p:spPr>
            <a:xfrm flipH="false" flipV="false" rot="0">
              <a:off x="6393917" y="471494"/>
              <a:ext cx="1864744" cy="1962234"/>
            </a:xfrm>
            <a:custGeom>
              <a:avLst/>
              <a:gdLst/>
              <a:ahLst/>
              <a:cxnLst/>
              <a:rect r="r" b="b" t="t" l="l"/>
              <a:pathLst>
                <a:path h="1962234" w="1864744">
                  <a:moveTo>
                    <a:pt x="0" y="0"/>
                  </a:moveTo>
                  <a:lnTo>
                    <a:pt x="1864745" y="0"/>
                  </a:lnTo>
                  <a:lnTo>
                    <a:pt x="1864745" y="1962234"/>
                  </a:lnTo>
                  <a:lnTo>
                    <a:pt x="0" y="1962234"/>
                  </a:lnTo>
                  <a:lnTo>
                    <a:pt x="0" y="0"/>
                  </a:lnTo>
                  <a:close/>
                </a:path>
              </a:pathLst>
            </a:custGeom>
            <a:blipFill>
              <a:blip r:embed="rId17"/>
              <a:stretch>
                <a:fillRect l="0" t="0" r="0" b="0"/>
              </a:stretch>
            </a:blipFill>
          </p:spPr>
        </p:sp>
        <p:sp>
          <p:nvSpPr>
            <p:cNvPr name="TextBox 35" id="35"/>
            <p:cNvSpPr txBox="true"/>
            <p:nvPr/>
          </p:nvSpPr>
          <p:spPr>
            <a:xfrm rot="0">
              <a:off x="9651994" y="222536"/>
              <a:ext cx="14366037" cy="3080258"/>
            </a:xfrm>
            <a:prstGeom prst="rect">
              <a:avLst/>
            </a:prstGeom>
          </p:spPr>
          <p:txBody>
            <a:bodyPr anchor="t" rtlCol="false" tIns="0" lIns="0" bIns="0" rIns="0">
              <a:spAutoFit/>
            </a:bodyPr>
            <a:lstStyle/>
            <a:p>
              <a:pPr algn="ctr">
                <a:lnSpc>
                  <a:spcPts val="2682"/>
                </a:lnSpc>
              </a:pPr>
              <a:r>
                <a:rPr lang="en-US" sz="1800" spc="84">
                  <a:solidFill>
                    <a:srgbClr val="000000"/>
                  </a:solidFill>
                  <a:latin typeface="Roboto"/>
                  <a:ea typeface="Roboto"/>
                  <a:cs typeface="Roboto"/>
                  <a:sym typeface="Roboto"/>
                </a:rPr>
                <a:t>Developed within the framework of the project «Eurocommunity: financial opportunities for development and</a:t>
              </a:r>
              <a:r>
                <a:rPr lang="en-US" sz="1800" spc="84">
                  <a:solidFill>
                    <a:srgbClr val="000000"/>
                  </a:solidFill>
                  <a:latin typeface="Roboto"/>
                  <a:ea typeface="Roboto"/>
                  <a:cs typeface="Roboto"/>
                  <a:sym typeface="Roboto"/>
                </a:rPr>
                <a:t> European integration», which is implemented by the Carpathian agency of human rights Vested together with the Faculty of Law of Uzhhorod National University with the support of the European Union and the International Renaissance Foundation within the framework «Whole-of-Society Accession» project. Its content is the exclusive responsibility of the authors and does not necessarily reflect the views of the European Union and the International Renaissance Foundation.</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89780" y="629499"/>
            <a:ext cx="10545179" cy="9028003"/>
            <a:chOff x="0" y="0"/>
            <a:chExt cx="14060239" cy="12037337"/>
          </a:xfrm>
        </p:grpSpPr>
        <p:pic>
          <p:nvPicPr>
            <p:cNvPr name="Picture 3" id="3"/>
            <p:cNvPicPr>
              <a:picLocks noChangeAspect="true"/>
            </p:cNvPicPr>
            <p:nvPr/>
          </p:nvPicPr>
          <p:blipFill>
            <a:blip r:embed="rId2"/>
            <a:srcRect l="32814" t="0" r="29779" b="0"/>
            <a:stretch>
              <a:fillRect/>
            </a:stretch>
          </p:blipFill>
          <p:spPr>
            <a:xfrm flipH="false" flipV="false">
              <a:off x="0" y="0"/>
              <a:ext cx="9331159" cy="7982558"/>
            </a:xfrm>
            <a:prstGeom prst="rect">
              <a:avLst/>
            </a:prstGeom>
          </p:spPr>
        </p:pic>
        <p:pic>
          <p:nvPicPr>
            <p:cNvPr name="Picture 4" id="4"/>
            <p:cNvPicPr>
              <a:picLocks noChangeAspect="true"/>
            </p:cNvPicPr>
            <p:nvPr/>
          </p:nvPicPr>
          <p:blipFill>
            <a:blip r:embed="rId3"/>
            <a:srcRect l="11030" t="0" r="11030" b="0"/>
            <a:stretch>
              <a:fillRect/>
            </a:stretch>
          </p:blipFill>
          <p:spPr>
            <a:xfrm flipH="false" flipV="false">
              <a:off x="9458159" y="0"/>
              <a:ext cx="4602080" cy="3927779"/>
            </a:xfrm>
            <a:prstGeom prst="rect">
              <a:avLst/>
            </a:prstGeom>
          </p:spPr>
        </p:pic>
        <p:pic>
          <p:nvPicPr>
            <p:cNvPr name="Picture 5" id="5"/>
            <p:cNvPicPr>
              <a:picLocks noChangeAspect="true"/>
            </p:cNvPicPr>
            <p:nvPr/>
          </p:nvPicPr>
          <p:blipFill>
            <a:blip r:embed="rId4"/>
            <a:srcRect l="28832" t="1044" r="28832" b="1044"/>
            <a:stretch>
              <a:fillRect/>
            </a:stretch>
          </p:blipFill>
          <p:spPr>
            <a:xfrm flipH="false" flipV="false">
              <a:off x="9458159" y="4054779"/>
              <a:ext cx="4602080" cy="7982558"/>
            </a:xfrm>
            <a:prstGeom prst="rect">
              <a:avLst/>
            </a:prstGeom>
          </p:spPr>
        </p:pic>
        <p:pic>
          <p:nvPicPr>
            <p:cNvPr name="Picture 6" id="6"/>
            <p:cNvPicPr>
              <a:picLocks noChangeAspect="true"/>
            </p:cNvPicPr>
            <p:nvPr/>
          </p:nvPicPr>
          <p:blipFill>
            <a:blip r:embed="rId5"/>
            <a:srcRect l="6062" t="0" r="6062" b="0"/>
            <a:stretch>
              <a:fillRect/>
            </a:stretch>
          </p:blipFill>
          <p:spPr>
            <a:xfrm flipH="false" flipV="false">
              <a:off x="4729080" y="8109558"/>
              <a:ext cx="4602080" cy="3927779"/>
            </a:xfrm>
            <a:prstGeom prst="rect">
              <a:avLst/>
            </a:prstGeom>
          </p:spPr>
        </p:pic>
        <p:pic>
          <p:nvPicPr>
            <p:cNvPr name="Picture 7" id="7"/>
            <p:cNvPicPr>
              <a:picLocks noChangeAspect="true"/>
            </p:cNvPicPr>
            <p:nvPr/>
          </p:nvPicPr>
          <p:blipFill>
            <a:blip r:embed="rId6"/>
            <a:srcRect l="12612" t="0" r="12612" b="0"/>
            <a:stretch>
              <a:fillRect/>
            </a:stretch>
          </p:blipFill>
          <p:spPr>
            <a:xfrm flipH="false" flipV="false">
              <a:off x="0" y="8109558"/>
              <a:ext cx="4602080" cy="3927779"/>
            </a:xfrm>
            <a:prstGeom prst="rect">
              <a:avLst/>
            </a:prstGeom>
          </p:spPr>
        </p:pic>
      </p:grpSp>
      <p:grpSp>
        <p:nvGrpSpPr>
          <p:cNvPr name="Group 8" id="8"/>
          <p:cNvGrpSpPr/>
          <p:nvPr/>
        </p:nvGrpSpPr>
        <p:grpSpPr>
          <a:xfrm rot="0">
            <a:off x="0" y="0"/>
            <a:ext cx="7037205" cy="10287000"/>
            <a:chOff x="0" y="0"/>
            <a:chExt cx="1853420" cy="2709333"/>
          </a:xfrm>
        </p:grpSpPr>
        <p:sp>
          <p:nvSpPr>
            <p:cNvPr name="Freeform 9" id="9"/>
            <p:cNvSpPr/>
            <p:nvPr/>
          </p:nvSpPr>
          <p:spPr>
            <a:xfrm flipH="false" flipV="false" rot="0">
              <a:off x="0" y="0"/>
              <a:ext cx="1853420" cy="2709333"/>
            </a:xfrm>
            <a:custGeom>
              <a:avLst/>
              <a:gdLst/>
              <a:ahLst/>
              <a:cxnLst/>
              <a:rect r="r" b="b" t="t" l="l"/>
              <a:pathLst>
                <a:path h="2709333" w="1853420">
                  <a:moveTo>
                    <a:pt x="0" y="0"/>
                  </a:moveTo>
                  <a:lnTo>
                    <a:pt x="1853420" y="0"/>
                  </a:lnTo>
                  <a:lnTo>
                    <a:pt x="1853420" y="2709333"/>
                  </a:lnTo>
                  <a:lnTo>
                    <a:pt x="0" y="2709333"/>
                  </a:lnTo>
                  <a:close/>
                </a:path>
              </a:pathLst>
            </a:custGeom>
            <a:solidFill>
              <a:srgbClr val="66BB6A"/>
            </a:solidFill>
          </p:spPr>
        </p:sp>
        <p:sp>
          <p:nvSpPr>
            <p:cNvPr name="TextBox 10" id="10"/>
            <p:cNvSpPr txBox="true"/>
            <p:nvPr/>
          </p:nvSpPr>
          <p:spPr>
            <a:xfrm>
              <a:off x="0" y="-38100"/>
              <a:ext cx="1853420" cy="2747433"/>
            </a:xfrm>
            <a:prstGeom prst="rect">
              <a:avLst/>
            </a:prstGeom>
          </p:spPr>
          <p:txBody>
            <a:bodyPr anchor="ctr" rtlCol="false" tIns="50800" lIns="50800" bIns="50800" rIns="50800"/>
            <a:lstStyle/>
            <a:p>
              <a:pPr algn="ctr">
                <a:lnSpc>
                  <a:spcPts val="2659"/>
                </a:lnSpc>
              </a:pPr>
            </a:p>
          </p:txBody>
        </p:sp>
      </p:grpSp>
      <p:sp>
        <p:nvSpPr>
          <p:cNvPr name="AutoShape 11" id="11"/>
          <p:cNvSpPr/>
          <p:nvPr/>
        </p:nvSpPr>
        <p:spPr>
          <a:xfrm>
            <a:off x="-132755" y="4129006"/>
            <a:ext cx="4942734" cy="0"/>
          </a:xfrm>
          <a:prstGeom prst="line">
            <a:avLst/>
          </a:prstGeom>
          <a:ln cap="flat" w="95250">
            <a:solidFill>
              <a:srgbClr val="FFFFFF"/>
            </a:solidFill>
            <a:prstDash val="solid"/>
            <a:headEnd type="none" len="sm" w="sm"/>
            <a:tailEnd type="none" len="sm" w="sm"/>
          </a:ln>
        </p:spPr>
      </p:sp>
      <p:grpSp>
        <p:nvGrpSpPr>
          <p:cNvPr name="Group 12" id="12"/>
          <p:cNvGrpSpPr/>
          <p:nvPr/>
        </p:nvGrpSpPr>
        <p:grpSpPr>
          <a:xfrm rot="0">
            <a:off x="424480" y="418840"/>
            <a:ext cx="5346960" cy="1687711"/>
            <a:chOff x="0" y="0"/>
            <a:chExt cx="834520" cy="263407"/>
          </a:xfrm>
        </p:grpSpPr>
        <p:sp>
          <p:nvSpPr>
            <p:cNvPr name="Freeform 13" id="13"/>
            <p:cNvSpPr/>
            <p:nvPr/>
          </p:nvSpPr>
          <p:spPr>
            <a:xfrm flipH="false" flipV="false" rot="0">
              <a:off x="0" y="0"/>
              <a:ext cx="834520" cy="263407"/>
            </a:xfrm>
            <a:custGeom>
              <a:avLst/>
              <a:gdLst/>
              <a:ahLst/>
              <a:cxnLst/>
              <a:rect r="r" b="b" t="t" l="l"/>
              <a:pathLst>
                <a:path h="263407" w="834520">
                  <a:moveTo>
                    <a:pt x="68052" y="0"/>
                  </a:moveTo>
                  <a:lnTo>
                    <a:pt x="766468" y="0"/>
                  </a:lnTo>
                  <a:cubicBezTo>
                    <a:pt x="804052" y="0"/>
                    <a:pt x="834520" y="30468"/>
                    <a:pt x="834520" y="68052"/>
                  </a:cubicBezTo>
                  <a:lnTo>
                    <a:pt x="834520" y="195356"/>
                  </a:lnTo>
                  <a:cubicBezTo>
                    <a:pt x="834520" y="232940"/>
                    <a:pt x="804052" y="263407"/>
                    <a:pt x="766468" y="263407"/>
                  </a:cubicBezTo>
                  <a:lnTo>
                    <a:pt x="68052" y="263407"/>
                  </a:lnTo>
                  <a:cubicBezTo>
                    <a:pt x="30468" y="263407"/>
                    <a:pt x="0" y="232940"/>
                    <a:pt x="0" y="195356"/>
                  </a:cubicBezTo>
                  <a:lnTo>
                    <a:pt x="0" y="68052"/>
                  </a:lnTo>
                  <a:cubicBezTo>
                    <a:pt x="0" y="30468"/>
                    <a:pt x="30468" y="0"/>
                    <a:pt x="68052" y="0"/>
                  </a:cubicBezTo>
                  <a:close/>
                </a:path>
              </a:pathLst>
            </a:custGeom>
            <a:solidFill>
              <a:srgbClr val="FFFFFF"/>
            </a:solidFill>
          </p:spPr>
        </p:sp>
        <p:sp>
          <p:nvSpPr>
            <p:cNvPr name="TextBox 14" id="14"/>
            <p:cNvSpPr txBox="true"/>
            <p:nvPr/>
          </p:nvSpPr>
          <p:spPr>
            <a:xfrm>
              <a:off x="0" y="-19050"/>
              <a:ext cx="834520" cy="282457"/>
            </a:xfrm>
            <a:prstGeom prst="rect">
              <a:avLst/>
            </a:prstGeom>
          </p:spPr>
          <p:txBody>
            <a:bodyPr anchor="ctr" rtlCol="false" tIns="50800" lIns="50800" bIns="50800" rIns="50800"/>
            <a:lstStyle/>
            <a:p>
              <a:pPr algn="ctr">
                <a:lnSpc>
                  <a:spcPts val="2072"/>
                </a:lnSpc>
              </a:pPr>
            </a:p>
          </p:txBody>
        </p:sp>
      </p:grpSp>
      <p:sp>
        <p:nvSpPr>
          <p:cNvPr name="TextBox 15" id="15"/>
          <p:cNvSpPr txBox="true"/>
          <p:nvPr/>
        </p:nvSpPr>
        <p:spPr>
          <a:xfrm rot="0">
            <a:off x="619705" y="2411351"/>
            <a:ext cx="5293924" cy="1348580"/>
          </a:xfrm>
          <a:prstGeom prst="rect">
            <a:avLst/>
          </a:prstGeom>
        </p:spPr>
        <p:txBody>
          <a:bodyPr anchor="t" rtlCol="false" tIns="0" lIns="0" bIns="0" rIns="0">
            <a:spAutoFit/>
          </a:bodyPr>
          <a:lstStyle/>
          <a:p>
            <a:pPr algn="l">
              <a:lnSpc>
                <a:spcPts val="5106"/>
              </a:lnSpc>
            </a:pPr>
            <a:r>
              <a:rPr lang="en-US" sz="4478" b="true">
                <a:solidFill>
                  <a:srgbClr val="1C5739"/>
                </a:solidFill>
                <a:latin typeface="Poppins Bold"/>
                <a:ea typeface="Poppins Bold"/>
                <a:cs typeface="Poppins Bold"/>
                <a:sym typeface="Poppins Bold"/>
              </a:rPr>
              <a:t>Main</a:t>
            </a:r>
            <a:r>
              <a:rPr lang="en-US" sz="4478" b="true">
                <a:solidFill>
                  <a:srgbClr val="1C5739"/>
                </a:solidFill>
                <a:latin typeface="Poppins Bold"/>
                <a:ea typeface="Poppins Bold"/>
                <a:cs typeface="Poppins Bold"/>
                <a:sym typeface="Poppins Bold"/>
              </a:rPr>
              <a:t> advantages of the location</a:t>
            </a:r>
          </a:p>
        </p:txBody>
      </p:sp>
      <p:grpSp>
        <p:nvGrpSpPr>
          <p:cNvPr name="Group 16" id="16"/>
          <p:cNvGrpSpPr/>
          <p:nvPr/>
        </p:nvGrpSpPr>
        <p:grpSpPr>
          <a:xfrm rot="0">
            <a:off x="172661" y="4352731"/>
            <a:ext cx="6494097" cy="6025628"/>
            <a:chOff x="0" y="0"/>
            <a:chExt cx="8658796" cy="8034171"/>
          </a:xfrm>
        </p:grpSpPr>
        <p:sp>
          <p:nvSpPr>
            <p:cNvPr name="TextBox 17" id="17"/>
            <p:cNvSpPr txBox="true"/>
            <p:nvPr/>
          </p:nvSpPr>
          <p:spPr>
            <a:xfrm rot="0">
              <a:off x="0" y="754456"/>
              <a:ext cx="8658796" cy="7279714"/>
            </a:xfrm>
            <a:prstGeom prst="rect">
              <a:avLst/>
            </a:prstGeom>
          </p:spPr>
          <p:txBody>
            <a:bodyPr anchor="t" rtlCol="false" tIns="0" lIns="0" bIns="0" rIns="0">
              <a:spAutoFit/>
            </a:bodyPr>
            <a:lstStyle/>
            <a:p>
              <a:pPr algn="just" marL="386293" indent="-193147" lvl="1">
                <a:lnSpc>
                  <a:spcPts val="2469"/>
                </a:lnSpc>
                <a:buFont typeface="Arial"/>
                <a:buChar char="•"/>
              </a:pPr>
              <a:r>
                <a:rPr lang="en-US" b="true" sz="1789" spc="46">
                  <a:solidFill>
                    <a:srgbClr val="503626"/>
                  </a:solidFill>
                  <a:latin typeface="Open Sans Bold"/>
                  <a:ea typeface="Open Sans Bold"/>
                  <a:cs typeface="Open Sans Bold"/>
                  <a:sym typeface="Open Sans Bold"/>
                </a:rPr>
                <a:t>The</a:t>
              </a:r>
              <a:r>
                <a:rPr lang="en-US" b="true" sz="1789" spc="46" u="none">
                  <a:solidFill>
                    <a:srgbClr val="503626"/>
                  </a:solidFill>
                  <a:latin typeface="Open Sans Bold"/>
                  <a:ea typeface="Open Sans Bold"/>
                  <a:cs typeface="Open Sans Bold"/>
                  <a:sym typeface="Open Sans Bold"/>
                </a:rPr>
                <a:t> area</a:t>
              </a:r>
              <a:r>
                <a:rPr lang="en-US" b="true" sz="1789" spc="46">
                  <a:solidFill>
                    <a:srgbClr val="503626"/>
                  </a:solidFill>
                  <a:latin typeface="Open Sans Bold"/>
                  <a:ea typeface="Open Sans Bold"/>
                  <a:cs typeface="Open Sans Bold"/>
                  <a:sym typeface="Open Sans Bold"/>
                </a:rPr>
                <a:t> contains</a:t>
              </a:r>
              <a:r>
                <a:rPr lang="en-US" b="true" sz="1789" spc="46" u="none">
                  <a:solidFill>
                    <a:srgbClr val="503626"/>
                  </a:solidFill>
                  <a:latin typeface="Open Sans Bold"/>
                  <a:ea typeface="Open Sans Bold"/>
                  <a:cs typeface="Open Sans Bold"/>
                  <a:sym typeface="Open Sans Bold"/>
                </a:rPr>
                <a:t> deposits of minerals — andesite, basalt, and refractory</a:t>
              </a:r>
              <a:r>
                <a:rPr lang="en-US" b="true" sz="1789" spc="46">
                  <a:solidFill>
                    <a:srgbClr val="503626"/>
                  </a:solidFill>
                  <a:latin typeface="Open Sans Bold"/>
                  <a:ea typeface="Open Sans Bold"/>
                  <a:cs typeface="Open Sans Bold"/>
                  <a:sym typeface="Open Sans Bold"/>
                </a:rPr>
                <a:t> clays. Specifically, the village of Ardanovo has an andesite deposit suitable for the production of high-strength crushed stone and rubble stone, while the village of Siltsi has an andesite-basalt deposit. In the village of Midyanytsia, there is a deposit of high-quality refractory clays suitable for porcelain and earthenware production and export.</a:t>
              </a:r>
            </a:p>
            <a:p>
              <a:pPr algn="just">
                <a:lnSpc>
                  <a:spcPts val="2469"/>
                </a:lnSpc>
              </a:pPr>
            </a:p>
            <a:p>
              <a:pPr algn="just" marL="386293" indent="-193147" lvl="1">
                <a:lnSpc>
                  <a:spcPts val="2469"/>
                </a:lnSpc>
                <a:buFont typeface="Arial"/>
                <a:buChar char="•"/>
              </a:pPr>
              <a:r>
                <a:rPr lang="en-US" b="true" sz="1789" spc="46">
                  <a:solidFill>
                    <a:srgbClr val="503626"/>
                  </a:solidFill>
                  <a:latin typeface="Open Sans Bold"/>
                  <a:ea typeface="Open Sans Bold"/>
                  <a:cs typeface="Open Sans Bold"/>
                  <a:sym typeface="Open Sans Bold"/>
                </a:rPr>
                <a:t>The</a:t>
              </a:r>
              <a:r>
                <a:rPr lang="en-US" b="true" sz="1789" spc="46">
                  <a:solidFill>
                    <a:srgbClr val="503626"/>
                  </a:solidFill>
                  <a:latin typeface="Open Sans Bold"/>
                  <a:ea typeface="Open Sans Bold"/>
                  <a:cs typeface="Open Sans Bold"/>
                  <a:sym typeface="Open Sans Bold"/>
                </a:rPr>
                <a:t> Irshavka and Borzhava Rivers — tributaries of the Tisa — flow through the community’s territory, and there are also artificial reservoirs and ponds. The total area of the community’s water resources is 155,46 hectares, which creates opportunities for recreation, fish farming, and tourism development.</a:t>
              </a:r>
            </a:p>
            <a:p>
              <a:pPr algn="just">
                <a:lnSpc>
                  <a:spcPts val="2469"/>
                </a:lnSpc>
              </a:pPr>
            </a:p>
          </p:txBody>
        </p:sp>
        <p:sp>
          <p:nvSpPr>
            <p:cNvPr name="TextBox 18" id="18"/>
            <p:cNvSpPr txBox="true"/>
            <p:nvPr/>
          </p:nvSpPr>
          <p:spPr>
            <a:xfrm rot="0">
              <a:off x="471545" y="47625"/>
              <a:ext cx="6772297" cy="416733"/>
            </a:xfrm>
            <a:prstGeom prst="rect">
              <a:avLst/>
            </a:prstGeom>
          </p:spPr>
          <p:txBody>
            <a:bodyPr anchor="t" rtlCol="false" tIns="0" lIns="0" bIns="0" rIns="0">
              <a:spAutoFit/>
            </a:bodyPr>
            <a:lstStyle/>
            <a:p>
              <a:pPr algn="l" marL="0" indent="0" lvl="0">
                <a:lnSpc>
                  <a:spcPts val="2364"/>
                </a:lnSpc>
              </a:pPr>
              <a:r>
                <a:rPr lang="en-US" b="true" sz="2318" spc="83">
                  <a:solidFill>
                    <a:srgbClr val="FFFFFF"/>
                  </a:solidFill>
                  <a:latin typeface="Open Sauce Bold"/>
                  <a:ea typeface="Open Sauce Bold"/>
                  <a:cs typeface="Open Sauce Bold"/>
                  <a:sym typeface="Open Sauce Bold"/>
                </a:rPr>
                <a:t>Natural resources</a:t>
              </a:r>
            </a:p>
          </p:txBody>
        </p:sp>
      </p:grpSp>
      <p:grpSp>
        <p:nvGrpSpPr>
          <p:cNvPr name="Group 19" id="19"/>
          <p:cNvGrpSpPr/>
          <p:nvPr/>
        </p:nvGrpSpPr>
        <p:grpSpPr>
          <a:xfrm rot="0">
            <a:off x="647431" y="617894"/>
            <a:ext cx="4901058" cy="1289602"/>
            <a:chOff x="0" y="0"/>
            <a:chExt cx="6534744" cy="1719470"/>
          </a:xfrm>
        </p:grpSpPr>
        <p:sp>
          <p:nvSpPr>
            <p:cNvPr name="TextBox 20" id="20"/>
            <p:cNvSpPr txBox="true"/>
            <p:nvPr/>
          </p:nvSpPr>
          <p:spPr>
            <a:xfrm rot="0">
              <a:off x="1540071" y="522514"/>
              <a:ext cx="4776864" cy="989369"/>
            </a:xfrm>
            <a:prstGeom prst="rect">
              <a:avLst/>
            </a:prstGeom>
          </p:spPr>
          <p:txBody>
            <a:bodyPr anchor="t" rtlCol="false" tIns="0" lIns="0" bIns="0" rIns="0">
              <a:spAutoFit/>
            </a:bodyPr>
            <a:lstStyle/>
            <a:p>
              <a:pPr algn="l">
                <a:lnSpc>
                  <a:spcPts val="2949"/>
                </a:lnSpc>
              </a:pPr>
              <a:r>
                <a:rPr lang="en-US" sz="2137" spc="209" b="true">
                  <a:solidFill>
                    <a:srgbClr val="397D5A"/>
                  </a:solidFill>
                  <a:latin typeface="Open Sauce Bold"/>
                  <a:ea typeface="Open Sauce Bold"/>
                  <a:cs typeface="Open Sauce Bold"/>
                  <a:sym typeface="Open Sauce Bold"/>
                </a:rPr>
                <a:t>Kamianska community</a:t>
              </a:r>
            </a:p>
            <a:p>
              <a:pPr algn="l" marL="0" indent="0" lvl="0">
                <a:lnSpc>
                  <a:spcPts val="3195"/>
                </a:lnSpc>
                <a:spcBef>
                  <a:spcPct val="0"/>
                </a:spcBef>
              </a:pPr>
            </a:p>
          </p:txBody>
        </p:sp>
        <p:sp>
          <p:nvSpPr>
            <p:cNvPr name="TextBox 21" id="21"/>
            <p:cNvSpPr txBox="true"/>
            <p:nvPr/>
          </p:nvSpPr>
          <p:spPr>
            <a:xfrm rot="0">
              <a:off x="1540071" y="1113188"/>
              <a:ext cx="4994674" cy="342354"/>
            </a:xfrm>
            <a:prstGeom prst="rect">
              <a:avLst/>
            </a:prstGeom>
          </p:spPr>
          <p:txBody>
            <a:bodyPr anchor="t" rtlCol="false" tIns="0" lIns="0" bIns="0" rIns="0">
              <a:spAutoFit/>
            </a:bodyPr>
            <a:lstStyle/>
            <a:p>
              <a:pPr algn="l" marL="0" indent="0" lvl="0">
                <a:lnSpc>
                  <a:spcPts val="2170"/>
                </a:lnSpc>
                <a:spcBef>
                  <a:spcPct val="0"/>
                </a:spcBef>
              </a:pPr>
              <a:r>
                <a:rPr lang="en-US" sz="1573" spc="154">
                  <a:solidFill>
                    <a:srgbClr val="231F20"/>
                  </a:solidFill>
                  <a:latin typeface="Open Sauce"/>
                  <a:ea typeface="Open Sauce"/>
                  <a:cs typeface="Open Sauce"/>
                  <a:sym typeface="Open Sauce"/>
                </a:rPr>
                <a:t>Transcarpathian region, Ukraine</a:t>
              </a:r>
            </a:p>
          </p:txBody>
        </p:sp>
        <p:sp>
          <p:nvSpPr>
            <p:cNvPr name="Freeform 22" id="22"/>
            <p:cNvSpPr/>
            <p:nvPr/>
          </p:nvSpPr>
          <p:spPr>
            <a:xfrm flipH="false" flipV="false" rot="0">
              <a:off x="0" y="0"/>
              <a:ext cx="1186948" cy="1719470"/>
            </a:xfrm>
            <a:custGeom>
              <a:avLst/>
              <a:gdLst/>
              <a:ahLst/>
              <a:cxnLst/>
              <a:rect r="r" b="b" t="t" l="l"/>
              <a:pathLst>
                <a:path h="1719470" w="1186948">
                  <a:moveTo>
                    <a:pt x="0" y="0"/>
                  </a:moveTo>
                  <a:lnTo>
                    <a:pt x="1186948" y="0"/>
                  </a:lnTo>
                  <a:lnTo>
                    <a:pt x="1186948" y="1719470"/>
                  </a:lnTo>
                  <a:lnTo>
                    <a:pt x="0" y="1719470"/>
                  </a:lnTo>
                  <a:lnTo>
                    <a:pt x="0" y="0"/>
                  </a:lnTo>
                  <a:close/>
                </a:path>
              </a:pathLst>
            </a:custGeom>
            <a:blipFill>
              <a:blip r:embed="rId7"/>
              <a:stretch>
                <a:fillRect l="0" t="0" r="0" b="0"/>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444595" y="629499"/>
            <a:ext cx="10545179" cy="9028003"/>
            <a:chOff x="0" y="0"/>
            <a:chExt cx="14060239" cy="12037337"/>
          </a:xfrm>
        </p:grpSpPr>
        <p:pic>
          <p:nvPicPr>
            <p:cNvPr name="Picture 3" id="3"/>
            <p:cNvPicPr>
              <a:picLocks noChangeAspect="true"/>
            </p:cNvPicPr>
            <p:nvPr/>
          </p:nvPicPr>
          <p:blipFill>
            <a:blip r:embed="rId2"/>
            <a:srcRect l="11424" t="0" r="11424" b="0"/>
            <a:stretch>
              <a:fillRect/>
            </a:stretch>
          </p:blipFill>
          <p:spPr>
            <a:xfrm flipH="false" flipV="false">
              <a:off x="0" y="0"/>
              <a:ext cx="9331159" cy="7982558"/>
            </a:xfrm>
            <a:prstGeom prst="rect">
              <a:avLst/>
            </a:prstGeom>
          </p:spPr>
        </p:pic>
        <p:pic>
          <p:nvPicPr>
            <p:cNvPr name="Picture 4" id="4"/>
            <p:cNvPicPr>
              <a:picLocks noChangeAspect="true"/>
            </p:cNvPicPr>
            <p:nvPr/>
          </p:nvPicPr>
          <p:blipFill>
            <a:blip r:embed="rId3"/>
            <a:srcRect l="27169" t="0" r="27169" b="0"/>
            <a:stretch>
              <a:fillRect/>
            </a:stretch>
          </p:blipFill>
          <p:spPr>
            <a:xfrm flipH="false" flipV="false">
              <a:off x="9458159" y="0"/>
              <a:ext cx="4602080" cy="3927779"/>
            </a:xfrm>
            <a:prstGeom prst="rect">
              <a:avLst/>
            </a:prstGeom>
          </p:spPr>
        </p:pic>
        <p:pic>
          <p:nvPicPr>
            <p:cNvPr name="Picture 5" id="5"/>
            <p:cNvPicPr>
              <a:picLocks noChangeAspect="true"/>
            </p:cNvPicPr>
            <p:nvPr/>
          </p:nvPicPr>
          <p:blipFill>
            <a:blip r:embed="rId3"/>
            <a:srcRect l="38766" t="0" r="38766" b="0"/>
            <a:stretch>
              <a:fillRect/>
            </a:stretch>
          </p:blipFill>
          <p:spPr>
            <a:xfrm flipH="false" flipV="false">
              <a:off x="9458159" y="4054779"/>
              <a:ext cx="4602080" cy="7982558"/>
            </a:xfrm>
            <a:prstGeom prst="rect">
              <a:avLst/>
            </a:prstGeom>
          </p:spPr>
        </p:pic>
        <p:pic>
          <p:nvPicPr>
            <p:cNvPr name="Picture 6" id="6"/>
            <p:cNvPicPr>
              <a:picLocks noChangeAspect="true"/>
            </p:cNvPicPr>
            <p:nvPr/>
          </p:nvPicPr>
          <p:blipFill>
            <a:blip r:embed="rId3"/>
            <a:srcRect l="27169" t="0" r="27169" b="0"/>
            <a:stretch>
              <a:fillRect/>
            </a:stretch>
          </p:blipFill>
          <p:spPr>
            <a:xfrm flipH="false" flipV="false">
              <a:off x="4729080" y="8109558"/>
              <a:ext cx="4602080" cy="3927779"/>
            </a:xfrm>
            <a:prstGeom prst="rect">
              <a:avLst/>
            </a:prstGeom>
          </p:spPr>
        </p:pic>
        <p:pic>
          <p:nvPicPr>
            <p:cNvPr name="Picture 7" id="7"/>
            <p:cNvPicPr>
              <a:picLocks noChangeAspect="true"/>
            </p:cNvPicPr>
            <p:nvPr/>
          </p:nvPicPr>
          <p:blipFill>
            <a:blip r:embed="rId4"/>
            <a:srcRect l="11015" t="0" r="11015" b="0"/>
            <a:stretch>
              <a:fillRect/>
            </a:stretch>
          </p:blipFill>
          <p:spPr>
            <a:xfrm flipH="false" flipV="false">
              <a:off x="0" y="8109558"/>
              <a:ext cx="4602080" cy="3927779"/>
            </a:xfrm>
            <a:prstGeom prst="rect">
              <a:avLst/>
            </a:prstGeom>
          </p:spPr>
        </p:pic>
      </p:grpSp>
      <p:grpSp>
        <p:nvGrpSpPr>
          <p:cNvPr name="Group 8" id="8"/>
          <p:cNvGrpSpPr/>
          <p:nvPr/>
        </p:nvGrpSpPr>
        <p:grpSpPr>
          <a:xfrm rot="0">
            <a:off x="0" y="0"/>
            <a:ext cx="7037205" cy="10287000"/>
            <a:chOff x="0" y="0"/>
            <a:chExt cx="1853420" cy="2709333"/>
          </a:xfrm>
        </p:grpSpPr>
        <p:sp>
          <p:nvSpPr>
            <p:cNvPr name="Freeform 9" id="9"/>
            <p:cNvSpPr/>
            <p:nvPr/>
          </p:nvSpPr>
          <p:spPr>
            <a:xfrm flipH="false" flipV="false" rot="0">
              <a:off x="0" y="0"/>
              <a:ext cx="1853420" cy="2709333"/>
            </a:xfrm>
            <a:custGeom>
              <a:avLst/>
              <a:gdLst/>
              <a:ahLst/>
              <a:cxnLst/>
              <a:rect r="r" b="b" t="t" l="l"/>
              <a:pathLst>
                <a:path h="2709333" w="1853420">
                  <a:moveTo>
                    <a:pt x="0" y="0"/>
                  </a:moveTo>
                  <a:lnTo>
                    <a:pt x="1853420" y="0"/>
                  </a:lnTo>
                  <a:lnTo>
                    <a:pt x="1853420" y="2709333"/>
                  </a:lnTo>
                  <a:lnTo>
                    <a:pt x="0" y="2709333"/>
                  </a:lnTo>
                  <a:close/>
                </a:path>
              </a:pathLst>
            </a:custGeom>
            <a:solidFill>
              <a:srgbClr val="66BB6A"/>
            </a:solidFill>
          </p:spPr>
        </p:sp>
        <p:sp>
          <p:nvSpPr>
            <p:cNvPr name="TextBox 10" id="10"/>
            <p:cNvSpPr txBox="true"/>
            <p:nvPr/>
          </p:nvSpPr>
          <p:spPr>
            <a:xfrm>
              <a:off x="0" y="-38100"/>
              <a:ext cx="1853420" cy="2747433"/>
            </a:xfrm>
            <a:prstGeom prst="rect">
              <a:avLst/>
            </a:prstGeom>
          </p:spPr>
          <p:txBody>
            <a:bodyPr anchor="ctr" rtlCol="false" tIns="50800" lIns="50800" bIns="50800" rIns="50800"/>
            <a:lstStyle/>
            <a:p>
              <a:pPr algn="ctr">
                <a:lnSpc>
                  <a:spcPts val="2659"/>
                </a:lnSpc>
              </a:pPr>
            </a:p>
          </p:txBody>
        </p:sp>
      </p:grpSp>
      <p:sp>
        <p:nvSpPr>
          <p:cNvPr name="AutoShape 11" id="11"/>
          <p:cNvSpPr/>
          <p:nvPr/>
        </p:nvSpPr>
        <p:spPr>
          <a:xfrm>
            <a:off x="-242386" y="3430946"/>
            <a:ext cx="4942734" cy="0"/>
          </a:xfrm>
          <a:prstGeom prst="line">
            <a:avLst/>
          </a:prstGeom>
          <a:ln cap="flat" w="95250">
            <a:solidFill>
              <a:srgbClr val="FFFFFF"/>
            </a:solidFill>
            <a:prstDash val="solid"/>
            <a:headEnd type="none" len="sm" w="sm"/>
            <a:tailEnd type="none" len="sm" w="sm"/>
          </a:ln>
        </p:spPr>
      </p:sp>
      <p:grpSp>
        <p:nvGrpSpPr>
          <p:cNvPr name="Group 12" id="12"/>
          <p:cNvGrpSpPr/>
          <p:nvPr/>
        </p:nvGrpSpPr>
        <p:grpSpPr>
          <a:xfrm rot="0">
            <a:off x="424480" y="139409"/>
            <a:ext cx="5346960" cy="1687711"/>
            <a:chOff x="0" y="0"/>
            <a:chExt cx="834520" cy="263407"/>
          </a:xfrm>
        </p:grpSpPr>
        <p:sp>
          <p:nvSpPr>
            <p:cNvPr name="Freeform 13" id="13"/>
            <p:cNvSpPr/>
            <p:nvPr/>
          </p:nvSpPr>
          <p:spPr>
            <a:xfrm flipH="false" flipV="false" rot="0">
              <a:off x="0" y="0"/>
              <a:ext cx="834520" cy="263407"/>
            </a:xfrm>
            <a:custGeom>
              <a:avLst/>
              <a:gdLst/>
              <a:ahLst/>
              <a:cxnLst/>
              <a:rect r="r" b="b" t="t" l="l"/>
              <a:pathLst>
                <a:path h="263407" w="834520">
                  <a:moveTo>
                    <a:pt x="68052" y="0"/>
                  </a:moveTo>
                  <a:lnTo>
                    <a:pt x="766468" y="0"/>
                  </a:lnTo>
                  <a:cubicBezTo>
                    <a:pt x="804052" y="0"/>
                    <a:pt x="834520" y="30468"/>
                    <a:pt x="834520" y="68052"/>
                  </a:cubicBezTo>
                  <a:lnTo>
                    <a:pt x="834520" y="195356"/>
                  </a:lnTo>
                  <a:cubicBezTo>
                    <a:pt x="834520" y="232940"/>
                    <a:pt x="804052" y="263407"/>
                    <a:pt x="766468" y="263407"/>
                  </a:cubicBezTo>
                  <a:lnTo>
                    <a:pt x="68052" y="263407"/>
                  </a:lnTo>
                  <a:cubicBezTo>
                    <a:pt x="30468" y="263407"/>
                    <a:pt x="0" y="232940"/>
                    <a:pt x="0" y="195356"/>
                  </a:cubicBezTo>
                  <a:lnTo>
                    <a:pt x="0" y="68052"/>
                  </a:lnTo>
                  <a:cubicBezTo>
                    <a:pt x="0" y="30468"/>
                    <a:pt x="30468" y="0"/>
                    <a:pt x="68052" y="0"/>
                  </a:cubicBezTo>
                  <a:close/>
                </a:path>
              </a:pathLst>
            </a:custGeom>
            <a:solidFill>
              <a:srgbClr val="FFFFFF"/>
            </a:solidFill>
          </p:spPr>
        </p:sp>
        <p:sp>
          <p:nvSpPr>
            <p:cNvPr name="TextBox 14" id="14"/>
            <p:cNvSpPr txBox="true"/>
            <p:nvPr/>
          </p:nvSpPr>
          <p:spPr>
            <a:xfrm>
              <a:off x="0" y="-19050"/>
              <a:ext cx="834520" cy="282457"/>
            </a:xfrm>
            <a:prstGeom prst="rect">
              <a:avLst/>
            </a:prstGeom>
          </p:spPr>
          <p:txBody>
            <a:bodyPr anchor="ctr" rtlCol="false" tIns="50800" lIns="50800" bIns="50800" rIns="50800"/>
            <a:lstStyle/>
            <a:p>
              <a:pPr algn="ctr">
                <a:lnSpc>
                  <a:spcPts val="2072"/>
                </a:lnSpc>
              </a:pPr>
            </a:p>
          </p:txBody>
        </p:sp>
      </p:grpSp>
      <p:grpSp>
        <p:nvGrpSpPr>
          <p:cNvPr name="Group 15" id="15"/>
          <p:cNvGrpSpPr/>
          <p:nvPr/>
        </p:nvGrpSpPr>
        <p:grpSpPr>
          <a:xfrm rot="0">
            <a:off x="7444595" y="6697994"/>
            <a:ext cx="3456497" cy="2959507"/>
            <a:chOff x="0" y="0"/>
            <a:chExt cx="7134289" cy="6108491"/>
          </a:xfrm>
        </p:grpSpPr>
        <p:sp>
          <p:nvSpPr>
            <p:cNvPr name="Freeform 16" id="16"/>
            <p:cNvSpPr/>
            <p:nvPr/>
          </p:nvSpPr>
          <p:spPr>
            <a:xfrm flipH="false" flipV="false" rot="0">
              <a:off x="0" y="0"/>
              <a:ext cx="7134223" cy="6108529"/>
            </a:xfrm>
            <a:custGeom>
              <a:avLst/>
              <a:gdLst/>
              <a:ahLst/>
              <a:cxnLst/>
              <a:rect r="r" b="b" t="t" l="l"/>
              <a:pathLst>
                <a:path h="6108529" w="7134223">
                  <a:moveTo>
                    <a:pt x="0" y="0"/>
                  </a:moveTo>
                  <a:lnTo>
                    <a:pt x="7134223" y="0"/>
                  </a:lnTo>
                  <a:lnTo>
                    <a:pt x="7134223" y="6108529"/>
                  </a:lnTo>
                  <a:lnTo>
                    <a:pt x="0" y="6108529"/>
                  </a:lnTo>
                  <a:lnTo>
                    <a:pt x="0" y="0"/>
                  </a:lnTo>
                  <a:close/>
                </a:path>
              </a:pathLst>
            </a:custGeom>
            <a:blipFill>
              <a:blip r:embed="rId5"/>
              <a:stretch>
                <a:fillRect l="-4739" t="0" r="-47480" b="0"/>
              </a:stretch>
            </a:blipFill>
          </p:spPr>
        </p:sp>
      </p:grpSp>
      <p:grpSp>
        <p:nvGrpSpPr>
          <p:cNvPr name="Group 17" id="17"/>
          <p:cNvGrpSpPr/>
          <p:nvPr/>
        </p:nvGrpSpPr>
        <p:grpSpPr>
          <a:xfrm rot="0">
            <a:off x="11000153" y="6697994"/>
            <a:ext cx="3426105" cy="2959507"/>
            <a:chOff x="0" y="0"/>
            <a:chExt cx="6106889" cy="5275199"/>
          </a:xfrm>
        </p:grpSpPr>
        <p:sp>
          <p:nvSpPr>
            <p:cNvPr name="Freeform 18" id="18"/>
            <p:cNvSpPr/>
            <p:nvPr/>
          </p:nvSpPr>
          <p:spPr>
            <a:xfrm flipH="false" flipV="false" rot="0">
              <a:off x="0" y="0"/>
              <a:ext cx="6106840" cy="5275199"/>
            </a:xfrm>
            <a:custGeom>
              <a:avLst/>
              <a:gdLst/>
              <a:ahLst/>
              <a:cxnLst/>
              <a:rect r="r" b="b" t="t" l="l"/>
              <a:pathLst>
                <a:path h="5275199" w="6106840">
                  <a:moveTo>
                    <a:pt x="0" y="0"/>
                  </a:moveTo>
                  <a:lnTo>
                    <a:pt x="6106840" y="0"/>
                  </a:lnTo>
                  <a:lnTo>
                    <a:pt x="6106840" y="5275199"/>
                  </a:lnTo>
                  <a:lnTo>
                    <a:pt x="0" y="5275199"/>
                  </a:lnTo>
                  <a:lnTo>
                    <a:pt x="0" y="0"/>
                  </a:lnTo>
                  <a:close/>
                </a:path>
              </a:pathLst>
            </a:custGeom>
            <a:blipFill>
              <a:blip r:embed="rId6"/>
              <a:stretch>
                <a:fillRect l="-14785" t="0" r="-14786" b="0"/>
              </a:stretch>
            </a:blipFill>
          </p:spPr>
        </p:sp>
      </p:grpSp>
      <p:grpSp>
        <p:nvGrpSpPr>
          <p:cNvPr name="Group 19" id="19"/>
          <p:cNvGrpSpPr/>
          <p:nvPr/>
        </p:nvGrpSpPr>
        <p:grpSpPr>
          <a:xfrm rot="0">
            <a:off x="14500814" y="550058"/>
            <a:ext cx="3488961" cy="3042812"/>
            <a:chOff x="0" y="0"/>
            <a:chExt cx="4189030" cy="3653361"/>
          </a:xfrm>
        </p:grpSpPr>
        <p:sp>
          <p:nvSpPr>
            <p:cNvPr name="Freeform 20" id="20"/>
            <p:cNvSpPr/>
            <p:nvPr/>
          </p:nvSpPr>
          <p:spPr>
            <a:xfrm flipH="false" flipV="false" rot="0">
              <a:off x="0" y="0"/>
              <a:ext cx="4189017" cy="3653412"/>
            </a:xfrm>
            <a:custGeom>
              <a:avLst/>
              <a:gdLst/>
              <a:ahLst/>
              <a:cxnLst/>
              <a:rect r="r" b="b" t="t" l="l"/>
              <a:pathLst>
                <a:path h="3653412" w="4189017">
                  <a:moveTo>
                    <a:pt x="0" y="0"/>
                  </a:moveTo>
                  <a:lnTo>
                    <a:pt x="4189017" y="0"/>
                  </a:lnTo>
                  <a:lnTo>
                    <a:pt x="4189017" y="3653412"/>
                  </a:lnTo>
                  <a:lnTo>
                    <a:pt x="0" y="3653412"/>
                  </a:lnTo>
                  <a:lnTo>
                    <a:pt x="0" y="0"/>
                  </a:lnTo>
                  <a:close/>
                </a:path>
              </a:pathLst>
            </a:custGeom>
            <a:blipFill>
              <a:blip r:embed="rId7"/>
              <a:stretch>
                <a:fillRect l="-147289" t="-1" r="-147290" b="0"/>
              </a:stretch>
            </a:blipFill>
          </p:spPr>
        </p:sp>
      </p:grpSp>
      <p:grpSp>
        <p:nvGrpSpPr>
          <p:cNvPr name="Group 21" id="21"/>
          <p:cNvGrpSpPr/>
          <p:nvPr/>
        </p:nvGrpSpPr>
        <p:grpSpPr>
          <a:xfrm rot="0">
            <a:off x="107108" y="3592871"/>
            <a:ext cx="6658543" cy="4156423"/>
            <a:chOff x="0" y="0"/>
            <a:chExt cx="8878057" cy="5541898"/>
          </a:xfrm>
        </p:grpSpPr>
        <p:sp>
          <p:nvSpPr>
            <p:cNvPr name="TextBox 22" id="22"/>
            <p:cNvSpPr txBox="true"/>
            <p:nvPr/>
          </p:nvSpPr>
          <p:spPr>
            <a:xfrm rot="0">
              <a:off x="0" y="608282"/>
              <a:ext cx="8878057" cy="4933616"/>
            </a:xfrm>
            <a:prstGeom prst="rect">
              <a:avLst/>
            </a:prstGeom>
          </p:spPr>
          <p:txBody>
            <a:bodyPr anchor="t" rtlCol="false" tIns="0" lIns="0" bIns="0" rIns="0">
              <a:spAutoFit/>
            </a:bodyPr>
            <a:lstStyle/>
            <a:p>
              <a:pPr algn="just" marL="386293" indent="-193146" lvl="1">
                <a:lnSpc>
                  <a:spcPts val="2469"/>
                </a:lnSpc>
                <a:buFont typeface="Arial"/>
                <a:buChar char="•"/>
              </a:pPr>
              <a:r>
                <a:rPr lang="en-US" b="true" sz="1789" spc="46">
                  <a:solidFill>
                    <a:srgbClr val="503626"/>
                  </a:solidFill>
                  <a:latin typeface="Open Sans Bold"/>
                  <a:ea typeface="Open Sans Bold"/>
                  <a:cs typeface="Open Sans Bold"/>
                  <a:sym typeface="Open Sans Bold"/>
                </a:rPr>
                <a:t>The community has convenient</a:t>
              </a:r>
              <a:r>
                <a:rPr lang="en-US" b="true" sz="1789" spc="46" u="none">
                  <a:solidFill>
                    <a:srgbClr val="503626"/>
                  </a:solidFill>
                  <a:latin typeface="Open Sans Bold"/>
                  <a:ea typeface="Open Sans Bold"/>
                  <a:cs typeface="Open Sans Bold"/>
                  <a:sym typeface="Open Sans Bold"/>
                </a:rPr>
                <a:t> transportation</a:t>
              </a:r>
              <a:r>
                <a:rPr lang="en-US" b="true" sz="1789" spc="46">
                  <a:solidFill>
                    <a:srgbClr val="503626"/>
                  </a:solidFill>
                  <a:latin typeface="Open Sans Bold"/>
                  <a:ea typeface="Open Sans Bold"/>
                  <a:cs typeface="Open Sans Bold"/>
                  <a:sym typeface="Open Sans Bold"/>
                </a:rPr>
                <a:t> links to the cities of Berehove, Mukachevo, and Uzhhorod. This transportation accessibility and proximity to the regional center create opportunities for the development of industrial parks and logistics centers, significantly contributing to the revitalization of economic and commercial activity in the community.</a:t>
              </a:r>
            </a:p>
            <a:p>
              <a:pPr algn="just" marL="386293" indent="-193146" lvl="1">
                <a:lnSpc>
                  <a:spcPts val="2469"/>
                </a:lnSpc>
                <a:buFont typeface="Arial"/>
                <a:buChar char="•"/>
              </a:pPr>
              <a:r>
                <a:rPr lang="en-US" b="true" sz="1789" spc="46">
                  <a:solidFill>
                    <a:srgbClr val="503626"/>
                  </a:solidFill>
                  <a:latin typeface="Open Sans Bold"/>
                  <a:ea typeface="Open Sans Bold"/>
                  <a:cs typeface="Open Sans Bold"/>
                  <a:sym typeface="Open Sans Bold"/>
                </a:rPr>
                <a:t>Proximity</a:t>
              </a:r>
              <a:r>
                <a:rPr lang="en-US" b="true" sz="1789" spc="46">
                  <a:solidFill>
                    <a:srgbClr val="503626"/>
                  </a:solidFill>
                  <a:latin typeface="Open Sans Bold"/>
                  <a:ea typeface="Open Sans Bold"/>
                  <a:cs typeface="Open Sans Bold"/>
                  <a:sym typeface="Open Sans Bold"/>
                </a:rPr>
                <a:t> to the state border with Hungary creates additional opportunities for cross-border cooperation, the development of trade, logistics, and investment projects.</a:t>
              </a:r>
            </a:p>
          </p:txBody>
        </p:sp>
        <p:sp>
          <p:nvSpPr>
            <p:cNvPr name="TextBox 23" id="23"/>
            <p:cNvSpPr txBox="true"/>
            <p:nvPr/>
          </p:nvSpPr>
          <p:spPr>
            <a:xfrm rot="0">
              <a:off x="544632" y="47625"/>
              <a:ext cx="6772297" cy="416733"/>
            </a:xfrm>
            <a:prstGeom prst="rect">
              <a:avLst/>
            </a:prstGeom>
          </p:spPr>
          <p:txBody>
            <a:bodyPr anchor="t" rtlCol="false" tIns="0" lIns="0" bIns="0" rIns="0">
              <a:spAutoFit/>
            </a:bodyPr>
            <a:lstStyle/>
            <a:p>
              <a:pPr algn="l" marL="0" indent="0" lvl="0">
                <a:lnSpc>
                  <a:spcPts val="2364"/>
                </a:lnSpc>
              </a:pPr>
              <a:r>
                <a:rPr lang="en-US" b="true" sz="2318" spc="83">
                  <a:solidFill>
                    <a:srgbClr val="FFFFFF"/>
                  </a:solidFill>
                  <a:latin typeface="Open Sauce Bold"/>
                  <a:ea typeface="Open Sauce Bold"/>
                  <a:cs typeface="Open Sauce Bold"/>
                  <a:sym typeface="Open Sauce Bold"/>
                </a:rPr>
                <a:t>Logistics and Location</a:t>
              </a:r>
            </a:p>
          </p:txBody>
        </p:sp>
      </p:grpSp>
      <p:grpSp>
        <p:nvGrpSpPr>
          <p:cNvPr name="Group 24" id="24"/>
          <p:cNvGrpSpPr/>
          <p:nvPr/>
        </p:nvGrpSpPr>
        <p:grpSpPr>
          <a:xfrm rot="0">
            <a:off x="180195" y="7863594"/>
            <a:ext cx="6676815" cy="2276669"/>
            <a:chOff x="0" y="0"/>
            <a:chExt cx="8902420" cy="3035559"/>
          </a:xfrm>
        </p:grpSpPr>
        <p:sp>
          <p:nvSpPr>
            <p:cNvPr name="TextBox 25" id="25"/>
            <p:cNvSpPr txBox="true"/>
            <p:nvPr/>
          </p:nvSpPr>
          <p:spPr>
            <a:xfrm rot="0">
              <a:off x="0" y="632644"/>
              <a:ext cx="8902420" cy="2402914"/>
            </a:xfrm>
            <a:prstGeom prst="rect">
              <a:avLst/>
            </a:prstGeom>
          </p:spPr>
          <p:txBody>
            <a:bodyPr anchor="t" rtlCol="false" tIns="0" lIns="0" bIns="0" rIns="0">
              <a:spAutoFit/>
            </a:bodyPr>
            <a:lstStyle/>
            <a:p>
              <a:pPr algn="just" marL="386293" indent="-193147" lvl="1">
                <a:lnSpc>
                  <a:spcPts val="2469"/>
                </a:lnSpc>
                <a:buFont typeface="Arial"/>
                <a:buChar char="•"/>
              </a:pPr>
              <a:r>
                <a:rPr lang="en-US" b="true" sz="1789" spc="46">
                  <a:solidFill>
                    <a:srgbClr val="503626"/>
                  </a:solidFill>
                  <a:latin typeface="Open Sans Bold"/>
                  <a:ea typeface="Open Sans Bold"/>
                  <a:cs typeface="Open Sans Bold"/>
                  <a:sym typeface="Open Sans Bold"/>
                </a:rPr>
                <a:t>The narrow-gauge railway in the village of Khmilnyk in our community is part of the historic Borzhava Narrow-Gauge Railway, also known as the “Ancia Kushnytska,” which currently operates on a limited basis. The Khmilnyk station is considered a junction station and is a key component of this railway.</a:t>
              </a:r>
            </a:p>
          </p:txBody>
        </p:sp>
        <p:sp>
          <p:nvSpPr>
            <p:cNvPr name="TextBox 26" id="26"/>
            <p:cNvSpPr txBox="true"/>
            <p:nvPr/>
          </p:nvSpPr>
          <p:spPr>
            <a:xfrm rot="0">
              <a:off x="438523" y="47625"/>
              <a:ext cx="7899383" cy="416733"/>
            </a:xfrm>
            <a:prstGeom prst="rect">
              <a:avLst/>
            </a:prstGeom>
          </p:spPr>
          <p:txBody>
            <a:bodyPr anchor="t" rtlCol="false" tIns="0" lIns="0" bIns="0" rIns="0">
              <a:spAutoFit/>
            </a:bodyPr>
            <a:lstStyle/>
            <a:p>
              <a:pPr algn="l" marL="0" indent="0" lvl="0">
                <a:lnSpc>
                  <a:spcPts val="2364"/>
                </a:lnSpc>
              </a:pPr>
              <a:r>
                <a:rPr lang="en-US" b="true" sz="2318" spc="83">
                  <a:solidFill>
                    <a:srgbClr val="FFFFFF"/>
                  </a:solidFill>
                  <a:latin typeface="Open Sauce Bold"/>
                  <a:ea typeface="Open Sauce Bold"/>
                  <a:cs typeface="Open Sauce Bold"/>
                  <a:sym typeface="Open Sauce Bold"/>
                </a:rPr>
                <a:t>Unique transportation features</a:t>
              </a:r>
            </a:p>
          </p:txBody>
        </p:sp>
      </p:grpSp>
      <p:grpSp>
        <p:nvGrpSpPr>
          <p:cNvPr name="Group 27" id="27"/>
          <p:cNvGrpSpPr/>
          <p:nvPr/>
        </p:nvGrpSpPr>
        <p:grpSpPr>
          <a:xfrm rot="0">
            <a:off x="14521507" y="3686437"/>
            <a:ext cx="3468267" cy="5971064"/>
            <a:chOff x="0" y="0"/>
            <a:chExt cx="4384575" cy="7548605"/>
          </a:xfrm>
        </p:grpSpPr>
        <p:sp>
          <p:nvSpPr>
            <p:cNvPr name="Freeform 28" id="28"/>
            <p:cNvSpPr/>
            <p:nvPr/>
          </p:nvSpPr>
          <p:spPr>
            <a:xfrm flipH="false" flipV="false" rot="0">
              <a:off x="0" y="0"/>
              <a:ext cx="4384600" cy="7548568"/>
            </a:xfrm>
            <a:custGeom>
              <a:avLst/>
              <a:gdLst/>
              <a:ahLst/>
              <a:cxnLst/>
              <a:rect r="r" b="b" t="t" l="l"/>
              <a:pathLst>
                <a:path h="7548568" w="4384600">
                  <a:moveTo>
                    <a:pt x="0" y="0"/>
                  </a:moveTo>
                  <a:lnTo>
                    <a:pt x="4384600" y="0"/>
                  </a:lnTo>
                  <a:lnTo>
                    <a:pt x="4384600" y="7548568"/>
                  </a:lnTo>
                  <a:lnTo>
                    <a:pt x="0" y="7548568"/>
                  </a:lnTo>
                  <a:lnTo>
                    <a:pt x="0" y="0"/>
                  </a:lnTo>
                  <a:close/>
                </a:path>
              </a:pathLst>
            </a:custGeom>
            <a:blipFill>
              <a:blip r:embed="rId8"/>
              <a:stretch>
                <a:fillRect l="-14482" t="0" r="-14482" b="0"/>
              </a:stretch>
            </a:blipFill>
          </p:spPr>
        </p:sp>
      </p:grpSp>
      <p:grpSp>
        <p:nvGrpSpPr>
          <p:cNvPr name="Group 29" id="29"/>
          <p:cNvGrpSpPr/>
          <p:nvPr/>
        </p:nvGrpSpPr>
        <p:grpSpPr>
          <a:xfrm rot="0">
            <a:off x="647431" y="338464"/>
            <a:ext cx="4901058" cy="1289602"/>
            <a:chOff x="0" y="0"/>
            <a:chExt cx="6534744" cy="1719470"/>
          </a:xfrm>
        </p:grpSpPr>
        <p:sp>
          <p:nvSpPr>
            <p:cNvPr name="TextBox 30" id="30"/>
            <p:cNvSpPr txBox="true"/>
            <p:nvPr/>
          </p:nvSpPr>
          <p:spPr>
            <a:xfrm rot="0">
              <a:off x="1540071" y="522514"/>
              <a:ext cx="4776864" cy="989369"/>
            </a:xfrm>
            <a:prstGeom prst="rect">
              <a:avLst/>
            </a:prstGeom>
          </p:spPr>
          <p:txBody>
            <a:bodyPr anchor="t" rtlCol="false" tIns="0" lIns="0" bIns="0" rIns="0">
              <a:spAutoFit/>
            </a:bodyPr>
            <a:lstStyle/>
            <a:p>
              <a:pPr algn="l">
                <a:lnSpc>
                  <a:spcPts val="2949"/>
                </a:lnSpc>
              </a:pPr>
              <a:r>
                <a:rPr lang="en-US" sz="2137" spc="209" b="true">
                  <a:solidFill>
                    <a:srgbClr val="397D5A"/>
                  </a:solidFill>
                  <a:latin typeface="Open Sauce Bold"/>
                  <a:ea typeface="Open Sauce Bold"/>
                  <a:cs typeface="Open Sauce Bold"/>
                  <a:sym typeface="Open Sauce Bold"/>
                </a:rPr>
                <a:t>Kamianska community</a:t>
              </a:r>
            </a:p>
            <a:p>
              <a:pPr algn="l" marL="0" indent="0" lvl="0">
                <a:lnSpc>
                  <a:spcPts val="3195"/>
                </a:lnSpc>
                <a:spcBef>
                  <a:spcPct val="0"/>
                </a:spcBef>
              </a:pPr>
            </a:p>
          </p:txBody>
        </p:sp>
        <p:sp>
          <p:nvSpPr>
            <p:cNvPr name="TextBox 31" id="31"/>
            <p:cNvSpPr txBox="true"/>
            <p:nvPr/>
          </p:nvSpPr>
          <p:spPr>
            <a:xfrm rot="0">
              <a:off x="1540071" y="1113188"/>
              <a:ext cx="4994674" cy="342354"/>
            </a:xfrm>
            <a:prstGeom prst="rect">
              <a:avLst/>
            </a:prstGeom>
          </p:spPr>
          <p:txBody>
            <a:bodyPr anchor="t" rtlCol="false" tIns="0" lIns="0" bIns="0" rIns="0">
              <a:spAutoFit/>
            </a:bodyPr>
            <a:lstStyle/>
            <a:p>
              <a:pPr algn="l" marL="0" indent="0" lvl="0">
                <a:lnSpc>
                  <a:spcPts val="2170"/>
                </a:lnSpc>
                <a:spcBef>
                  <a:spcPct val="0"/>
                </a:spcBef>
              </a:pPr>
              <a:r>
                <a:rPr lang="en-US" sz="1573" spc="154">
                  <a:solidFill>
                    <a:srgbClr val="231F20"/>
                  </a:solidFill>
                  <a:latin typeface="Open Sauce"/>
                  <a:ea typeface="Open Sauce"/>
                  <a:cs typeface="Open Sauce"/>
                  <a:sym typeface="Open Sauce"/>
                </a:rPr>
                <a:t>Transcarpathian region, Ukraine</a:t>
              </a:r>
            </a:p>
          </p:txBody>
        </p:sp>
        <p:sp>
          <p:nvSpPr>
            <p:cNvPr name="Freeform 32" id="32"/>
            <p:cNvSpPr/>
            <p:nvPr/>
          </p:nvSpPr>
          <p:spPr>
            <a:xfrm flipH="false" flipV="false" rot="0">
              <a:off x="0" y="0"/>
              <a:ext cx="1186948" cy="1719470"/>
            </a:xfrm>
            <a:custGeom>
              <a:avLst/>
              <a:gdLst/>
              <a:ahLst/>
              <a:cxnLst/>
              <a:rect r="r" b="b" t="t" l="l"/>
              <a:pathLst>
                <a:path h="1719470" w="1186948">
                  <a:moveTo>
                    <a:pt x="0" y="0"/>
                  </a:moveTo>
                  <a:lnTo>
                    <a:pt x="1186948" y="0"/>
                  </a:lnTo>
                  <a:lnTo>
                    <a:pt x="1186948" y="1719470"/>
                  </a:lnTo>
                  <a:lnTo>
                    <a:pt x="0" y="1719470"/>
                  </a:lnTo>
                  <a:lnTo>
                    <a:pt x="0" y="0"/>
                  </a:lnTo>
                  <a:close/>
                </a:path>
              </a:pathLst>
            </a:custGeom>
            <a:blipFill>
              <a:blip r:embed="rId9"/>
              <a:stretch>
                <a:fillRect l="0" t="0" r="0" b="0"/>
              </a:stretch>
            </a:blipFill>
          </p:spPr>
        </p:sp>
      </p:grpSp>
      <p:sp>
        <p:nvSpPr>
          <p:cNvPr name="TextBox 33" id="33"/>
          <p:cNvSpPr txBox="true"/>
          <p:nvPr/>
        </p:nvSpPr>
        <p:spPr>
          <a:xfrm rot="0">
            <a:off x="477516" y="1920441"/>
            <a:ext cx="5293924" cy="1348580"/>
          </a:xfrm>
          <a:prstGeom prst="rect">
            <a:avLst/>
          </a:prstGeom>
        </p:spPr>
        <p:txBody>
          <a:bodyPr anchor="t" rtlCol="false" tIns="0" lIns="0" bIns="0" rIns="0">
            <a:spAutoFit/>
          </a:bodyPr>
          <a:lstStyle/>
          <a:p>
            <a:pPr algn="l">
              <a:lnSpc>
                <a:spcPts val="5106"/>
              </a:lnSpc>
            </a:pPr>
            <a:r>
              <a:rPr lang="en-US" sz="4478" b="true">
                <a:solidFill>
                  <a:srgbClr val="1C5739"/>
                </a:solidFill>
                <a:latin typeface="Poppins Bold"/>
                <a:ea typeface="Poppins Bold"/>
                <a:cs typeface="Poppins Bold"/>
                <a:sym typeface="Poppins Bold"/>
              </a:rPr>
              <a:t>Main</a:t>
            </a:r>
            <a:r>
              <a:rPr lang="en-US" sz="4478" b="true">
                <a:solidFill>
                  <a:srgbClr val="1C5739"/>
                </a:solidFill>
                <a:latin typeface="Poppins Bold"/>
                <a:ea typeface="Poppins Bold"/>
                <a:cs typeface="Poppins Bold"/>
                <a:sym typeface="Poppins Bold"/>
              </a:rPr>
              <a:t> advantages of the location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DFBFB"/>
        </a:solidFill>
      </p:bgPr>
    </p:bg>
    <p:spTree>
      <p:nvGrpSpPr>
        <p:cNvPr id="1" name=""/>
        <p:cNvGrpSpPr/>
        <p:nvPr/>
      </p:nvGrpSpPr>
      <p:grpSpPr>
        <a:xfrm>
          <a:off x="0" y="0"/>
          <a:ext cx="0" cy="0"/>
          <a:chOff x="0" y="0"/>
          <a:chExt cx="0" cy="0"/>
        </a:xfrm>
      </p:grpSpPr>
      <p:grpSp>
        <p:nvGrpSpPr>
          <p:cNvPr name="Group 2" id="2"/>
          <p:cNvGrpSpPr/>
          <p:nvPr/>
        </p:nvGrpSpPr>
        <p:grpSpPr>
          <a:xfrm rot="0">
            <a:off x="-1680424" y="-6294235"/>
            <a:ext cx="8637895" cy="863789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marL="0" indent="0" lvl="0">
                <a:lnSpc>
                  <a:spcPts val="2859"/>
                </a:lnSpc>
                <a:spcBef>
                  <a:spcPct val="0"/>
                </a:spcBef>
              </a:pPr>
            </a:p>
          </p:txBody>
        </p:sp>
      </p:grpSp>
      <p:grpSp>
        <p:nvGrpSpPr>
          <p:cNvPr name="Group 5" id="5"/>
          <p:cNvGrpSpPr/>
          <p:nvPr/>
        </p:nvGrpSpPr>
        <p:grpSpPr>
          <a:xfrm rot="0">
            <a:off x="5118963" y="2593675"/>
            <a:ext cx="7516125" cy="3045155"/>
            <a:chOff x="0" y="0"/>
            <a:chExt cx="10021500" cy="4060207"/>
          </a:xfrm>
        </p:grpSpPr>
        <p:grpSp>
          <p:nvGrpSpPr>
            <p:cNvPr name="Group 6" id="6"/>
            <p:cNvGrpSpPr/>
            <p:nvPr/>
          </p:nvGrpSpPr>
          <p:grpSpPr>
            <a:xfrm rot="0">
              <a:off x="0" y="0"/>
              <a:ext cx="1772475" cy="4060207"/>
              <a:chOff x="0" y="0"/>
              <a:chExt cx="1656844" cy="3795333"/>
            </a:xfrm>
          </p:grpSpPr>
          <p:sp>
            <p:nvSpPr>
              <p:cNvPr name="Freeform 7" id="7"/>
              <p:cNvSpPr/>
              <p:nvPr/>
            </p:nvSpPr>
            <p:spPr>
              <a:xfrm flipH="false" flipV="false" rot="0">
                <a:off x="0" y="8927"/>
                <a:ext cx="1657656" cy="3805489"/>
              </a:xfrm>
              <a:custGeom>
                <a:avLst/>
                <a:gdLst/>
                <a:ahLst/>
                <a:cxnLst/>
                <a:rect r="r" b="b" t="t" l="l"/>
                <a:pathLst>
                  <a:path h="3805489" w="1657656">
                    <a:moveTo>
                      <a:pt x="1591858" y="2137498"/>
                    </a:moveTo>
                    <a:lnTo>
                      <a:pt x="451275" y="3730666"/>
                    </a:lnTo>
                    <a:cubicBezTo>
                      <a:pt x="360527" y="3830431"/>
                      <a:pt x="213388" y="3830431"/>
                      <a:pt x="122495" y="3730666"/>
                    </a:cubicBezTo>
                    <a:lnTo>
                      <a:pt x="0" y="3559405"/>
                    </a:lnTo>
                    <a:lnTo>
                      <a:pt x="1017363" y="2137498"/>
                    </a:lnTo>
                    <a:cubicBezTo>
                      <a:pt x="1108110" y="2010773"/>
                      <a:pt x="1108110" y="1805099"/>
                      <a:pt x="1017363" y="1678374"/>
                    </a:cubicBezTo>
                    <a:lnTo>
                      <a:pt x="0" y="257478"/>
                    </a:lnTo>
                    <a:lnTo>
                      <a:pt x="122640" y="86218"/>
                    </a:lnTo>
                    <a:cubicBezTo>
                      <a:pt x="213388" y="-28739"/>
                      <a:pt x="360527" y="-28739"/>
                      <a:pt x="451420" y="86218"/>
                    </a:cubicBezTo>
                    <a:lnTo>
                      <a:pt x="1592003" y="1678374"/>
                    </a:lnTo>
                    <a:cubicBezTo>
                      <a:pt x="1679540" y="1805098"/>
                      <a:pt x="1679540" y="2010773"/>
                      <a:pt x="1592003" y="2137498"/>
                    </a:cubicBezTo>
                    <a:close/>
                  </a:path>
                </a:pathLst>
              </a:custGeom>
              <a:solidFill>
                <a:srgbClr val="1C5739"/>
              </a:solidFill>
            </p:spPr>
          </p:sp>
        </p:grpSp>
        <p:grpSp>
          <p:nvGrpSpPr>
            <p:cNvPr name="Group 8" id="8"/>
            <p:cNvGrpSpPr/>
            <p:nvPr/>
          </p:nvGrpSpPr>
          <p:grpSpPr>
            <a:xfrm rot="0">
              <a:off x="160982" y="1626493"/>
              <a:ext cx="434420" cy="807220"/>
              <a:chOff x="0" y="0"/>
              <a:chExt cx="406080" cy="754560"/>
            </a:xfrm>
          </p:grpSpPr>
          <p:sp>
            <p:nvSpPr>
              <p:cNvPr name="Freeform 9" id="9"/>
              <p:cNvSpPr/>
              <p:nvPr/>
            </p:nvSpPr>
            <p:spPr>
              <a:xfrm flipH="false" flipV="false" rot="0">
                <a:off x="0" y="-13"/>
                <a:ext cx="422593" cy="777394"/>
              </a:xfrm>
              <a:custGeom>
                <a:avLst/>
                <a:gdLst/>
                <a:ahLst/>
                <a:cxnLst/>
                <a:rect r="r" b="b" t="t" l="l"/>
                <a:pathLst>
                  <a:path h="777394" w="422593">
                    <a:moveTo>
                      <a:pt x="350393" y="213754"/>
                    </a:moveTo>
                    <a:lnTo>
                      <a:pt x="165354" y="28588"/>
                    </a:lnTo>
                    <a:cubicBezTo>
                      <a:pt x="104394" y="-32372"/>
                      <a:pt x="0" y="10554"/>
                      <a:pt x="0" y="97041"/>
                    </a:cubicBezTo>
                    <a:lnTo>
                      <a:pt x="0" y="680352"/>
                    </a:lnTo>
                    <a:cubicBezTo>
                      <a:pt x="0" y="766839"/>
                      <a:pt x="104394" y="809765"/>
                      <a:pt x="165354" y="748805"/>
                    </a:cubicBezTo>
                    <a:lnTo>
                      <a:pt x="350393" y="563766"/>
                    </a:lnTo>
                    <a:cubicBezTo>
                      <a:pt x="446659" y="466865"/>
                      <a:pt x="446659" y="310147"/>
                      <a:pt x="350393" y="213754"/>
                    </a:cubicBezTo>
                    <a:close/>
                  </a:path>
                </a:pathLst>
              </a:custGeom>
              <a:solidFill>
                <a:srgbClr val="1C5739"/>
              </a:solidFill>
            </p:spPr>
          </p:sp>
        </p:grpSp>
        <p:grpSp>
          <p:nvGrpSpPr>
            <p:cNvPr name="Group 10" id="10"/>
            <p:cNvGrpSpPr/>
            <p:nvPr/>
          </p:nvGrpSpPr>
          <p:grpSpPr>
            <a:xfrm rot="0">
              <a:off x="595402" y="431540"/>
              <a:ext cx="9426098" cy="3020547"/>
              <a:chOff x="0" y="0"/>
              <a:chExt cx="8811170" cy="2823496"/>
            </a:xfrm>
          </p:grpSpPr>
          <p:sp>
            <p:nvSpPr>
              <p:cNvPr name="Freeform 11" id="11"/>
              <p:cNvSpPr/>
              <p:nvPr/>
            </p:nvSpPr>
            <p:spPr>
              <a:xfrm flipH="false" flipV="false" rot="0">
                <a:off x="0" y="0"/>
                <a:ext cx="8868081" cy="2870022"/>
              </a:xfrm>
              <a:custGeom>
                <a:avLst/>
                <a:gdLst/>
                <a:ahLst/>
                <a:cxnLst/>
                <a:rect r="r" b="b" t="t" l="l"/>
                <a:pathLst>
                  <a:path h="2870022" w="8868081">
                    <a:moveTo>
                      <a:pt x="7724680" y="0"/>
                    </a:moveTo>
                    <a:lnTo>
                      <a:pt x="0" y="0"/>
                    </a:lnTo>
                    <a:lnTo>
                      <a:pt x="1001075" y="1233858"/>
                    </a:lnTo>
                    <a:cubicBezTo>
                      <a:pt x="1048268" y="1292043"/>
                      <a:pt x="1072548" y="1369124"/>
                      <a:pt x="1072548" y="1446018"/>
                    </a:cubicBezTo>
                    <a:cubicBezTo>
                      <a:pt x="1072548" y="1522912"/>
                      <a:pt x="1049027" y="1599245"/>
                      <a:pt x="1001075" y="1658178"/>
                    </a:cubicBezTo>
                    <a:lnTo>
                      <a:pt x="759" y="2870022"/>
                    </a:lnTo>
                    <a:lnTo>
                      <a:pt x="7724073" y="2870022"/>
                    </a:lnTo>
                    <a:lnTo>
                      <a:pt x="8868081" y="1446018"/>
                    </a:lnTo>
                    <a:lnTo>
                      <a:pt x="7724680" y="0"/>
                    </a:lnTo>
                    <a:close/>
                  </a:path>
                </a:pathLst>
              </a:custGeom>
              <a:solidFill>
                <a:srgbClr val="1C5739"/>
              </a:solidFill>
            </p:spPr>
          </p:sp>
        </p:grpSp>
        <p:sp>
          <p:nvSpPr>
            <p:cNvPr name="TextBox 12" id="12"/>
            <p:cNvSpPr txBox="true"/>
            <p:nvPr/>
          </p:nvSpPr>
          <p:spPr>
            <a:xfrm rot="0">
              <a:off x="1444695" y="510161"/>
              <a:ext cx="7459525" cy="3197862"/>
            </a:xfrm>
            <a:prstGeom prst="rect">
              <a:avLst/>
            </a:prstGeom>
          </p:spPr>
          <p:txBody>
            <a:bodyPr anchor="t" rtlCol="false" tIns="0" lIns="0" bIns="0" rIns="0">
              <a:spAutoFit/>
            </a:bodyPr>
            <a:lstStyle/>
            <a:p>
              <a:pPr algn="ctr">
                <a:lnSpc>
                  <a:spcPts val="2702"/>
                </a:lnSpc>
              </a:pPr>
              <a:r>
                <a:rPr lang="en-US" sz="1958" spc="191">
                  <a:solidFill>
                    <a:srgbClr val="FFFFFF"/>
                  </a:solidFill>
                  <a:latin typeface="Poppins"/>
                  <a:ea typeface="Poppins"/>
                  <a:cs typeface="Poppins"/>
                  <a:sym typeface="Poppins"/>
                </a:rPr>
                <a:t>A strategic geographical location and excellent transportation links via the H-09 Mukachevo–Khust–Rakhiv–Rohatyn national highway, as well as proximity to state borders and border crossing points</a:t>
              </a:r>
            </a:p>
            <a:p>
              <a:pPr algn="ctr" marL="0" indent="0" lvl="0">
                <a:lnSpc>
                  <a:spcPts val="2702"/>
                </a:lnSpc>
                <a:spcBef>
                  <a:spcPct val="0"/>
                </a:spcBef>
              </a:pPr>
            </a:p>
          </p:txBody>
        </p:sp>
      </p:grpSp>
      <p:grpSp>
        <p:nvGrpSpPr>
          <p:cNvPr name="Group 13" id="13"/>
          <p:cNvGrpSpPr/>
          <p:nvPr/>
        </p:nvGrpSpPr>
        <p:grpSpPr>
          <a:xfrm rot="0">
            <a:off x="5029743" y="5218217"/>
            <a:ext cx="7525709" cy="2715250"/>
            <a:chOff x="0" y="0"/>
            <a:chExt cx="10034278" cy="3620333"/>
          </a:xfrm>
        </p:grpSpPr>
        <p:grpSp>
          <p:nvGrpSpPr>
            <p:cNvPr name="Group 14" id="14"/>
            <p:cNvGrpSpPr/>
            <p:nvPr/>
          </p:nvGrpSpPr>
          <p:grpSpPr>
            <a:xfrm rot="0">
              <a:off x="8278126" y="0"/>
              <a:ext cx="1756152" cy="3620333"/>
              <a:chOff x="0" y="0"/>
              <a:chExt cx="1641586" cy="3384155"/>
            </a:xfrm>
          </p:grpSpPr>
          <p:sp>
            <p:nvSpPr>
              <p:cNvPr name="Freeform 15" id="15"/>
              <p:cNvSpPr/>
              <p:nvPr/>
            </p:nvSpPr>
            <p:spPr>
              <a:xfrm flipH="false" flipV="false" rot="0">
                <a:off x="1997" y="6170"/>
                <a:ext cx="1641881" cy="3398398"/>
              </a:xfrm>
              <a:custGeom>
                <a:avLst/>
                <a:gdLst/>
                <a:ahLst/>
                <a:cxnLst/>
                <a:rect r="r" b="b" t="t" l="l"/>
                <a:pathLst>
                  <a:path h="3398398" w="1641881">
                    <a:moveTo>
                      <a:pt x="65045" y="1498513"/>
                    </a:moveTo>
                    <a:lnTo>
                      <a:pt x="1194994" y="77945"/>
                    </a:lnTo>
                    <a:cubicBezTo>
                      <a:pt x="1285005" y="-25982"/>
                      <a:pt x="1430717" y="-25982"/>
                      <a:pt x="1520729" y="77945"/>
                    </a:cubicBezTo>
                    <a:lnTo>
                      <a:pt x="1641880" y="230651"/>
                    </a:lnTo>
                    <a:lnTo>
                      <a:pt x="634255" y="1498513"/>
                    </a:lnTo>
                    <a:cubicBezTo>
                      <a:pt x="544243" y="1611508"/>
                      <a:pt x="544243" y="1794900"/>
                      <a:pt x="634255" y="1907896"/>
                    </a:cubicBezTo>
                    <a:lnTo>
                      <a:pt x="1641880" y="3174855"/>
                    </a:lnTo>
                    <a:lnTo>
                      <a:pt x="1520729" y="3327561"/>
                    </a:lnTo>
                    <a:cubicBezTo>
                      <a:pt x="1430717" y="3422010"/>
                      <a:pt x="1285005" y="3422010"/>
                      <a:pt x="1194994" y="3327561"/>
                    </a:cubicBezTo>
                    <a:lnTo>
                      <a:pt x="65045" y="1907174"/>
                    </a:lnTo>
                    <a:cubicBezTo>
                      <a:pt x="-21682" y="1794178"/>
                      <a:pt x="-21682" y="1611689"/>
                      <a:pt x="65045" y="1498513"/>
                    </a:cubicBezTo>
                    <a:close/>
                  </a:path>
                </a:pathLst>
              </a:custGeom>
              <a:solidFill>
                <a:srgbClr val="397D5A"/>
              </a:solidFill>
            </p:spPr>
          </p:sp>
        </p:grpSp>
        <p:grpSp>
          <p:nvGrpSpPr>
            <p:cNvPr name="Group 16" id="16"/>
            <p:cNvGrpSpPr/>
            <p:nvPr/>
          </p:nvGrpSpPr>
          <p:grpSpPr>
            <a:xfrm rot="0">
              <a:off x="9380337" y="1406556"/>
              <a:ext cx="434420" cy="807220"/>
              <a:chOff x="0" y="0"/>
              <a:chExt cx="406080" cy="754560"/>
            </a:xfrm>
          </p:grpSpPr>
          <p:sp>
            <p:nvSpPr>
              <p:cNvPr name="Freeform 17" id="17"/>
              <p:cNvSpPr/>
              <p:nvPr/>
            </p:nvSpPr>
            <p:spPr>
              <a:xfrm flipH="false" flipV="false" rot="0">
                <a:off x="-32" y="-13"/>
                <a:ext cx="423069" cy="777521"/>
              </a:xfrm>
              <a:custGeom>
                <a:avLst/>
                <a:gdLst/>
                <a:ahLst/>
                <a:cxnLst/>
                <a:rect r="r" b="b" t="t" l="l"/>
                <a:pathLst>
                  <a:path h="777521" w="423069">
                    <a:moveTo>
                      <a:pt x="72676" y="563766"/>
                    </a:moveTo>
                    <a:lnTo>
                      <a:pt x="257715" y="748932"/>
                    </a:lnTo>
                    <a:cubicBezTo>
                      <a:pt x="318675" y="809892"/>
                      <a:pt x="423069" y="766966"/>
                      <a:pt x="423069" y="680479"/>
                    </a:cubicBezTo>
                    <a:lnTo>
                      <a:pt x="423069" y="97041"/>
                    </a:lnTo>
                    <a:cubicBezTo>
                      <a:pt x="423069" y="10554"/>
                      <a:pt x="318675" y="-32372"/>
                      <a:pt x="257715" y="28588"/>
                    </a:cubicBezTo>
                    <a:lnTo>
                      <a:pt x="72676" y="213754"/>
                    </a:lnTo>
                    <a:cubicBezTo>
                      <a:pt x="-24225" y="310655"/>
                      <a:pt x="-24225" y="466865"/>
                      <a:pt x="72676" y="563766"/>
                    </a:cubicBezTo>
                    <a:close/>
                  </a:path>
                </a:pathLst>
              </a:custGeom>
              <a:solidFill>
                <a:srgbClr val="397D5A"/>
              </a:solidFill>
            </p:spPr>
          </p:sp>
        </p:grpSp>
        <p:grpSp>
          <p:nvGrpSpPr>
            <p:cNvPr name="Group 18" id="18"/>
            <p:cNvGrpSpPr/>
            <p:nvPr/>
          </p:nvGrpSpPr>
          <p:grpSpPr>
            <a:xfrm rot="0">
              <a:off x="0" y="236466"/>
              <a:ext cx="9380337" cy="3136860"/>
              <a:chOff x="0" y="0"/>
              <a:chExt cx="8768395" cy="2932222"/>
            </a:xfrm>
          </p:grpSpPr>
          <p:sp>
            <p:nvSpPr>
              <p:cNvPr name="Freeform 19" id="19"/>
              <p:cNvSpPr/>
              <p:nvPr/>
            </p:nvSpPr>
            <p:spPr>
              <a:xfrm flipH="false" flipV="false" rot="0">
                <a:off x="0" y="0"/>
                <a:ext cx="8825855" cy="2978748"/>
              </a:xfrm>
              <a:custGeom>
                <a:avLst/>
                <a:gdLst/>
                <a:ahLst/>
                <a:cxnLst/>
                <a:rect r="r" b="b" t="t" l="l"/>
                <a:pathLst>
                  <a:path h="2978748" w="8825855">
                    <a:moveTo>
                      <a:pt x="1149494" y="2978748"/>
                    </a:moveTo>
                    <a:lnTo>
                      <a:pt x="8825855" y="2978748"/>
                    </a:lnTo>
                    <a:lnTo>
                      <a:pt x="7840413" y="1722030"/>
                    </a:lnTo>
                    <a:cubicBezTo>
                      <a:pt x="7793468" y="1661605"/>
                      <a:pt x="7769315" y="1581555"/>
                      <a:pt x="7769315" y="1501700"/>
                    </a:cubicBezTo>
                    <a:cubicBezTo>
                      <a:pt x="7769315" y="1421846"/>
                      <a:pt x="7792863" y="1342573"/>
                      <a:pt x="7840413" y="1281371"/>
                    </a:cubicBezTo>
                    <a:lnTo>
                      <a:pt x="8825347" y="0"/>
                    </a:lnTo>
                    <a:lnTo>
                      <a:pt x="1149494" y="0"/>
                    </a:lnTo>
                    <a:lnTo>
                      <a:pt x="0" y="1500729"/>
                    </a:lnTo>
                    <a:lnTo>
                      <a:pt x="1149494" y="2978621"/>
                    </a:lnTo>
                    <a:close/>
                  </a:path>
                </a:pathLst>
              </a:custGeom>
              <a:solidFill>
                <a:srgbClr val="397D5A"/>
              </a:solidFill>
            </p:spPr>
          </p:sp>
        </p:grpSp>
        <p:sp>
          <p:nvSpPr>
            <p:cNvPr name="TextBox 20" id="20"/>
            <p:cNvSpPr txBox="true"/>
            <p:nvPr/>
          </p:nvSpPr>
          <p:spPr>
            <a:xfrm rot="0">
              <a:off x="928134" y="381960"/>
              <a:ext cx="7609940" cy="2740663"/>
            </a:xfrm>
            <a:prstGeom prst="rect">
              <a:avLst/>
            </a:prstGeom>
          </p:spPr>
          <p:txBody>
            <a:bodyPr anchor="t" rtlCol="false" tIns="0" lIns="0" bIns="0" rIns="0">
              <a:spAutoFit/>
            </a:bodyPr>
            <a:lstStyle/>
            <a:p>
              <a:pPr algn="ctr" marL="0" indent="0" lvl="0">
                <a:lnSpc>
                  <a:spcPts val="2702"/>
                </a:lnSpc>
                <a:spcBef>
                  <a:spcPct val="0"/>
                </a:spcBef>
              </a:pPr>
              <a:r>
                <a:rPr lang="en-US" sz="1958" spc="191">
                  <a:solidFill>
                    <a:srgbClr val="FFFFFF"/>
                  </a:solidFill>
                  <a:latin typeface="Poppins"/>
                  <a:ea typeface="Poppins"/>
                  <a:cs typeface="Poppins"/>
                  <a:sym typeface="Poppins"/>
                </a:rPr>
                <a:t>The availability of a significant amount of municipally owned land for attracting investment, agricultural production, and the establishment of municipal power generation facilities and business relocation</a:t>
              </a:r>
            </a:p>
          </p:txBody>
        </p:sp>
      </p:grpSp>
      <p:grpSp>
        <p:nvGrpSpPr>
          <p:cNvPr name="Group 21" id="21"/>
          <p:cNvGrpSpPr/>
          <p:nvPr/>
        </p:nvGrpSpPr>
        <p:grpSpPr>
          <a:xfrm rot="0">
            <a:off x="5411928" y="7933467"/>
            <a:ext cx="7315135" cy="2184976"/>
            <a:chOff x="0" y="0"/>
            <a:chExt cx="9753514" cy="2913301"/>
          </a:xfrm>
        </p:grpSpPr>
        <p:grpSp>
          <p:nvGrpSpPr>
            <p:cNvPr name="Group 22" id="22"/>
            <p:cNvGrpSpPr/>
            <p:nvPr/>
          </p:nvGrpSpPr>
          <p:grpSpPr>
            <a:xfrm rot="0">
              <a:off x="0" y="0"/>
              <a:ext cx="1772475" cy="2913301"/>
              <a:chOff x="0" y="0"/>
              <a:chExt cx="1656844" cy="2723247"/>
            </a:xfrm>
          </p:grpSpPr>
          <p:sp>
            <p:nvSpPr>
              <p:cNvPr name="Freeform 23" id="23"/>
              <p:cNvSpPr/>
              <p:nvPr/>
            </p:nvSpPr>
            <p:spPr>
              <a:xfrm flipH="false" flipV="false" rot="0">
                <a:off x="0" y="2208"/>
                <a:ext cx="1657656" cy="2744059"/>
              </a:xfrm>
              <a:custGeom>
                <a:avLst/>
                <a:gdLst/>
                <a:ahLst/>
                <a:cxnLst/>
                <a:rect r="r" b="b" t="t" l="l"/>
                <a:pathLst>
                  <a:path h="2744059" w="1657656">
                    <a:moveTo>
                      <a:pt x="1591858" y="1537906"/>
                    </a:moveTo>
                    <a:lnTo>
                      <a:pt x="451275" y="2681044"/>
                    </a:lnTo>
                    <a:cubicBezTo>
                      <a:pt x="360527" y="2765064"/>
                      <a:pt x="213388" y="2765064"/>
                      <a:pt x="122495" y="2681044"/>
                    </a:cubicBezTo>
                    <a:lnTo>
                      <a:pt x="0" y="2558161"/>
                    </a:lnTo>
                    <a:lnTo>
                      <a:pt x="1017363" y="1537906"/>
                    </a:lnTo>
                    <a:cubicBezTo>
                      <a:pt x="1108110" y="1446978"/>
                      <a:pt x="1108110" y="1299401"/>
                      <a:pt x="1017363" y="1208473"/>
                    </a:cubicBezTo>
                    <a:lnTo>
                      <a:pt x="0" y="188944"/>
                    </a:lnTo>
                    <a:lnTo>
                      <a:pt x="122640" y="66061"/>
                    </a:lnTo>
                    <a:cubicBezTo>
                      <a:pt x="213388" y="-22020"/>
                      <a:pt x="360527" y="-22020"/>
                      <a:pt x="451420" y="66061"/>
                    </a:cubicBezTo>
                    <a:lnTo>
                      <a:pt x="1592003" y="1208473"/>
                    </a:lnTo>
                    <a:cubicBezTo>
                      <a:pt x="1679540" y="1299401"/>
                      <a:pt x="1679540" y="1446978"/>
                      <a:pt x="1592003" y="1537906"/>
                    </a:cubicBezTo>
                    <a:close/>
                  </a:path>
                </a:pathLst>
              </a:custGeom>
              <a:solidFill>
                <a:srgbClr val="1C5739"/>
              </a:solidFill>
            </p:spPr>
          </p:sp>
        </p:grpSp>
        <p:grpSp>
          <p:nvGrpSpPr>
            <p:cNvPr name="Group 24" id="24"/>
            <p:cNvGrpSpPr/>
            <p:nvPr/>
          </p:nvGrpSpPr>
          <p:grpSpPr>
            <a:xfrm rot="0">
              <a:off x="160982" y="1053040"/>
              <a:ext cx="434420" cy="807220"/>
              <a:chOff x="0" y="0"/>
              <a:chExt cx="406080" cy="754560"/>
            </a:xfrm>
          </p:grpSpPr>
          <p:sp>
            <p:nvSpPr>
              <p:cNvPr name="Freeform 25" id="25"/>
              <p:cNvSpPr/>
              <p:nvPr/>
            </p:nvSpPr>
            <p:spPr>
              <a:xfrm flipH="false" flipV="false" rot="0">
                <a:off x="0" y="-13"/>
                <a:ext cx="422593" cy="777394"/>
              </a:xfrm>
              <a:custGeom>
                <a:avLst/>
                <a:gdLst/>
                <a:ahLst/>
                <a:cxnLst/>
                <a:rect r="r" b="b" t="t" l="l"/>
                <a:pathLst>
                  <a:path h="777394" w="422593">
                    <a:moveTo>
                      <a:pt x="350393" y="213754"/>
                    </a:moveTo>
                    <a:lnTo>
                      <a:pt x="165354" y="28588"/>
                    </a:lnTo>
                    <a:cubicBezTo>
                      <a:pt x="104394" y="-32372"/>
                      <a:pt x="0" y="10554"/>
                      <a:pt x="0" y="97041"/>
                    </a:cubicBezTo>
                    <a:lnTo>
                      <a:pt x="0" y="680352"/>
                    </a:lnTo>
                    <a:cubicBezTo>
                      <a:pt x="0" y="766839"/>
                      <a:pt x="104394" y="809765"/>
                      <a:pt x="165354" y="748805"/>
                    </a:cubicBezTo>
                    <a:lnTo>
                      <a:pt x="350393" y="563766"/>
                    </a:lnTo>
                    <a:cubicBezTo>
                      <a:pt x="446659" y="466865"/>
                      <a:pt x="446659" y="310147"/>
                      <a:pt x="350393" y="213754"/>
                    </a:cubicBezTo>
                    <a:close/>
                  </a:path>
                </a:pathLst>
              </a:custGeom>
              <a:solidFill>
                <a:srgbClr val="1C5739"/>
              </a:solidFill>
            </p:spPr>
          </p:sp>
        </p:grpSp>
        <p:grpSp>
          <p:nvGrpSpPr>
            <p:cNvPr name="Group 26" id="26"/>
            <p:cNvGrpSpPr/>
            <p:nvPr/>
          </p:nvGrpSpPr>
          <p:grpSpPr>
            <a:xfrm rot="0">
              <a:off x="595402" y="334090"/>
              <a:ext cx="9158111" cy="2318867"/>
              <a:chOff x="0" y="0"/>
              <a:chExt cx="8560667" cy="2167592"/>
            </a:xfrm>
          </p:grpSpPr>
          <p:sp>
            <p:nvSpPr>
              <p:cNvPr name="Freeform 27" id="27"/>
              <p:cNvSpPr/>
              <p:nvPr/>
            </p:nvSpPr>
            <p:spPr>
              <a:xfrm flipH="false" flipV="false" rot="0">
                <a:off x="0" y="0"/>
                <a:ext cx="8617578" cy="2214118"/>
              </a:xfrm>
              <a:custGeom>
                <a:avLst/>
                <a:gdLst/>
                <a:ahLst/>
                <a:cxnLst/>
                <a:rect r="r" b="b" t="t" l="l"/>
                <a:pathLst>
                  <a:path h="2214118" w="8617578">
                    <a:moveTo>
                      <a:pt x="7505065" y="0"/>
                    </a:moveTo>
                    <a:lnTo>
                      <a:pt x="0" y="0"/>
                    </a:lnTo>
                    <a:lnTo>
                      <a:pt x="972614" y="947230"/>
                    </a:lnTo>
                    <a:cubicBezTo>
                      <a:pt x="1018466" y="991898"/>
                      <a:pt x="1042055" y="1051073"/>
                      <a:pt x="1042055" y="1110105"/>
                    </a:cubicBezTo>
                    <a:cubicBezTo>
                      <a:pt x="1042055" y="1169136"/>
                      <a:pt x="1019203" y="1227736"/>
                      <a:pt x="972614" y="1272979"/>
                    </a:cubicBezTo>
                    <a:lnTo>
                      <a:pt x="737" y="2214118"/>
                    </a:lnTo>
                    <a:lnTo>
                      <a:pt x="7504476" y="2214118"/>
                    </a:lnTo>
                    <a:lnTo>
                      <a:pt x="8617578" y="1110105"/>
                    </a:lnTo>
                    <a:lnTo>
                      <a:pt x="7505065" y="0"/>
                    </a:lnTo>
                    <a:close/>
                  </a:path>
                </a:pathLst>
              </a:custGeom>
              <a:solidFill>
                <a:srgbClr val="1C5739"/>
              </a:solidFill>
            </p:spPr>
          </p:sp>
        </p:grpSp>
        <p:sp>
          <p:nvSpPr>
            <p:cNvPr name="TextBox 28" id="28"/>
            <p:cNvSpPr txBox="true"/>
            <p:nvPr/>
          </p:nvSpPr>
          <p:spPr>
            <a:xfrm rot="0">
              <a:off x="1552952" y="780417"/>
              <a:ext cx="6638711" cy="1369062"/>
            </a:xfrm>
            <a:prstGeom prst="rect">
              <a:avLst/>
            </a:prstGeom>
          </p:spPr>
          <p:txBody>
            <a:bodyPr anchor="t" rtlCol="false" tIns="0" lIns="0" bIns="0" rIns="0">
              <a:spAutoFit/>
            </a:bodyPr>
            <a:lstStyle/>
            <a:p>
              <a:pPr algn="ctr" marL="0" indent="0" lvl="0">
                <a:lnSpc>
                  <a:spcPts val="2702"/>
                </a:lnSpc>
                <a:spcBef>
                  <a:spcPct val="0"/>
                </a:spcBef>
              </a:pPr>
              <a:r>
                <a:rPr lang="en-US" sz="1958" spc="191">
                  <a:solidFill>
                    <a:srgbClr val="FFFFFF"/>
                  </a:solidFill>
                  <a:latin typeface="Poppins"/>
                  <a:ea typeface="Poppins"/>
                  <a:cs typeface="Poppins"/>
                  <a:sym typeface="Poppins"/>
                </a:rPr>
                <a:t>The presence of mineral resources of local significance for the construction industry</a:t>
              </a:r>
            </a:p>
          </p:txBody>
        </p:sp>
      </p:grpSp>
      <p:sp>
        <p:nvSpPr>
          <p:cNvPr name="TextBox 29" id="29"/>
          <p:cNvSpPr txBox="true"/>
          <p:nvPr/>
        </p:nvSpPr>
        <p:spPr>
          <a:xfrm rot="0">
            <a:off x="546853" y="162967"/>
            <a:ext cx="5605439" cy="1565219"/>
          </a:xfrm>
          <a:prstGeom prst="rect">
            <a:avLst/>
          </a:prstGeom>
        </p:spPr>
        <p:txBody>
          <a:bodyPr anchor="t" rtlCol="false" tIns="0" lIns="0" bIns="0" rIns="0">
            <a:spAutoFit/>
          </a:bodyPr>
          <a:lstStyle/>
          <a:p>
            <a:pPr algn="l" marL="0" indent="0" lvl="0">
              <a:lnSpc>
                <a:spcPts val="6136"/>
              </a:lnSpc>
              <a:spcBef>
                <a:spcPct val="0"/>
              </a:spcBef>
            </a:pPr>
            <a:r>
              <a:rPr lang="en-US" b="true" sz="4446" spc="435">
                <a:solidFill>
                  <a:srgbClr val="FFFFFF"/>
                </a:solidFill>
                <a:latin typeface="Poppins Bold"/>
                <a:ea typeface="Poppins Bold"/>
                <a:cs typeface="Poppins Bold"/>
                <a:sym typeface="Poppins Bold"/>
              </a:rPr>
              <a:t>Community strengths</a:t>
            </a:r>
          </a:p>
        </p:txBody>
      </p:sp>
      <p:grpSp>
        <p:nvGrpSpPr>
          <p:cNvPr name="Group 30" id="30"/>
          <p:cNvGrpSpPr/>
          <p:nvPr/>
        </p:nvGrpSpPr>
        <p:grpSpPr>
          <a:xfrm rot="0">
            <a:off x="12635087" y="2635280"/>
            <a:ext cx="5458931" cy="3112255"/>
            <a:chOff x="0" y="0"/>
            <a:chExt cx="6901167" cy="3934505"/>
          </a:xfrm>
        </p:grpSpPr>
        <p:sp>
          <p:nvSpPr>
            <p:cNvPr name="Freeform 31" id="31"/>
            <p:cNvSpPr/>
            <p:nvPr/>
          </p:nvSpPr>
          <p:spPr>
            <a:xfrm flipH="false" flipV="false" rot="0">
              <a:off x="0" y="0"/>
              <a:ext cx="6901180" cy="3934480"/>
            </a:xfrm>
            <a:custGeom>
              <a:avLst/>
              <a:gdLst/>
              <a:ahLst/>
              <a:cxnLst/>
              <a:rect r="r" b="b" t="t" l="l"/>
              <a:pathLst>
                <a:path h="3934480" w="6901180">
                  <a:moveTo>
                    <a:pt x="0" y="0"/>
                  </a:moveTo>
                  <a:lnTo>
                    <a:pt x="6901180" y="0"/>
                  </a:lnTo>
                  <a:lnTo>
                    <a:pt x="6901180" y="3934480"/>
                  </a:lnTo>
                  <a:lnTo>
                    <a:pt x="0" y="3934480"/>
                  </a:lnTo>
                  <a:lnTo>
                    <a:pt x="0" y="0"/>
                  </a:lnTo>
                  <a:close/>
                </a:path>
              </a:pathLst>
            </a:custGeom>
            <a:blipFill>
              <a:blip r:embed="rId2"/>
              <a:stretch>
                <a:fillRect l="-677" t="0" r="-677" b="0"/>
              </a:stretch>
            </a:blipFill>
          </p:spPr>
        </p:sp>
      </p:grpSp>
      <p:grpSp>
        <p:nvGrpSpPr>
          <p:cNvPr name="Group 32" id="32"/>
          <p:cNvGrpSpPr/>
          <p:nvPr/>
        </p:nvGrpSpPr>
        <p:grpSpPr>
          <a:xfrm rot="0">
            <a:off x="220792" y="6389789"/>
            <a:ext cx="4729315" cy="3227232"/>
            <a:chOff x="0" y="0"/>
            <a:chExt cx="7357688" cy="5020805"/>
          </a:xfrm>
        </p:grpSpPr>
        <p:sp>
          <p:nvSpPr>
            <p:cNvPr name="Freeform 33" id="33"/>
            <p:cNvSpPr/>
            <p:nvPr/>
          </p:nvSpPr>
          <p:spPr>
            <a:xfrm flipH="false" flipV="false" rot="0">
              <a:off x="0" y="0"/>
              <a:ext cx="7357688" cy="5020856"/>
            </a:xfrm>
            <a:custGeom>
              <a:avLst/>
              <a:gdLst/>
              <a:ahLst/>
              <a:cxnLst/>
              <a:rect r="r" b="b" t="t" l="l"/>
              <a:pathLst>
                <a:path h="5020856" w="7357688">
                  <a:moveTo>
                    <a:pt x="0" y="0"/>
                  </a:moveTo>
                  <a:lnTo>
                    <a:pt x="7357688" y="0"/>
                  </a:lnTo>
                  <a:lnTo>
                    <a:pt x="7357688" y="5020856"/>
                  </a:lnTo>
                  <a:lnTo>
                    <a:pt x="0" y="5020856"/>
                  </a:lnTo>
                  <a:lnTo>
                    <a:pt x="0" y="0"/>
                  </a:lnTo>
                  <a:close/>
                </a:path>
              </a:pathLst>
            </a:custGeom>
            <a:blipFill>
              <a:blip r:embed="rId3"/>
              <a:stretch>
                <a:fillRect l="-9724" t="-1" r="-9724" b="0"/>
              </a:stretch>
            </a:blipFill>
          </p:spPr>
        </p:sp>
      </p:grpSp>
      <p:grpSp>
        <p:nvGrpSpPr>
          <p:cNvPr name="Group 34" id="34"/>
          <p:cNvGrpSpPr/>
          <p:nvPr/>
        </p:nvGrpSpPr>
        <p:grpSpPr>
          <a:xfrm rot="0">
            <a:off x="220792" y="2593675"/>
            <a:ext cx="4729315" cy="3153861"/>
            <a:chOff x="0" y="0"/>
            <a:chExt cx="7874470" cy="5251285"/>
          </a:xfrm>
        </p:grpSpPr>
        <p:sp>
          <p:nvSpPr>
            <p:cNvPr name="Freeform 35" id="35"/>
            <p:cNvSpPr/>
            <p:nvPr/>
          </p:nvSpPr>
          <p:spPr>
            <a:xfrm flipH="false" flipV="false" rot="0">
              <a:off x="0" y="0"/>
              <a:ext cx="7874508" cy="5251323"/>
            </a:xfrm>
            <a:custGeom>
              <a:avLst/>
              <a:gdLst/>
              <a:ahLst/>
              <a:cxnLst/>
              <a:rect r="r" b="b" t="t" l="l"/>
              <a:pathLst>
                <a:path h="5251323" w="7874508">
                  <a:moveTo>
                    <a:pt x="0" y="0"/>
                  </a:moveTo>
                  <a:lnTo>
                    <a:pt x="7874508" y="0"/>
                  </a:lnTo>
                  <a:lnTo>
                    <a:pt x="7874508" y="5251323"/>
                  </a:lnTo>
                  <a:lnTo>
                    <a:pt x="0" y="5251323"/>
                  </a:lnTo>
                  <a:lnTo>
                    <a:pt x="0" y="0"/>
                  </a:lnTo>
                  <a:close/>
                </a:path>
              </a:pathLst>
            </a:custGeom>
            <a:blipFill>
              <a:blip r:embed="rId4"/>
              <a:stretch>
                <a:fillRect l="0" t="0" r="0" b="0"/>
              </a:stretch>
            </a:blipFill>
          </p:spPr>
        </p:sp>
      </p:grpSp>
      <p:grpSp>
        <p:nvGrpSpPr>
          <p:cNvPr name="Group 36" id="36"/>
          <p:cNvGrpSpPr/>
          <p:nvPr/>
        </p:nvGrpSpPr>
        <p:grpSpPr>
          <a:xfrm rot="0">
            <a:off x="12727063" y="6389789"/>
            <a:ext cx="5366956" cy="3227232"/>
            <a:chOff x="0" y="0"/>
            <a:chExt cx="7811101" cy="4696934"/>
          </a:xfrm>
        </p:grpSpPr>
        <p:sp>
          <p:nvSpPr>
            <p:cNvPr name="Freeform 37" id="37"/>
            <p:cNvSpPr/>
            <p:nvPr/>
          </p:nvSpPr>
          <p:spPr>
            <a:xfrm flipH="false" flipV="false" rot="0">
              <a:off x="0" y="0"/>
              <a:ext cx="7811139" cy="4696960"/>
            </a:xfrm>
            <a:custGeom>
              <a:avLst/>
              <a:gdLst/>
              <a:ahLst/>
              <a:cxnLst/>
              <a:rect r="r" b="b" t="t" l="l"/>
              <a:pathLst>
                <a:path h="4696960" w="7811139">
                  <a:moveTo>
                    <a:pt x="0" y="0"/>
                  </a:moveTo>
                  <a:lnTo>
                    <a:pt x="7811139" y="0"/>
                  </a:lnTo>
                  <a:lnTo>
                    <a:pt x="7811139" y="4696960"/>
                  </a:lnTo>
                  <a:lnTo>
                    <a:pt x="0" y="4696960"/>
                  </a:lnTo>
                  <a:lnTo>
                    <a:pt x="0" y="0"/>
                  </a:lnTo>
                  <a:close/>
                </a:path>
              </a:pathLst>
            </a:custGeom>
            <a:blipFill>
              <a:blip r:embed="rId5"/>
              <a:stretch>
                <a:fillRect l="0" t="-12369" r="0" b="-12368"/>
              </a:stretch>
            </a:blipFill>
          </p:spPr>
        </p:sp>
      </p:grpSp>
      <p:grpSp>
        <p:nvGrpSpPr>
          <p:cNvPr name="Group 38" id="38"/>
          <p:cNvGrpSpPr/>
          <p:nvPr/>
        </p:nvGrpSpPr>
        <p:grpSpPr>
          <a:xfrm rot="0">
            <a:off x="13192960" y="383899"/>
            <a:ext cx="4901058" cy="1289602"/>
            <a:chOff x="0" y="0"/>
            <a:chExt cx="6534744" cy="1719470"/>
          </a:xfrm>
        </p:grpSpPr>
        <p:sp>
          <p:nvSpPr>
            <p:cNvPr name="TextBox 39" id="39"/>
            <p:cNvSpPr txBox="true"/>
            <p:nvPr/>
          </p:nvSpPr>
          <p:spPr>
            <a:xfrm rot="0">
              <a:off x="1540071" y="522514"/>
              <a:ext cx="4776864" cy="989369"/>
            </a:xfrm>
            <a:prstGeom prst="rect">
              <a:avLst/>
            </a:prstGeom>
          </p:spPr>
          <p:txBody>
            <a:bodyPr anchor="t" rtlCol="false" tIns="0" lIns="0" bIns="0" rIns="0">
              <a:spAutoFit/>
            </a:bodyPr>
            <a:lstStyle/>
            <a:p>
              <a:pPr algn="l">
                <a:lnSpc>
                  <a:spcPts val="2949"/>
                </a:lnSpc>
              </a:pPr>
              <a:r>
                <a:rPr lang="en-US" sz="2137" spc="209" b="true">
                  <a:solidFill>
                    <a:srgbClr val="397D5A"/>
                  </a:solidFill>
                  <a:latin typeface="Open Sauce Bold"/>
                  <a:ea typeface="Open Sauce Bold"/>
                  <a:cs typeface="Open Sauce Bold"/>
                  <a:sym typeface="Open Sauce Bold"/>
                </a:rPr>
                <a:t>Kamianska community</a:t>
              </a:r>
            </a:p>
            <a:p>
              <a:pPr algn="l" marL="0" indent="0" lvl="0">
                <a:lnSpc>
                  <a:spcPts val="3195"/>
                </a:lnSpc>
                <a:spcBef>
                  <a:spcPct val="0"/>
                </a:spcBef>
              </a:pPr>
            </a:p>
          </p:txBody>
        </p:sp>
        <p:sp>
          <p:nvSpPr>
            <p:cNvPr name="TextBox 40" id="40"/>
            <p:cNvSpPr txBox="true"/>
            <p:nvPr/>
          </p:nvSpPr>
          <p:spPr>
            <a:xfrm rot="0">
              <a:off x="1540071" y="1113188"/>
              <a:ext cx="4994674" cy="342354"/>
            </a:xfrm>
            <a:prstGeom prst="rect">
              <a:avLst/>
            </a:prstGeom>
          </p:spPr>
          <p:txBody>
            <a:bodyPr anchor="t" rtlCol="false" tIns="0" lIns="0" bIns="0" rIns="0">
              <a:spAutoFit/>
            </a:bodyPr>
            <a:lstStyle/>
            <a:p>
              <a:pPr algn="l" marL="0" indent="0" lvl="0">
                <a:lnSpc>
                  <a:spcPts val="2170"/>
                </a:lnSpc>
                <a:spcBef>
                  <a:spcPct val="0"/>
                </a:spcBef>
              </a:pPr>
              <a:r>
                <a:rPr lang="en-US" sz="1573" spc="154">
                  <a:solidFill>
                    <a:srgbClr val="231F20"/>
                  </a:solidFill>
                  <a:latin typeface="Open Sauce"/>
                  <a:ea typeface="Open Sauce"/>
                  <a:cs typeface="Open Sauce"/>
                  <a:sym typeface="Open Sauce"/>
                </a:rPr>
                <a:t>Transcarpathian region, Ukraine</a:t>
              </a:r>
            </a:p>
          </p:txBody>
        </p:sp>
        <p:sp>
          <p:nvSpPr>
            <p:cNvPr name="Freeform 41" id="41"/>
            <p:cNvSpPr/>
            <p:nvPr/>
          </p:nvSpPr>
          <p:spPr>
            <a:xfrm flipH="false" flipV="false" rot="0">
              <a:off x="0" y="0"/>
              <a:ext cx="1186948" cy="1719470"/>
            </a:xfrm>
            <a:custGeom>
              <a:avLst/>
              <a:gdLst/>
              <a:ahLst/>
              <a:cxnLst/>
              <a:rect r="r" b="b" t="t" l="l"/>
              <a:pathLst>
                <a:path h="1719470" w="1186948">
                  <a:moveTo>
                    <a:pt x="0" y="0"/>
                  </a:moveTo>
                  <a:lnTo>
                    <a:pt x="1186948" y="0"/>
                  </a:lnTo>
                  <a:lnTo>
                    <a:pt x="1186948" y="1719470"/>
                  </a:lnTo>
                  <a:lnTo>
                    <a:pt x="0" y="1719470"/>
                  </a:lnTo>
                  <a:lnTo>
                    <a:pt x="0" y="0"/>
                  </a:lnTo>
                  <a:close/>
                </a:path>
              </a:pathLst>
            </a:custGeom>
            <a:blipFill>
              <a:blip r:embed="rId6"/>
              <a:stretch>
                <a:fillRect l="0" t="0" r="0"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DFBFB"/>
        </a:solidFill>
      </p:bgPr>
    </p:bg>
    <p:spTree>
      <p:nvGrpSpPr>
        <p:cNvPr id="1" name=""/>
        <p:cNvGrpSpPr/>
        <p:nvPr/>
      </p:nvGrpSpPr>
      <p:grpSpPr>
        <a:xfrm>
          <a:off x="0" y="0"/>
          <a:ext cx="0" cy="0"/>
          <a:chOff x="0" y="0"/>
          <a:chExt cx="0" cy="0"/>
        </a:xfrm>
      </p:grpSpPr>
      <p:sp>
        <p:nvSpPr>
          <p:cNvPr name="Freeform 2" id="2"/>
          <p:cNvSpPr/>
          <p:nvPr/>
        </p:nvSpPr>
        <p:spPr>
          <a:xfrm flipH="false" flipV="false" rot="0">
            <a:off x="14592495" y="7573922"/>
            <a:ext cx="4687320" cy="4687320"/>
          </a:xfrm>
          <a:custGeom>
            <a:avLst/>
            <a:gdLst/>
            <a:ahLst/>
            <a:cxnLst/>
            <a:rect r="r" b="b" t="t" l="l"/>
            <a:pathLst>
              <a:path h="4687320" w="4687320">
                <a:moveTo>
                  <a:pt x="0" y="0"/>
                </a:moveTo>
                <a:lnTo>
                  <a:pt x="4687320" y="0"/>
                </a:lnTo>
                <a:lnTo>
                  <a:pt x="4687320" y="4687319"/>
                </a:lnTo>
                <a:lnTo>
                  <a:pt x="0" y="46873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6887962" y="5985119"/>
            <a:ext cx="2085109" cy="208510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marL="0" indent="0" lvl="0">
                <a:lnSpc>
                  <a:spcPts val="2859"/>
                </a:lnSpc>
                <a:spcBef>
                  <a:spcPct val="0"/>
                </a:spcBef>
              </a:pPr>
            </a:p>
          </p:txBody>
        </p:sp>
      </p:grpSp>
      <p:sp>
        <p:nvSpPr>
          <p:cNvPr name="Freeform 6" id="6"/>
          <p:cNvSpPr/>
          <p:nvPr/>
        </p:nvSpPr>
        <p:spPr>
          <a:xfrm flipH="false" flipV="false" rot="0">
            <a:off x="-1314960" y="0"/>
            <a:ext cx="4687320" cy="4687320"/>
          </a:xfrm>
          <a:custGeom>
            <a:avLst/>
            <a:gdLst/>
            <a:ahLst/>
            <a:cxnLst/>
            <a:rect r="r" b="b" t="t" l="l"/>
            <a:pathLst>
              <a:path h="4687320" w="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1717033" y="-6034922"/>
            <a:ext cx="8647047" cy="8647047"/>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name="TextBox 9" id="9"/>
            <p:cNvSpPr txBox="true"/>
            <p:nvPr/>
          </p:nvSpPr>
          <p:spPr>
            <a:xfrm>
              <a:off x="76200" y="57150"/>
              <a:ext cx="660400" cy="679450"/>
            </a:xfrm>
            <a:prstGeom prst="rect">
              <a:avLst/>
            </a:prstGeom>
          </p:spPr>
          <p:txBody>
            <a:bodyPr anchor="ctr" rtlCol="false" tIns="50800" lIns="50800" bIns="50800" rIns="50800"/>
            <a:lstStyle/>
            <a:p>
              <a:pPr algn="ctr" marL="0" indent="0" lvl="0">
                <a:lnSpc>
                  <a:spcPts val="2859"/>
                </a:lnSpc>
                <a:spcBef>
                  <a:spcPct val="0"/>
                </a:spcBef>
              </a:pPr>
            </a:p>
          </p:txBody>
        </p:sp>
      </p:grpSp>
      <p:grpSp>
        <p:nvGrpSpPr>
          <p:cNvPr name="Group 10" id="10"/>
          <p:cNvGrpSpPr/>
          <p:nvPr/>
        </p:nvGrpSpPr>
        <p:grpSpPr>
          <a:xfrm rot="0">
            <a:off x="5516743" y="4044126"/>
            <a:ext cx="7361263" cy="1910409"/>
            <a:chOff x="0" y="0"/>
            <a:chExt cx="9815017" cy="2547212"/>
          </a:xfrm>
        </p:grpSpPr>
        <p:grpSp>
          <p:nvGrpSpPr>
            <p:cNvPr name="Group 11" id="11"/>
            <p:cNvGrpSpPr/>
            <p:nvPr/>
          </p:nvGrpSpPr>
          <p:grpSpPr>
            <a:xfrm rot="0">
              <a:off x="8058865" y="0"/>
              <a:ext cx="1756152" cy="2547212"/>
              <a:chOff x="0" y="0"/>
              <a:chExt cx="1641586" cy="2381040"/>
            </a:xfrm>
          </p:grpSpPr>
          <p:sp>
            <p:nvSpPr>
              <p:cNvPr name="Freeform 12" id="12"/>
              <p:cNvSpPr/>
              <p:nvPr/>
            </p:nvSpPr>
            <p:spPr>
              <a:xfrm flipH="false" flipV="false" rot="0">
                <a:off x="1997" y="-63"/>
                <a:ext cx="1641881" cy="2405253"/>
              </a:xfrm>
              <a:custGeom>
                <a:avLst/>
                <a:gdLst/>
                <a:ahLst/>
                <a:cxnLst/>
                <a:rect r="r" b="b" t="t" l="l"/>
                <a:pathLst>
                  <a:path h="2405253" w="1641881">
                    <a:moveTo>
                      <a:pt x="65045" y="1058735"/>
                    </a:moveTo>
                    <a:lnTo>
                      <a:pt x="1194994" y="59245"/>
                    </a:lnTo>
                    <a:cubicBezTo>
                      <a:pt x="1285005" y="-19749"/>
                      <a:pt x="1430717" y="-19749"/>
                      <a:pt x="1520729" y="59245"/>
                    </a:cubicBezTo>
                    <a:lnTo>
                      <a:pt x="1641880" y="166687"/>
                    </a:lnTo>
                    <a:lnTo>
                      <a:pt x="634255" y="1058735"/>
                    </a:lnTo>
                    <a:cubicBezTo>
                      <a:pt x="544243" y="1138237"/>
                      <a:pt x="544243" y="1267269"/>
                      <a:pt x="634255" y="1346771"/>
                    </a:cubicBezTo>
                    <a:lnTo>
                      <a:pt x="1641880" y="2238184"/>
                    </a:lnTo>
                    <a:lnTo>
                      <a:pt x="1520729" y="2345626"/>
                    </a:lnTo>
                    <a:cubicBezTo>
                      <a:pt x="1430717" y="2425128"/>
                      <a:pt x="1285005" y="2425128"/>
                      <a:pt x="1194994" y="2345626"/>
                    </a:cubicBezTo>
                    <a:lnTo>
                      <a:pt x="65045" y="1346263"/>
                    </a:lnTo>
                    <a:cubicBezTo>
                      <a:pt x="-21682" y="1266761"/>
                      <a:pt x="-21682" y="1138364"/>
                      <a:pt x="65045" y="1058735"/>
                    </a:cubicBezTo>
                    <a:close/>
                  </a:path>
                </a:pathLst>
              </a:custGeom>
              <a:solidFill>
                <a:srgbClr val="397D5A"/>
              </a:solidFill>
            </p:spPr>
          </p:sp>
        </p:grpSp>
        <p:grpSp>
          <p:nvGrpSpPr>
            <p:cNvPr name="Group 13" id="13"/>
            <p:cNvGrpSpPr/>
            <p:nvPr/>
          </p:nvGrpSpPr>
          <p:grpSpPr>
            <a:xfrm rot="0">
              <a:off x="9178021" y="870381"/>
              <a:ext cx="434420" cy="807220"/>
              <a:chOff x="0" y="0"/>
              <a:chExt cx="406080" cy="754560"/>
            </a:xfrm>
          </p:grpSpPr>
          <p:sp>
            <p:nvSpPr>
              <p:cNvPr name="Freeform 14" id="14"/>
              <p:cNvSpPr/>
              <p:nvPr/>
            </p:nvSpPr>
            <p:spPr>
              <a:xfrm flipH="false" flipV="false" rot="0">
                <a:off x="-32" y="-13"/>
                <a:ext cx="423069" cy="777521"/>
              </a:xfrm>
              <a:custGeom>
                <a:avLst/>
                <a:gdLst/>
                <a:ahLst/>
                <a:cxnLst/>
                <a:rect r="r" b="b" t="t" l="l"/>
                <a:pathLst>
                  <a:path h="777521" w="423069">
                    <a:moveTo>
                      <a:pt x="72676" y="563766"/>
                    </a:moveTo>
                    <a:lnTo>
                      <a:pt x="257715" y="748932"/>
                    </a:lnTo>
                    <a:cubicBezTo>
                      <a:pt x="318675" y="809892"/>
                      <a:pt x="423069" y="766966"/>
                      <a:pt x="423069" y="680479"/>
                    </a:cubicBezTo>
                    <a:lnTo>
                      <a:pt x="423069" y="97041"/>
                    </a:lnTo>
                    <a:cubicBezTo>
                      <a:pt x="423069" y="10554"/>
                      <a:pt x="318675" y="-32372"/>
                      <a:pt x="257715" y="28588"/>
                    </a:cubicBezTo>
                    <a:lnTo>
                      <a:pt x="72676" y="213754"/>
                    </a:lnTo>
                    <a:cubicBezTo>
                      <a:pt x="-24225" y="310655"/>
                      <a:pt x="-24225" y="466865"/>
                      <a:pt x="72676" y="563766"/>
                    </a:cubicBezTo>
                    <a:close/>
                  </a:path>
                </a:pathLst>
              </a:custGeom>
              <a:solidFill>
                <a:srgbClr val="397D5A"/>
              </a:solidFill>
            </p:spPr>
          </p:sp>
        </p:grpSp>
        <p:grpSp>
          <p:nvGrpSpPr>
            <p:cNvPr name="Group 15" id="15"/>
            <p:cNvGrpSpPr/>
            <p:nvPr/>
          </p:nvGrpSpPr>
          <p:grpSpPr>
            <a:xfrm rot="0">
              <a:off x="0" y="236466"/>
              <a:ext cx="9161076" cy="2050401"/>
              <a:chOff x="0" y="0"/>
              <a:chExt cx="8563438" cy="1916640"/>
            </a:xfrm>
          </p:grpSpPr>
          <p:sp>
            <p:nvSpPr>
              <p:cNvPr name="Freeform 16" id="16"/>
              <p:cNvSpPr/>
              <p:nvPr/>
            </p:nvSpPr>
            <p:spPr>
              <a:xfrm flipH="false" flipV="false" rot="0">
                <a:off x="0" y="0"/>
                <a:ext cx="8620898" cy="1963166"/>
              </a:xfrm>
              <a:custGeom>
                <a:avLst/>
                <a:gdLst/>
                <a:ahLst/>
                <a:cxnLst/>
                <a:rect r="r" b="b" t="t" l="l"/>
                <a:pathLst>
                  <a:path h="1963166" w="8620898">
                    <a:moveTo>
                      <a:pt x="1122626" y="1963166"/>
                    </a:moveTo>
                    <a:lnTo>
                      <a:pt x="8620898" y="1963166"/>
                    </a:lnTo>
                    <a:lnTo>
                      <a:pt x="7657147" y="1125601"/>
                    </a:lnTo>
                    <a:cubicBezTo>
                      <a:pt x="7611298" y="1086104"/>
                      <a:pt x="7587710" y="1033780"/>
                      <a:pt x="7587710" y="981583"/>
                    </a:cubicBezTo>
                    <a:cubicBezTo>
                      <a:pt x="7587710" y="929386"/>
                      <a:pt x="7610708" y="877570"/>
                      <a:pt x="7657147" y="837565"/>
                    </a:cubicBezTo>
                    <a:lnTo>
                      <a:pt x="8620389" y="0"/>
                    </a:lnTo>
                    <a:lnTo>
                      <a:pt x="1122626" y="0"/>
                    </a:lnTo>
                    <a:lnTo>
                      <a:pt x="0" y="980948"/>
                    </a:lnTo>
                    <a:lnTo>
                      <a:pt x="1122626" y="1963039"/>
                    </a:lnTo>
                    <a:close/>
                  </a:path>
                </a:pathLst>
              </a:custGeom>
              <a:solidFill>
                <a:srgbClr val="397D5A"/>
              </a:solidFill>
            </p:spPr>
          </p:sp>
        </p:grpSp>
      </p:grpSp>
      <p:grpSp>
        <p:nvGrpSpPr>
          <p:cNvPr name="Group 17" id="17"/>
          <p:cNvGrpSpPr/>
          <p:nvPr/>
        </p:nvGrpSpPr>
        <p:grpSpPr>
          <a:xfrm rot="0">
            <a:off x="5596957" y="2075732"/>
            <a:ext cx="7315135" cy="1910409"/>
            <a:chOff x="0" y="0"/>
            <a:chExt cx="9753514" cy="2547212"/>
          </a:xfrm>
        </p:grpSpPr>
        <p:grpSp>
          <p:nvGrpSpPr>
            <p:cNvPr name="Group 18" id="18"/>
            <p:cNvGrpSpPr/>
            <p:nvPr/>
          </p:nvGrpSpPr>
          <p:grpSpPr>
            <a:xfrm rot="0">
              <a:off x="0" y="0"/>
              <a:ext cx="1772475" cy="2547212"/>
              <a:chOff x="0" y="0"/>
              <a:chExt cx="1656844" cy="2381040"/>
            </a:xfrm>
          </p:grpSpPr>
          <p:sp>
            <p:nvSpPr>
              <p:cNvPr name="Freeform 19" id="19"/>
              <p:cNvSpPr/>
              <p:nvPr/>
            </p:nvSpPr>
            <p:spPr>
              <a:xfrm flipH="false" flipV="false" rot="0">
                <a:off x="0" y="63"/>
                <a:ext cx="1657656" cy="2405253"/>
              </a:xfrm>
              <a:custGeom>
                <a:avLst/>
                <a:gdLst/>
                <a:ahLst/>
                <a:cxnLst/>
                <a:rect r="r" b="b" t="t" l="l"/>
                <a:pathLst>
                  <a:path h="2405253" w="1657656">
                    <a:moveTo>
                      <a:pt x="1591858" y="1346518"/>
                    </a:moveTo>
                    <a:lnTo>
                      <a:pt x="451275" y="2346008"/>
                    </a:lnTo>
                    <a:cubicBezTo>
                      <a:pt x="360527" y="2425002"/>
                      <a:pt x="213388" y="2425002"/>
                      <a:pt x="122495" y="2346008"/>
                    </a:cubicBezTo>
                    <a:lnTo>
                      <a:pt x="0" y="2238566"/>
                    </a:lnTo>
                    <a:lnTo>
                      <a:pt x="1017363" y="1346518"/>
                    </a:lnTo>
                    <a:cubicBezTo>
                      <a:pt x="1108110" y="1267016"/>
                      <a:pt x="1108110" y="1137984"/>
                      <a:pt x="1017363" y="1058482"/>
                    </a:cubicBezTo>
                    <a:lnTo>
                      <a:pt x="0" y="167069"/>
                    </a:lnTo>
                    <a:lnTo>
                      <a:pt x="122640" y="59627"/>
                    </a:lnTo>
                    <a:cubicBezTo>
                      <a:pt x="213388" y="-19875"/>
                      <a:pt x="360527" y="-19875"/>
                      <a:pt x="451420" y="59627"/>
                    </a:cubicBezTo>
                    <a:lnTo>
                      <a:pt x="1592003" y="1058482"/>
                    </a:lnTo>
                    <a:cubicBezTo>
                      <a:pt x="1679540" y="1137984"/>
                      <a:pt x="1679540" y="1267016"/>
                      <a:pt x="1592003" y="1346518"/>
                    </a:cubicBezTo>
                    <a:close/>
                  </a:path>
                </a:pathLst>
              </a:custGeom>
              <a:solidFill>
                <a:srgbClr val="1C5739"/>
              </a:solidFill>
            </p:spPr>
          </p:sp>
        </p:grpSp>
        <p:grpSp>
          <p:nvGrpSpPr>
            <p:cNvPr name="Group 20" id="20"/>
            <p:cNvGrpSpPr/>
            <p:nvPr/>
          </p:nvGrpSpPr>
          <p:grpSpPr>
            <a:xfrm rot="0">
              <a:off x="187170" y="870381"/>
              <a:ext cx="434420" cy="807220"/>
              <a:chOff x="0" y="0"/>
              <a:chExt cx="406080" cy="754560"/>
            </a:xfrm>
          </p:grpSpPr>
          <p:sp>
            <p:nvSpPr>
              <p:cNvPr name="Freeform 21" id="21"/>
              <p:cNvSpPr/>
              <p:nvPr/>
            </p:nvSpPr>
            <p:spPr>
              <a:xfrm flipH="false" flipV="false" rot="0">
                <a:off x="0" y="-13"/>
                <a:ext cx="422593" cy="777394"/>
              </a:xfrm>
              <a:custGeom>
                <a:avLst/>
                <a:gdLst/>
                <a:ahLst/>
                <a:cxnLst/>
                <a:rect r="r" b="b" t="t" l="l"/>
                <a:pathLst>
                  <a:path h="777394" w="422593">
                    <a:moveTo>
                      <a:pt x="350393" y="213754"/>
                    </a:moveTo>
                    <a:lnTo>
                      <a:pt x="165354" y="28588"/>
                    </a:lnTo>
                    <a:cubicBezTo>
                      <a:pt x="104394" y="-32372"/>
                      <a:pt x="0" y="10554"/>
                      <a:pt x="0" y="97041"/>
                    </a:cubicBezTo>
                    <a:lnTo>
                      <a:pt x="0" y="680352"/>
                    </a:lnTo>
                    <a:cubicBezTo>
                      <a:pt x="0" y="766839"/>
                      <a:pt x="104394" y="809765"/>
                      <a:pt x="165354" y="748805"/>
                    </a:cubicBezTo>
                    <a:lnTo>
                      <a:pt x="350393" y="563766"/>
                    </a:lnTo>
                    <a:cubicBezTo>
                      <a:pt x="446659" y="466865"/>
                      <a:pt x="446659" y="310147"/>
                      <a:pt x="350393" y="213754"/>
                    </a:cubicBezTo>
                    <a:close/>
                  </a:path>
                </a:pathLst>
              </a:custGeom>
              <a:solidFill>
                <a:srgbClr val="1C5739"/>
              </a:solidFill>
            </p:spPr>
          </p:sp>
        </p:grpSp>
        <p:grpSp>
          <p:nvGrpSpPr>
            <p:cNvPr name="Group 22" id="22"/>
            <p:cNvGrpSpPr/>
            <p:nvPr/>
          </p:nvGrpSpPr>
          <p:grpSpPr>
            <a:xfrm rot="0">
              <a:off x="595402" y="236466"/>
              <a:ext cx="9158111" cy="2050401"/>
              <a:chOff x="0" y="0"/>
              <a:chExt cx="8560667" cy="1916640"/>
            </a:xfrm>
          </p:grpSpPr>
          <p:sp>
            <p:nvSpPr>
              <p:cNvPr name="Freeform 23" id="23"/>
              <p:cNvSpPr/>
              <p:nvPr/>
            </p:nvSpPr>
            <p:spPr>
              <a:xfrm flipH="false" flipV="false" rot="0">
                <a:off x="0" y="0"/>
                <a:ext cx="8617578" cy="1963166"/>
              </a:xfrm>
              <a:custGeom>
                <a:avLst/>
                <a:gdLst/>
                <a:ahLst/>
                <a:cxnLst/>
                <a:rect r="r" b="b" t="t" l="l"/>
                <a:pathLst>
                  <a:path h="1963166" w="8617578">
                    <a:moveTo>
                      <a:pt x="7505065" y="0"/>
                    </a:moveTo>
                    <a:lnTo>
                      <a:pt x="0" y="0"/>
                    </a:lnTo>
                    <a:lnTo>
                      <a:pt x="972614" y="837565"/>
                    </a:lnTo>
                    <a:cubicBezTo>
                      <a:pt x="1018466" y="877062"/>
                      <a:pt x="1042055" y="929386"/>
                      <a:pt x="1042055" y="981583"/>
                    </a:cubicBezTo>
                    <a:cubicBezTo>
                      <a:pt x="1042055" y="1033780"/>
                      <a:pt x="1019203" y="1085596"/>
                      <a:pt x="972614" y="1125601"/>
                    </a:cubicBezTo>
                    <a:lnTo>
                      <a:pt x="737" y="1963166"/>
                    </a:lnTo>
                    <a:lnTo>
                      <a:pt x="7504476" y="1963166"/>
                    </a:lnTo>
                    <a:lnTo>
                      <a:pt x="8617578" y="981583"/>
                    </a:lnTo>
                    <a:lnTo>
                      <a:pt x="7505065" y="0"/>
                    </a:lnTo>
                    <a:close/>
                  </a:path>
                </a:pathLst>
              </a:custGeom>
              <a:solidFill>
                <a:srgbClr val="1C5739"/>
              </a:solidFill>
            </p:spPr>
          </p:sp>
        </p:grpSp>
        <p:sp>
          <p:nvSpPr>
            <p:cNvPr name="TextBox 24" id="24"/>
            <p:cNvSpPr txBox="true"/>
            <p:nvPr/>
          </p:nvSpPr>
          <p:spPr>
            <a:xfrm rot="0">
              <a:off x="1762690" y="506546"/>
              <a:ext cx="6228133" cy="1476969"/>
            </a:xfrm>
            <a:prstGeom prst="rect">
              <a:avLst/>
            </a:prstGeom>
          </p:spPr>
          <p:txBody>
            <a:bodyPr anchor="t" rtlCol="false" tIns="0" lIns="0" bIns="0" rIns="0">
              <a:spAutoFit/>
            </a:bodyPr>
            <a:lstStyle/>
            <a:p>
              <a:pPr algn="ctr" marL="0" indent="0" lvl="0">
                <a:lnSpc>
                  <a:spcPts val="2991"/>
                </a:lnSpc>
                <a:spcBef>
                  <a:spcPct val="0"/>
                </a:spcBef>
              </a:pPr>
              <a:r>
                <a:rPr lang="en-US" sz="2168" spc="212">
                  <a:solidFill>
                    <a:srgbClr val="FFFFFF"/>
                  </a:solidFill>
                  <a:latin typeface="Poppins"/>
                  <a:ea typeface="Poppins"/>
                  <a:cs typeface="Poppins"/>
                  <a:sym typeface="Poppins"/>
                </a:rPr>
                <a:t>A properly functioning Administrative Services Center (ASC)</a:t>
              </a:r>
            </a:p>
          </p:txBody>
        </p:sp>
      </p:grpSp>
      <p:grpSp>
        <p:nvGrpSpPr>
          <p:cNvPr name="Group 25" id="25"/>
          <p:cNvGrpSpPr/>
          <p:nvPr/>
        </p:nvGrpSpPr>
        <p:grpSpPr>
          <a:xfrm rot="0">
            <a:off x="5562871" y="6011685"/>
            <a:ext cx="7315135" cy="1910409"/>
            <a:chOff x="0" y="0"/>
            <a:chExt cx="9753514" cy="2547212"/>
          </a:xfrm>
        </p:grpSpPr>
        <p:grpSp>
          <p:nvGrpSpPr>
            <p:cNvPr name="Group 26" id="26"/>
            <p:cNvGrpSpPr/>
            <p:nvPr/>
          </p:nvGrpSpPr>
          <p:grpSpPr>
            <a:xfrm rot="0">
              <a:off x="0" y="0"/>
              <a:ext cx="1772475" cy="2547212"/>
              <a:chOff x="0" y="0"/>
              <a:chExt cx="1656844" cy="2381040"/>
            </a:xfrm>
          </p:grpSpPr>
          <p:sp>
            <p:nvSpPr>
              <p:cNvPr name="Freeform 27" id="27"/>
              <p:cNvSpPr/>
              <p:nvPr/>
            </p:nvSpPr>
            <p:spPr>
              <a:xfrm flipH="false" flipV="false" rot="0">
                <a:off x="0" y="63"/>
                <a:ext cx="1657656" cy="2405253"/>
              </a:xfrm>
              <a:custGeom>
                <a:avLst/>
                <a:gdLst/>
                <a:ahLst/>
                <a:cxnLst/>
                <a:rect r="r" b="b" t="t" l="l"/>
                <a:pathLst>
                  <a:path h="2405253" w="1657656">
                    <a:moveTo>
                      <a:pt x="1591858" y="1346518"/>
                    </a:moveTo>
                    <a:lnTo>
                      <a:pt x="451275" y="2346008"/>
                    </a:lnTo>
                    <a:cubicBezTo>
                      <a:pt x="360527" y="2425002"/>
                      <a:pt x="213388" y="2425002"/>
                      <a:pt x="122495" y="2346008"/>
                    </a:cubicBezTo>
                    <a:lnTo>
                      <a:pt x="0" y="2238566"/>
                    </a:lnTo>
                    <a:lnTo>
                      <a:pt x="1017363" y="1346518"/>
                    </a:lnTo>
                    <a:cubicBezTo>
                      <a:pt x="1108110" y="1267016"/>
                      <a:pt x="1108110" y="1137984"/>
                      <a:pt x="1017363" y="1058482"/>
                    </a:cubicBezTo>
                    <a:lnTo>
                      <a:pt x="0" y="167069"/>
                    </a:lnTo>
                    <a:lnTo>
                      <a:pt x="122640" y="59627"/>
                    </a:lnTo>
                    <a:cubicBezTo>
                      <a:pt x="213388" y="-19875"/>
                      <a:pt x="360527" y="-19875"/>
                      <a:pt x="451420" y="59627"/>
                    </a:cubicBezTo>
                    <a:lnTo>
                      <a:pt x="1592003" y="1058482"/>
                    </a:lnTo>
                    <a:cubicBezTo>
                      <a:pt x="1679540" y="1137984"/>
                      <a:pt x="1679540" y="1267016"/>
                      <a:pt x="1592003" y="1346518"/>
                    </a:cubicBezTo>
                    <a:close/>
                  </a:path>
                </a:pathLst>
              </a:custGeom>
              <a:solidFill>
                <a:srgbClr val="1C5739"/>
              </a:solidFill>
            </p:spPr>
          </p:sp>
        </p:grpSp>
        <p:grpSp>
          <p:nvGrpSpPr>
            <p:cNvPr name="Group 28" id="28"/>
            <p:cNvGrpSpPr/>
            <p:nvPr/>
          </p:nvGrpSpPr>
          <p:grpSpPr>
            <a:xfrm rot="0">
              <a:off x="187170" y="870381"/>
              <a:ext cx="434420" cy="807220"/>
              <a:chOff x="0" y="0"/>
              <a:chExt cx="406080" cy="754560"/>
            </a:xfrm>
          </p:grpSpPr>
          <p:sp>
            <p:nvSpPr>
              <p:cNvPr name="Freeform 29" id="29"/>
              <p:cNvSpPr/>
              <p:nvPr/>
            </p:nvSpPr>
            <p:spPr>
              <a:xfrm flipH="false" flipV="false" rot="0">
                <a:off x="0" y="-13"/>
                <a:ext cx="422593" cy="777394"/>
              </a:xfrm>
              <a:custGeom>
                <a:avLst/>
                <a:gdLst/>
                <a:ahLst/>
                <a:cxnLst/>
                <a:rect r="r" b="b" t="t" l="l"/>
                <a:pathLst>
                  <a:path h="777394" w="422593">
                    <a:moveTo>
                      <a:pt x="350393" y="213754"/>
                    </a:moveTo>
                    <a:lnTo>
                      <a:pt x="165354" y="28588"/>
                    </a:lnTo>
                    <a:cubicBezTo>
                      <a:pt x="104394" y="-32372"/>
                      <a:pt x="0" y="10554"/>
                      <a:pt x="0" y="97041"/>
                    </a:cubicBezTo>
                    <a:lnTo>
                      <a:pt x="0" y="680352"/>
                    </a:lnTo>
                    <a:cubicBezTo>
                      <a:pt x="0" y="766839"/>
                      <a:pt x="104394" y="809765"/>
                      <a:pt x="165354" y="748805"/>
                    </a:cubicBezTo>
                    <a:lnTo>
                      <a:pt x="350393" y="563766"/>
                    </a:lnTo>
                    <a:cubicBezTo>
                      <a:pt x="446659" y="466865"/>
                      <a:pt x="446659" y="310147"/>
                      <a:pt x="350393" y="213754"/>
                    </a:cubicBezTo>
                    <a:close/>
                  </a:path>
                </a:pathLst>
              </a:custGeom>
              <a:solidFill>
                <a:srgbClr val="1C5739"/>
              </a:solidFill>
            </p:spPr>
          </p:sp>
        </p:grpSp>
        <p:grpSp>
          <p:nvGrpSpPr>
            <p:cNvPr name="Group 30" id="30"/>
            <p:cNvGrpSpPr/>
            <p:nvPr/>
          </p:nvGrpSpPr>
          <p:grpSpPr>
            <a:xfrm rot="0">
              <a:off x="595402" y="236466"/>
              <a:ext cx="9158111" cy="2050401"/>
              <a:chOff x="0" y="0"/>
              <a:chExt cx="8560667" cy="1916640"/>
            </a:xfrm>
          </p:grpSpPr>
          <p:sp>
            <p:nvSpPr>
              <p:cNvPr name="Freeform 31" id="31"/>
              <p:cNvSpPr/>
              <p:nvPr/>
            </p:nvSpPr>
            <p:spPr>
              <a:xfrm flipH="false" flipV="false" rot="0">
                <a:off x="0" y="0"/>
                <a:ext cx="8617578" cy="1963166"/>
              </a:xfrm>
              <a:custGeom>
                <a:avLst/>
                <a:gdLst/>
                <a:ahLst/>
                <a:cxnLst/>
                <a:rect r="r" b="b" t="t" l="l"/>
                <a:pathLst>
                  <a:path h="1963166" w="8617578">
                    <a:moveTo>
                      <a:pt x="7505065" y="0"/>
                    </a:moveTo>
                    <a:lnTo>
                      <a:pt x="0" y="0"/>
                    </a:lnTo>
                    <a:lnTo>
                      <a:pt x="972614" y="837565"/>
                    </a:lnTo>
                    <a:cubicBezTo>
                      <a:pt x="1018466" y="877062"/>
                      <a:pt x="1042055" y="929386"/>
                      <a:pt x="1042055" y="981583"/>
                    </a:cubicBezTo>
                    <a:cubicBezTo>
                      <a:pt x="1042055" y="1033780"/>
                      <a:pt x="1019203" y="1085596"/>
                      <a:pt x="972614" y="1125601"/>
                    </a:cubicBezTo>
                    <a:lnTo>
                      <a:pt x="737" y="1963166"/>
                    </a:lnTo>
                    <a:lnTo>
                      <a:pt x="7504476" y="1963166"/>
                    </a:lnTo>
                    <a:lnTo>
                      <a:pt x="8617578" y="981583"/>
                    </a:lnTo>
                    <a:lnTo>
                      <a:pt x="7505065" y="0"/>
                    </a:lnTo>
                    <a:close/>
                  </a:path>
                </a:pathLst>
              </a:custGeom>
              <a:solidFill>
                <a:srgbClr val="1C5739"/>
              </a:solidFill>
            </p:spPr>
          </p:sp>
        </p:grpSp>
        <p:sp>
          <p:nvSpPr>
            <p:cNvPr name="TextBox 32" id="32"/>
            <p:cNvSpPr txBox="true"/>
            <p:nvPr/>
          </p:nvSpPr>
          <p:spPr>
            <a:xfrm rot="0">
              <a:off x="1772475" y="494607"/>
              <a:ext cx="6228133" cy="1476969"/>
            </a:xfrm>
            <a:prstGeom prst="rect">
              <a:avLst/>
            </a:prstGeom>
          </p:spPr>
          <p:txBody>
            <a:bodyPr anchor="t" rtlCol="false" tIns="0" lIns="0" bIns="0" rIns="0">
              <a:spAutoFit/>
            </a:bodyPr>
            <a:lstStyle/>
            <a:p>
              <a:pPr algn="ctr" marL="0" indent="0" lvl="0">
                <a:lnSpc>
                  <a:spcPts val="2991"/>
                </a:lnSpc>
                <a:spcBef>
                  <a:spcPct val="0"/>
                </a:spcBef>
              </a:pPr>
              <a:r>
                <a:rPr lang="en-US" sz="2168" spc="212">
                  <a:solidFill>
                    <a:srgbClr val="FFFFFF"/>
                  </a:solidFill>
                  <a:latin typeface="Poppins"/>
                  <a:ea typeface="Poppins"/>
                  <a:cs typeface="Poppins"/>
                  <a:sym typeface="Poppins"/>
                </a:rPr>
                <a:t>Entrepreneurial, active, and creative community members</a:t>
              </a:r>
            </a:p>
          </p:txBody>
        </p:sp>
      </p:grpSp>
      <p:grpSp>
        <p:nvGrpSpPr>
          <p:cNvPr name="Group 33" id="33"/>
          <p:cNvGrpSpPr/>
          <p:nvPr/>
        </p:nvGrpSpPr>
        <p:grpSpPr>
          <a:xfrm rot="0">
            <a:off x="5516743" y="7871294"/>
            <a:ext cx="7361263" cy="2447179"/>
            <a:chOff x="0" y="0"/>
            <a:chExt cx="9815017" cy="3262905"/>
          </a:xfrm>
        </p:grpSpPr>
        <p:grpSp>
          <p:nvGrpSpPr>
            <p:cNvPr name="Group 34" id="34"/>
            <p:cNvGrpSpPr/>
            <p:nvPr/>
          </p:nvGrpSpPr>
          <p:grpSpPr>
            <a:xfrm rot="0">
              <a:off x="8058865" y="0"/>
              <a:ext cx="1756152" cy="3262905"/>
              <a:chOff x="0" y="0"/>
              <a:chExt cx="1641586" cy="3050044"/>
            </a:xfrm>
          </p:grpSpPr>
          <p:sp>
            <p:nvSpPr>
              <p:cNvPr name="Freeform 35" id="35"/>
              <p:cNvSpPr/>
              <p:nvPr/>
            </p:nvSpPr>
            <p:spPr>
              <a:xfrm flipH="false" flipV="false" rot="0">
                <a:off x="1997" y="4094"/>
                <a:ext cx="1641881" cy="3067608"/>
              </a:xfrm>
              <a:custGeom>
                <a:avLst/>
                <a:gdLst/>
                <a:ahLst/>
                <a:cxnLst/>
                <a:rect r="r" b="b" t="t" l="l"/>
                <a:pathLst>
                  <a:path h="3067608" w="1641881">
                    <a:moveTo>
                      <a:pt x="65045" y="1352035"/>
                    </a:moveTo>
                    <a:lnTo>
                      <a:pt x="1194994" y="71716"/>
                    </a:lnTo>
                    <a:cubicBezTo>
                      <a:pt x="1285005" y="-23906"/>
                      <a:pt x="1430717" y="-23906"/>
                      <a:pt x="1520729" y="71716"/>
                    </a:cubicBezTo>
                    <a:lnTo>
                      <a:pt x="1641880" y="209347"/>
                    </a:lnTo>
                    <a:lnTo>
                      <a:pt x="634255" y="1352035"/>
                    </a:lnTo>
                    <a:cubicBezTo>
                      <a:pt x="544243" y="1453874"/>
                      <a:pt x="544243" y="1619161"/>
                      <a:pt x="634255" y="1721001"/>
                    </a:cubicBezTo>
                    <a:lnTo>
                      <a:pt x="1641880" y="2862875"/>
                    </a:lnTo>
                    <a:lnTo>
                      <a:pt x="1520729" y="3000505"/>
                    </a:lnTo>
                    <a:cubicBezTo>
                      <a:pt x="1430717" y="3089975"/>
                      <a:pt x="1285005" y="3089975"/>
                      <a:pt x="1194994" y="3000505"/>
                    </a:cubicBezTo>
                    <a:lnTo>
                      <a:pt x="65045" y="1720350"/>
                    </a:lnTo>
                    <a:cubicBezTo>
                      <a:pt x="-21682" y="1618510"/>
                      <a:pt x="-21682" y="1454037"/>
                      <a:pt x="65045" y="1352035"/>
                    </a:cubicBezTo>
                    <a:close/>
                  </a:path>
                </a:pathLst>
              </a:custGeom>
              <a:solidFill>
                <a:srgbClr val="397D5A"/>
              </a:solidFill>
            </p:spPr>
          </p:sp>
        </p:grpSp>
        <p:grpSp>
          <p:nvGrpSpPr>
            <p:cNvPr name="Group 36" id="36"/>
            <p:cNvGrpSpPr/>
            <p:nvPr/>
          </p:nvGrpSpPr>
          <p:grpSpPr>
            <a:xfrm rot="0">
              <a:off x="9178021" y="1081634"/>
              <a:ext cx="434420" cy="1003144"/>
              <a:chOff x="0" y="0"/>
              <a:chExt cx="406080" cy="937702"/>
            </a:xfrm>
          </p:grpSpPr>
          <p:sp>
            <p:nvSpPr>
              <p:cNvPr name="Freeform 37" id="37"/>
              <p:cNvSpPr/>
              <p:nvPr/>
            </p:nvSpPr>
            <p:spPr>
              <a:xfrm flipH="false" flipV="false" rot="0">
                <a:off x="-32" y="3475"/>
                <a:ext cx="423069" cy="956154"/>
              </a:xfrm>
              <a:custGeom>
                <a:avLst/>
                <a:gdLst/>
                <a:ahLst/>
                <a:cxnLst/>
                <a:rect r="r" b="b" t="t" l="l"/>
                <a:pathLst>
                  <a:path h="956154" w="423069">
                    <a:moveTo>
                      <a:pt x="72676" y="697109"/>
                    </a:moveTo>
                    <a:lnTo>
                      <a:pt x="257715" y="927217"/>
                    </a:lnTo>
                    <a:cubicBezTo>
                      <a:pt x="318675" y="989546"/>
                      <a:pt x="423069" y="946620"/>
                      <a:pt x="423069" y="842150"/>
                    </a:cubicBezTo>
                    <a:lnTo>
                      <a:pt x="423069" y="117103"/>
                    </a:lnTo>
                    <a:cubicBezTo>
                      <a:pt x="423069" y="9624"/>
                      <a:pt x="318675" y="-35860"/>
                      <a:pt x="257715" y="32036"/>
                    </a:cubicBezTo>
                    <a:lnTo>
                      <a:pt x="72676" y="262144"/>
                    </a:lnTo>
                    <a:cubicBezTo>
                      <a:pt x="-24225" y="382564"/>
                      <a:pt x="-24225" y="576689"/>
                      <a:pt x="72676" y="697109"/>
                    </a:cubicBezTo>
                    <a:close/>
                  </a:path>
                </a:pathLst>
              </a:custGeom>
              <a:solidFill>
                <a:srgbClr val="397D5A"/>
              </a:solidFill>
            </p:spPr>
          </p:sp>
        </p:grpSp>
        <p:grpSp>
          <p:nvGrpSpPr>
            <p:cNvPr name="Group 38" id="38"/>
            <p:cNvGrpSpPr/>
            <p:nvPr/>
          </p:nvGrpSpPr>
          <p:grpSpPr>
            <a:xfrm rot="0">
              <a:off x="0" y="293860"/>
              <a:ext cx="9161076" cy="2694237"/>
              <a:chOff x="0" y="0"/>
              <a:chExt cx="8563438" cy="2518474"/>
            </a:xfrm>
          </p:grpSpPr>
          <p:sp>
            <p:nvSpPr>
              <p:cNvPr name="Freeform 39" id="39"/>
              <p:cNvSpPr/>
              <p:nvPr/>
            </p:nvSpPr>
            <p:spPr>
              <a:xfrm flipH="false" flipV="false" rot="0">
                <a:off x="0" y="0"/>
                <a:ext cx="8620898" cy="2565000"/>
              </a:xfrm>
              <a:custGeom>
                <a:avLst/>
                <a:gdLst/>
                <a:ahLst/>
                <a:cxnLst/>
                <a:rect r="r" b="b" t="t" l="l"/>
                <a:pathLst>
                  <a:path h="2565000" w="8620898">
                    <a:moveTo>
                      <a:pt x="1122626" y="2565000"/>
                    </a:moveTo>
                    <a:lnTo>
                      <a:pt x="8620898" y="2565000"/>
                    </a:lnTo>
                    <a:lnTo>
                      <a:pt x="7657147" y="1479045"/>
                    </a:lnTo>
                    <a:cubicBezTo>
                      <a:pt x="7611298" y="1427146"/>
                      <a:pt x="7587710" y="1358392"/>
                      <a:pt x="7587710" y="1289805"/>
                    </a:cubicBezTo>
                    <a:cubicBezTo>
                      <a:pt x="7587710" y="1221218"/>
                      <a:pt x="7610708" y="1153131"/>
                      <a:pt x="7657147" y="1100564"/>
                    </a:cubicBezTo>
                    <a:lnTo>
                      <a:pt x="8620389" y="0"/>
                    </a:lnTo>
                    <a:lnTo>
                      <a:pt x="1122626" y="0"/>
                    </a:lnTo>
                    <a:lnTo>
                      <a:pt x="0" y="1288970"/>
                    </a:lnTo>
                    <a:lnTo>
                      <a:pt x="1122626" y="2564873"/>
                    </a:lnTo>
                    <a:close/>
                  </a:path>
                </a:pathLst>
              </a:custGeom>
              <a:solidFill>
                <a:srgbClr val="397D5A"/>
              </a:solidFill>
            </p:spPr>
          </p:sp>
        </p:grpSp>
      </p:grpSp>
      <p:sp>
        <p:nvSpPr>
          <p:cNvPr name="Freeform 40" id="40"/>
          <p:cNvSpPr/>
          <p:nvPr/>
        </p:nvSpPr>
        <p:spPr>
          <a:xfrm flipH="false" flipV="false" rot="0">
            <a:off x="13087556" y="2035069"/>
            <a:ext cx="5101329" cy="3496693"/>
          </a:xfrm>
          <a:custGeom>
            <a:avLst/>
            <a:gdLst/>
            <a:ahLst/>
            <a:cxnLst/>
            <a:rect r="r" b="b" t="t" l="l"/>
            <a:pathLst>
              <a:path h="3496693" w="5101329">
                <a:moveTo>
                  <a:pt x="0" y="0"/>
                </a:moveTo>
                <a:lnTo>
                  <a:pt x="5101329" y="0"/>
                </a:lnTo>
                <a:lnTo>
                  <a:pt x="5101329" y="3496694"/>
                </a:lnTo>
                <a:lnTo>
                  <a:pt x="0" y="3496694"/>
                </a:lnTo>
                <a:lnTo>
                  <a:pt x="0" y="0"/>
                </a:lnTo>
                <a:close/>
              </a:path>
            </a:pathLst>
          </a:custGeom>
          <a:blipFill>
            <a:blip r:embed="rId4"/>
            <a:stretch>
              <a:fillRect l="0" t="-3853" r="0" b="-3853"/>
            </a:stretch>
          </a:blipFill>
        </p:spPr>
      </p:sp>
      <p:grpSp>
        <p:nvGrpSpPr>
          <p:cNvPr name="Group 41" id="41"/>
          <p:cNvGrpSpPr/>
          <p:nvPr/>
        </p:nvGrpSpPr>
        <p:grpSpPr>
          <a:xfrm rot="0">
            <a:off x="203088" y="6142359"/>
            <a:ext cx="5218405" cy="3868532"/>
            <a:chOff x="0" y="0"/>
            <a:chExt cx="13847511" cy="10265499"/>
          </a:xfrm>
        </p:grpSpPr>
        <p:sp>
          <p:nvSpPr>
            <p:cNvPr name="Freeform 42" id="42"/>
            <p:cNvSpPr/>
            <p:nvPr/>
          </p:nvSpPr>
          <p:spPr>
            <a:xfrm flipH="false" flipV="false" rot="0">
              <a:off x="0" y="0"/>
              <a:ext cx="13847432" cy="10265499"/>
            </a:xfrm>
            <a:custGeom>
              <a:avLst/>
              <a:gdLst/>
              <a:ahLst/>
              <a:cxnLst/>
              <a:rect r="r" b="b" t="t" l="l"/>
              <a:pathLst>
                <a:path h="10265499" w="13847432">
                  <a:moveTo>
                    <a:pt x="0" y="0"/>
                  </a:moveTo>
                  <a:lnTo>
                    <a:pt x="13847432" y="0"/>
                  </a:lnTo>
                  <a:lnTo>
                    <a:pt x="13847432" y="10265499"/>
                  </a:lnTo>
                  <a:lnTo>
                    <a:pt x="0" y="10265499"/>
                  </a:lnTo>
                  <a:lnTo>
                    <a:pt x="0" y="0"/>
                  </a:lnTo>
                  <a:close/>
                </a:path>
              </a:pathLst>
            </a:custGeom>
            <a:blipFill>
              <a:blip r:embed="rId5"/>
              <a:stretch>
                <a:fillRect l="-5561" t="-1" r="-5583" b="0"/>
              </a:stretch>
            </a:blipFill>
          </p:spPr>
        </p:sp>
      </p:grpSp>
      <p:sp>
        <p:nvSpPr>
          <p:cNvPr name="Freeform 43" id="43"/>
          <p:cNvSpPr/>
          <p:nvPr/>
        </p:nvSpPr>
        <p:spPr>
          <a:xfrm flipH="false" flipV="false" rot="0">
            <a:off x="203088" y="2075732"/>
            <a:ext cx="5218405" cy="3740101"/>
          </a:xfrm>
          <a:custGeom>
            <a:avLst/>
            <a:gdLst/>
            <a:ahLst/>
            <a:cxnLst/>
            <a:rect r="r" b="b" t="t" l="l"/>
            <a:pathLst>
              <a:path h="3740101" w="5218405">
                <a:moveTo>
                  <a:pt x="0" y="0"/>
                </a:moveTo>
                <a:lnTo>
                  <a:pt x="5218405" y="0"/>
                </a:lnTo>
                <a:lnTo>
                  <a:pt x="5218405" y="3740101"/>
                </a:lnTo>
                <a:lnTo>
                  <a:pt x="0" y="3740101"/>
                </a:lnTo>
                <a:lnTo>
                  <a:pt x="0" y="0"/>
                </a:lnTo>
                <a:close/>
              </a:path>
            </a:pathLst>
          </a:custGeom>
          <a:blipFill>
            <a:blip r:embed="rId6"/>
            <a:stretch>
              <a:fillRect l="0" t="-4123" r="0" b="0"/>
            </a:stretch>
          </a:blipFill>
        </p:spPr>
      </p:sp>
      <p:sp>
        <p:nvSpPr>
          <p:cNvPr name="Freeform 44" id="44"/>
          <p:cNvSpPr/>
          <p:nvPr/>
        </p:nvSpPr>
        <p:spPr>
          <a:xfrm flipH="false" flipV="false" rot="0">
            <a:off x="13087556" y="6297865"/>
            <a:ext cx="5101329" cy="3619716"/>
          </a:xfrm>
          <a:custGeom>
            <a:avLst/>
            <a:gdLst/>
            <a:ahLst/>
            <a:cxnLst/>
            <a:rect r="r" b="b" t="t" l="l"/>
            <a:pathLst>
              <a:path h="3619716" w="5101329">
                <a:moveTo>
                  <a:pt x="0" y="0"/>
                </a:moveTo>
                <a:lnTo>
                  <a:pt x="5101329" y="0"/>
                </a:lnTo>
                <a:lnTo>
                  <a:pt x="5101329" y="3619717"/>
                </a:lnTo>
                <a:lnTo>
                  <a:pt x="0" y="3619717"/>
                </a:lnTo>
                <a:lnTo>
                  <a:pt x="0" y="0"/>
                </a:lnTo>
                <a:close/>
              </a:path>
            </a:pathLst>
          </a:custGeom>
          <a:blipFill>
            <a:blip r:embed="rId7"/>
            <a:stretch>
              <a:fillRect l="-4291" t="0" r="0" b="-10234"/>
            </a:stretch>
          </a:blipFill>
        </p:spPr>
      </p:sp>
      <p:sp>
        <p:nvSpPr>
          <p:cNvPr name="TextBox 45" id="45"/>
          <p:cNvSpPr txBox="true"/>
          <p:nvPr/>
        </p:nvSpPr>
        <p:spPr>
          <a:xfrm rot="0">
            <a:off x="6297102" y="4409748"/>
            <a:ext cx="5623021" cy="1122014"/>
          </a:xfrm>
          <a:prstGeom prst="rect">
            <a:avLst/>
          </a:prstGeom>
        </p:spPr>
        <p:txBody>
          <a:bodyPr anchor="t" rtlCol="false" tIns="0" lIns="0" bIns="0" rIns="0">
            <a:spAutoFit/>
          </a:bodyPr>
          <a:lstStyle/>
          <a:p>
            <a:pPr algn="ctr" marL="0" indent="0" lvl="0">
              <a:lnSpc>
                <a:spcPts val="2991"/>
              </a:lnSpc>
              <a:spcBef>
                <a:spcPct val="0"/>
              </a:spcBef>
            </a:pPr>
            <a:r>
              <a:rPr lang="en-US" sz="2168" spc="212">
                <a:solidFill>
                  <a:srgbClr val="FFFFFF"/>
                </a:solidFill>
                <a:latin typeface="Poppins"/>
                <a:ea typeface="Poppins"/>
                <a:cs typeface="Poppins"/>
                <a:sym typeface="Poppins"/>
              </a:rPr>
              <a:t>A qualified and proactive team of managers from the village council and its executive bodies</a:t>
            </a:r>
          </a:p>
        </p:txBody>
      </p:sp>
      <p:sp>
        <p:nvSpPr>
          <p:cNvPr name="TextBox 46" id="46"/>
          <p:cNvSpPr txBox="true"/>
          <p:nvPr/>
        </p:nvSpPr>
        <p:spPr>
          <a:xfrm rot="0">
            <a:off x="6297102" y="8166434"/>
            <a:ext cx="5692958" cy="1864964"/>
          </a:xfrm>
          <a:prstGeom prst="rect">
            <a:avLst/>
          </a:prstGeom>
        </p:spPr>
        <p:txBody>
          <a:bodyPr anchor="t" rtlCol="false" tIns="0" lIns="0" bIns="0" rIns="0">
            <a:spAutoFit/>
          </a:bodyPr>
          <a:lstStyle/>
          <a:p>
            <a:pPr algn="ctr" marL="0" indent="0" lvl="0">
              <a:lnSpc>
                <a:spcPts val="2991"/>
              </a:lnSpc>
              <a:spcBef>
                <a:spcPct val="0"/>
              </a:spcBef>
            </a:pPr>
            <a:r>
              <a:rPr lang="en-US" sz="2168" spc="212">
                <a:solidFill>
                  <a:srgbClr val="FFFFFF"/>
                </a:solidFill>
                <a:latin typeface="Poppins"/>
                <a:ea typeface="Poppins"/>
                <a:cs typeface="Poppins"/>
                <a:sym typeface="Poppins"/>
              </a:rPr>
              <a:t>Experience in the effective use of land resources for agricultural production and the recreation and wellness sector, and in attracting investment</a:t>
            </a:r>
          </a:p>
        </p:txBody>
      </p:sp>
      <p:sp>
        <p:nvSpPr>
          <p:cNvPr name="TextBox 47" id="47"/>
          <p:cNvSpPr txBox="true"/>
          <p:nvPr/>
        </p:nvSpPr>
        <p:spPr>
          <a:xfrm rot="0">
            <a:off x="569640" y="186663"/>
            <a:ext cx="5605439" cy="1565219"/>
          </a:xfrm>
          <a:prstGeom prst="rect">
            <a:avLst/>
          </a:prstGeom>
        </p:spPr>
        <p:txBody>
          <a:bodyPr anchor="t" rtlCol="false" tIns="0" lIns="0" bIns="0" rIns="0">
            <a:spAutoFit/>
          </a:bodyPr>
          <a:lstStyle/>
          <a:p>
            <a:pPr algn="l" marL="0" indent="0" lvl="0">
              <a:lnSpc>
                <a:spcPts val="6136"/>
              </a:lnSpc>
              <a:spcBef>
                <a:spcPct val="0"/>
              </a:spcBef>
            </a:pPr>
            <a:r>
              <a:rPr lang="en-US" b="true" sz="4446" spc="435">
                <a:solidFill>
                  <a:srgbClr val="FFFFFF"/>
                </a:solidFill>
                <a:latin typeface="Poppins Bold"/>
                <a:ea typeface="Poppins Bold"/>
                <a:cs typeface="Poppins Bold"/>
                <a:sym typeface="Poppins Bold"/>
              </a:rPr>
              <a:t>Community strengths</a:t>
            </a:r>
          </a:p>
        </p:txBody>
      </p:sp>
      <p:grpSp>
        <p:nvGrpSpPr>
          <p:cNvPr name="Group 48" id="48"/>
          <p:cNvGrpSpPr/>
          <p:nvPr/>
        </p:nvGrpSpPr>
        <p:grpSpPr>
          <a:xfrm rot="0">
            <a:off x="13187691" y="288267"/>
            <a:ext cx="4901058" cy="1289602"/>
            <a:chOff x="0" y="0"/>
            <a:chExt cx="6534744" cy="1719470"/>
          </a:xfrm>
        </p:grpSpPr>
        <p:sp>
          <p:nvSpPr>
            <p:cNvPr name="TextBox 49" id="49"/>
            <p:cNvSpPr txBox="true"/>
            <p:nvPr/>
          </p:nvSpPr>
          <p:spPr>
            <a:xfrm rot="0">
              <a:off x="1540071" y="522514"/>
              <a:ext cx="4776864" cy="989369"/>
            </a:xfrm>
            <a:prstGeom prst="rect">
              <a:avLst/>
            </a:prstGeom>
          </p:spPr>
          <p:txBody>
            <a:bodyPr anchor="t" rtlCol="false" tIns="0" lIns="0" bIns="0" rIns="0">
              <a:spAutoFit/>
            </a:bodyPr>
            <a:lstStyle/>
            <a:p>
              <a:pPr algn="l">
                <a:lnSpc>
                  <a:spcPts val="2949"/>
                </a:lnSpc>
              </a:pPr>
              <a:r>
                <a:rPr lang="en-US" sz="2137" spc="209" b="true">
                  <a:solidFill>
                    <a:srgbClr val="397D5A"/>
                  </a:solidFill>
                  <a:latin typeface="Open Sauce Bold"/>
                  <a:ea typeface="Open Sauce Bold"/>
                  <a:cs typeface="Open Sauce Bold"/>
                  <a:sym typeface="Open Sauce Bold"/>
                </a:rPr>
                <a:t>Kamianska community</a:t>
              </a:r>
            </a:p>
            <a:p>
              <a:pPr algn="l" marL="0" indent="0" lvl="0">
                <a:lnSpc>
                  <a:spcPts val="3195"/>
                </a:lnSpc>
                <a:spcBef>
                  <a:spcPct val="0"/>
                </a:spcBef>
              </a:pPr>
            </a:p>
          </p:txBody>
        </p:sp>
        <p:sp>
          <p:nvSpPr>
            <p:cNvPr name="TextBox 50" id="50"/>
            <p:cNvSpPr txBox="true"/>
            <p:nvPr/>
          </p:nvSpPr>
          <p:spPr>
            <a:xfrm rot="0">
              <a:off x="1540071" y="1113188"/>
              <a:ext cx="4994674" cy="342354"/>
            </a:xfrm>
            <a:prstGeom prst="rect">
              <a:avLst/>
            </a:prstGeom>
          </p:spPr>
          <p:txBody>
            <a:bodyPr anchor="t" rtlCol="false" tIns="0" lIns="0" bIns="0" rIns="0">
              <a:spAutoFit/>
            </a:bodyPr>
            <a:lstStyle/>
            <a:p>
              <a:pPr algn="l" marL="0" indent="0" lvl="0">
                <a:lnSpc>
                  <a:spcPts val="2170"/>
                </a:lnSpc>
                <a:spcBef>
                  <a:spcPct val="0"/>
                </a:spcBef>
              </a:pPr>
              <a:r>
                <a:rPr lang="en-US" sz="1573" spc="154">
                  <a:solidFill>
                    <a:srgbClr val="231F20"/>
                  </a:solidFill>
                  <a:latin typeface="Open Sauce"/>
                  <a:ea typeface="Open Sauce"/>
                  <a:cs typeface="Open Sauce"/>
                  <a:sym typeface="Open Sauce"/>
                </a:rPr>
                <a:t>Transcarpathian region, Ukraine</a:t>
              </a:r>
            </a:p>
          </p:txBody>
        </p:sp>
        <p:sp>
          <p:nvSpPr>
            <p:cNvPr name="Freeform 51" id="51"/>
            <p:cNvSpPr/>
            <p:nvPr/>
          </p:nvSpPr>
          <p:spPr>
            <a:xfrm flipH="false" flipV="false" rot="0">
              <a:off x="0" y="0"/>
              <a:ext cx="1186948" cy="1719470"/>
            </a:xfrm>
            <a:custGeom>
              <a:avLst/>
              <a:gdLst/>
              <a:ahLst/>
              <a:cxnLst/>
              <a:rect r="r" b="b" t="t" l="l"/>
              <a:pathLst>
                <a:path h="1719470" w="1186948">
                  <a:moveTo>
                    <a:pt x="0" y="0"/>
                  </a:moveTo>
                  <a:lnTo>
                    <a:pt x="1186948" y="0"/>
                  </a:lnTo>
                  <a:lnTo>
                    <a:pt x="1186948" y="1719470"/>
                  </a:lnTo>
                  <a:lnTo>
                    <a:pt x="0" y="1719470"/>
                  </a:lnTo>
                  <a:lnTo>
                    <a:pt x="0" y="0"/>
                  </a:lnTo>
                  <a:close/>
                </a:path>
              </a:pathLst>
            </a:custGeom>
            <a:blipFill>
              <a:blip r:embed="rId8"/>
              <a:stretch>
                <a:fillRect l="0" t="0" r="0" b="0"/>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DFBFB"/>
        </a:solidFill>
      </p:bgPr>
    </p:bg>
    <p:spTree>
      <p:nvGrpSpPr>
        <p:cNvPr id="1" name=""/>
        <p:cNvGrpSpPr/>
        <p:nvPr/>
      </p:nvGrpSpPr>
      <p:grpSpPr>
        <a:xfrm>
          <a:off x="0" y="0"/>
          <a:ext cx="0" cy="0"/>
          <a:chOff x="0" y="0"/>
          <a:chExt cx="0" cy="0"/>
        </a:xfrm>
      </p:grpSpPr>
      <p:sp>
        <p:nvSpPr>
          <p:cNvPr name="TextBox 2" id="2"/>
          <p:cNvSpPr txBox="true"/>
          <p:nvPr/>
        </p:nvSpPr>
        <p:spPr>
          <a:xfrm rot="0">
            <a:off x="1909402" y="466137"/>
            <a:ext cx="10037416" cy="742973"/>
          </a:xfrm>
          <a:prstGeom prst="rect">
            <a:avLst/>
          </a:prstGeom>
        </p:spPr>
        <p:txBody>
          <a:bodyPr anchor="t" rtlCol="false" tIns="0" lIns="0" bIns="0" rIns="0">
            <a:spAutoFit/>
          </a:bodyPr>
          <a:lstStyle/>
          <a:p>
            <a:pPr algn="l" marL="0" indent="0" lvl="0">
              <a:lnSpc>
                <a:spcPts val="5748"/>
              </a:lnSpc>
              <a:spcBef>
                <a:spcPct val="0"/>
              </a:spcBef>
            </a:pPr>
            <a:r>
              <a:rPr lang="en-US" b="true" sz="4165">
                <a:solidFill>
                  <a:srgbClr val="1C5739"/>
                </a:solidFill>
                <a:latin typeface="Poppins Bold"/>
                <a:ea typeface="Poppins Bold"/>
                <a:cs typeface="Poppins Bold"/>
                <a:sym typeface="Poppins Bold"/>
              </a:rPr>
              <a:t>The</a:t>
            </a:r>
            <a:r>
              <a:rPr lang="en-US" b="true" sz="4165">
                <a:solidFill>
                  <a:srgbClr val="1C5739"/>
                </a:solidFill>
                <a:latin typeface="Poppins Bold"/>
                <a:ea typeface="Poppins Bold"/>
                <a:cs typeface="Poppins Bold"/>
                <a:sym typeface="Poppins Bold"/>
              </a:rPr>
              <a:t> main branches of the economy</a:t>
            </a:r>
          </a:p>
        </p:txBody>
      </p:sp>
      <p:grpSp>
        <p:nvGrpSpPr>
          <p:cNvPr name="Group 3" id="3"/>
          <p:cNvGrpSpPr/>
          <p:nvPr/>
        </p:nvGrpSpPr>
        <p:grpSpPr>
          <a:xfrm rot="0">
            <a:off x="1028700" y="1621274"/>
            <a:ext cx="7609328" cy="1364673"/>
            <a:chOff x="0" y="0"/>
            <a:chExt cx="10145771" cy="1819563"/>
          </a:xfrm>
        </p:grpSpPr>
        <p:sp>
          <p:nvSpPr>
            <p:cNvPr name="TextBox 4" id="4"/>
            <p:cNvSpPr txBox="true"/>
            <p:nvPr/>
          </p:nvSpPr>
          <p:spPr>
            <a:xfrm rot="0">
              <a:off x="0" y="635849"/>
              <a:ext cx="10145771" cy="1183714"/>
            </a:xfrm>
            <a:prstGeom prst="rect">
              <a:avLst/>
            </a:prstGeom>
          </p:spPr>
          <p:txBody>
            <a:bodyPr anchor="t" rtlCol="false" tIns="0" lIns="0" bIns="0" rIns="0">
              <a:spAutoFit/>
            </a:bodyPr>
            <a:lstStyle/>
            <a:p>
              <a:pPr algn="l" marL="0" indent="0" lvl="0">
                <a:lnSpc>
                  <a:spcPts val="2469"/>
                </a:lnSpc>
                <a:spcBef>
                  <a:spcPct val="0"/>
                </a:spcBef>
              </a:pPr>
              <a:r>
                <a:rPr lang="en-US" b="true" sz="1789" spc="46">
                  <a:solidFill>
                    <a:srgbClr val="231F20"/>
                  </a:solidFill>
                  <a:latin typeface="Open Sans Bold"/>
                  <a:ea typeface="Open Sans Bold"/>
                  <a:cs typeface="Open Sans Bold"/>
                  <a:sym typeface="Open Sans Bold"/>
                </a:rPr>
                <a:t>Cereal cultivation (winter wheat, spring and winter barley, corn, millet); vegetable farming (tomatoes, cucumbers, cabbage); grape growing; hazelnut cultivation.</a:t>
              </a:r>
            </a:p>
          </p:txBody>
        </p:sp>
        <p:sp>
          <p:nvSpPr>
            <p:cNvPr name="TextBox 5" id="5"/>
            <p:cNvSpPr txBox="true"/>
            <p:nvPr/>
          </p:nvSpPr>
          <p:spPr>
            <a:xfrm rot="0">
              <a:off x="0" y="47625"/>
              <a:ext cx="9122551" cy="416733"/>
            </a:xfrm>
            <a:prstGeom prst="rect">
              <a:avLst/>
            </a:prstGeom>
          </p:spPr>
          <p:txBody>
            <a:bodyPr anchor="t" rtlCol="false" tIns="0" lIns="0" bIns="0" rIns="0">
              <a:spAutoFit/>
            </a:bodyPr>
            <a:lstStyle/>
            <a:p>
              <a:pPr algn="l" marL="0" indent="0" lvl="0">
                <a:lnSpc>
                  <a:spcPts val="2364"/>
                </a:lnSpc>
              </a:pPr>
              <a:r>
                <a:rPr lang="en-US" b="true" sz="2318" spc="83">
                  <a:solidFill>
                    <a:srgbClr val="397D5A"/>
                  </a:solidFill>
                  <a:latin typeface="Open Sauce Bold"/>
                  <a:ea typeface="Open Sauce Bold"/>
                  <a:cs typeface="Open Sauce Bold"/>
                  <a:sym typeface="Open Sauce Bold"/>
                </a:rPr>
                <a:t>1. Agriculture</a:t>
              </a:r>
            </a:p>
          </p:txBody>
        </p:sp>
      </p:grpSp>
      <p:sp>
        <p:nvSpPr>
          <p:cNvPr name="Freeform 6" id="6"/>
          <p:cNvSpPr/>
          <p:nvPr/>
        </p:nvSpPr>
        <p:spPr>
          <a:xfrm flipH="false" flipV="false" rot="0">
            <a:off x="16228778" y="8212506"/>
            <a:ext cx="4118443" cy="3654183"/>
          </a:xfrm>
          <a:custGeom>
            <a:avLst/>
            <a:gdLst/>
            <a:ahLst/>
            <a:cxnLst/>
            <a:rect r="r" b="b" t="t" l="l"/>
            <a:pathLst>
              <a:path h="3654183" w="4118443">
                <a:moveTo>
                  <a:pt x="0" y="0"/>
                </a:moveTo>
                <a:lnTo>
                  <a:pt x="4118444" y="0"/>
                </a:lnTo>
                <a:lnTo>
                  <a:pt x="4118444" y="3654183"/>
                </a:lnTo>
                <a:lnTo>
                  <a:pt x="0" y="36541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true" flipV="true" rot="0">
            <a:off x="-2059222" y="-798391"/>
            <a:ext cx="4118443" cy="3654183"/>
          </a:xfrm>
          <a:custGeom>
            <a:avLst/>
            <a:gdLst/>
            <a:ahLst/>
            <a:cxnLst/>
            <a:rect r="r" b="b" t="t" l="l"/>
            <a:pathLst>
              <a:path h="3654183" w="4118443">
                <a:moveTo>
                  <a:pt x="4118444" y="3654182"/>
                </a:moveTo>
                <a:lnTo>
                  <a:pt x="0" y="3654182"/>
                </a:lnTo>
                <a:lnTo>
                  <a:pt x="0" y="0"/>
                </a:lnTo>
                <a:lnTo>
                  <a:pt x="4118444" y="0"/>
                </a:lnTo>
                <a:lnTo>
                  <a:pt x="4118444" y="3654182"/>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8" id="8"/>
          <p:cNvGrpSpPr/>
          <p:nvPr/>
        </p:nvGrpSpPr>
        <p:grpSpPr>
          <a:xfrm rot="0">
            <a:off x="11148192" y="2552865"/>
            <a:ext cx="4525478" cy="4527386"/>
            <a:chOff x="0" y="0"/>
            <a:chExt cx="6832800" cy="6835680"/>
          </a:xfrm>
        </p:grpSpPr>
        <p:sp>
          <p:nvSpPr>
            <p:cNvPr name="Freeform 9" id="9"/>
            <p:cNvSpPr/>
            <p:nvPr/>
          </p:nvSpPr>
          <p:spPr>
            <a:xfrm flipH="false" flipV="false" rot="0">
              <a:off x="0" y="508"/>
              <a:ext cx="6832726" cy="6835140"/>
            </a:xfrm>
            <a:custGeom>
              <a:avLst/>
              <a:gdLst/>
              <a:ahLst/>
              <a:cxnLst/>
              <a:rect r="r" b="b" t="t" l="l"/>
              <a:pathLst>
                <a:path h="6835140" w="6832726">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p:spPr>
        </p:sp>
      </p:grpSp>
      <p:grpSp>
        <p:nvGrpSpPr>
          <p:cNvPr name="Group 10" id="10"/>
          <p:cNvGrpSpPr/>
          <p:nvPr/>
        </p:nvGrpSpPr>
        <p:grpSpPr>
          <a:xfrm rot="0">
            <a:off x="15177251" y="3532829"/>
            <a:ext cx="363850" cy="370050"/>
            <a:chOff x="0" y="0"/>
            <a:chExt cx="549360" cy="558720"/>
          </a:xfrm>
        </p:grpSpPr>
        <p:sp>
          <p:nvSpPr>
            <p:cNvPr name="Freeform 11" id="11"/>
            <p:cNvSpPr/>
            <p:nvPr/>
          </p:nvSpPr>
          <p:spPr>
            <a:xfrm flipH="false" flipV="false" rot="0">
              <a:off x="38100" y="38100"/>
              <a:ext cx="473075" cy="482473"/>
            </a:xfrm>
            <a:custGeom>
              <a:avLst/>
              <a:gdLst/>
              <a:ahLst/>
              <a:cxnLst/>
              <a:rect r="r" b="b" t="t" l="l"/>
              <a:pathLst>
                <a:path h="482473" w="473075">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name="Freeform 12" id="12"/>
            <p:cNvSpPr/>
            <p:nvPr/>
          </p:nvSpPr>
          <p:spPr>
            <a:xfrm flipH="false" flipV="false" rot="0">
              <a:off x="0" y="0"/>
              <a:ext cx="549402" cy="558800"/>
            </a:xfrm>
            <a:custGeom>
              <a:avLst/>
              <a:gdLst/>
              <a:ahLst/>
              <a:cxnLst/>
              <a:rect r="r" b="b" t="t" l="l"/>
              <a:pathLst>
                <a:path h="558800" w="549402">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sp>
      </p:grpSp>
      <p:grpSp>
        <p:nvGrpSpPr>
          <p:cNvPr name="Group 13" id="13"/>
          <p:cNvGrpSpPr/>
          <p:nvPr/>
        </p:nvGrpSpPr>
        <p:grpSpPr>
          <a:xfrm rot="0">
            <a:off x="15177251" y="5730238"/>
            <a:ext cx="363850" cy="370050"/>
            <a:chOff x="0" y="0"/>
            <a:chExt cx="549360" cy="558720"/>
          </a:xfrm>
        </p:grpSpPr>
        <p:sp>
          <p:nvSpPr>
            <p:cNvPr name="Freeform 14" id="14"/>
            <p:cNvSpPr/>
            <p:nvPr/>
          </p:nvSpPr>
          <p:spPr>
            <a:xfrm flipH="false" flipV="false" rot="0">
              <a:off x="38100" y="38100"/>
              <a:ext cx="473075" cy="482473"/>
            </a:xfrm>
            <a:custGeom>
              <a:avLst/>
              <a:gdLst/>
              <a:ahLst/>
              <a:cxnLst/>
              <a:rect r="r" b="b" t="t" l="l"/>
              <a:pathLst>
                <a:path h="482473" w="473075">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name="Freeform 15" id="15"/>
            <p:cNvSpPr/>
            <p:nvPr/>
          </p:nvSpPr>
          <p:spPr>
            <a:xfrm flipH="false" flipV="false" rot="0">
              <a:off x="0" y="0"/>
              <a:ext cx="549402" cy="558800"/>
            </a:xfrm>
            <a:custGeom>
              <a:avLst/>
              <a:gdLst/>
              <a:ahLst/>
              <a:cxnLst/>
              <a:rect r="r" b="b" t="t" l="l"/>
              <a:pathLst>
                <a:path h="558800" w="549402">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sp>
      </p:grpSp>
      <p:grpSp>
        <p:nvGrpSpPr>
          <p:cNvPr name="Group 16" id="16"/>
          <p:cNvGrpSpPr/>
          <p:nvPr/>
        </p:nvGrpSpPr>
        <p:grpSpPr>
          <a:xfrm rot="0">
            <a:off x="15278347" y="5837533"/>
            <a:ext cx="157366" cy="155459"/>
            <a:chOff x="0" y="0"/>
            <a:chExt cx="237600" cy="234720"/>
          </a:xfrm>
        </p:grpSpPr>
        <p:sp>
          <p:nvSpPr>
            <p:cNvPr name="Freeform 17" id="17"/>
            <p:cNvSpPr/>
            <p:nvPr/>
          </p:nvSpPr>
          <p:spPr>
            <a:xfrm flipH="false" flipV="false" rot="0">
              <a:off x="0" y="0"/>
              <a:ext cx="237490" cy="234696"/>
            </a:xfrm>
            <a:custGeom>
              <a:avLst/>
              <a:gdLst/>
              <a:ahLst/>
              <a:cxnLst/>
              <a:rect r="r" b="b" t="t" l="l"/>
              <a:pathLst>
                <a:path h="234696" w="23749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397D5A"/>
            </a:solidFill>
          </p:spPr>
        </p:sp>
      </p:grpSp>
      <p:grpSp>
        <p:nvGrpSpPr>
          <p:cNvPr name="Group 18" id="18"/>
          <p:cNvGrpSpPr/>
          <p:nvPr/>
        </p:nvGrpSpPr>
        <p:grpSpPr>
          <a:xfrm rot="0">
            <a:off x="11280761" y="5730238"/>
            <a:ext cx="363850" cy="370050"/>
            <a:chOff x="0" y="0"/>
            <a:chExt cx="549360" cy="558720"/>
          </a:xfrm>
        </p:grpSpPr>
        <p:sp>
          <p:nvSpPr>
            <p:cNvPr name="Freeform 19" id="19"/>
            <p:cNvSpPr/>
            <p:nvPr/>
          </p:nvSpPr>
          <p:spPr>
            <a:xfrm flipH="false" flipV="false" rot="0">
              <a:off x="38100" y="38100"/>
              <a:ext cx="473075" cy="482473"/>
            </a:xfrm>
            <a:custGeom>
              <a:avLst/>
              <a:gdLst/>
              <a:ahLst/>
              <a:cxnLst/>
              <a:rect r="r" b="b" t="t" l="l"/>
              <a:pathLst>
                <a:path h="482473" w="473075">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name="Freeform 20" id="20"/>
            <p:cNvSpPr/>
            <p:nvPr/>
          </p:nvSpPr>
          <p:spPr>
            <a:xfrm flipH="false" flipV="false" rot="0">
              <a:off x="0" y="0"/>
              <a:ext cx="549402" cy="558800"/>
            </a:xfrm>
            <a:custGeom>
              <a:avLst/>
              <a:gdLst/>
              <a:ahLst/>
              <a:cxnLst/>
              <a:rect r="r" b="b" t="t" l="l"/>
              <a:pathLst>
                <a:path h="558800" w="549402">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sp>
      </p:grpSp>
      <p:grpSp>
        <p:nvGrpSpPr>
          <p:cNvPr name="Group 21" id="21"/>
          <p:cNvGrpSpPr/>
          <p:nvPr/>
        </p:nvGrpSpPr>
        <p:grpSpPr>
          <a:xfrm rot="0">
            <a:off x="11385672" y="5837533"/>
            <a:ext cx="157843" cy="155459"/>
            <a:chOff x="0" y="0"/>
            <a:chExt cx="238320" cy="234720"/>
          </a:xfrm>
        </p:grpSpPr>
        <p:sp>
          <p:nvSpPr>
            <p:cNvPr name="Freeform 22" id="22"/>
            <p:cNvSpPr/>
            <p:nvPr/>
          </p:nvSpPr>
          <p:spPr>
            <a:xfrm flipH="false" flipV="false" rot="0">
              <a:off x="0" y="0"/>
              <a:ext cx="238252" cy="234696"/>
            </a:xfrm>
            <a:custGeom>
              <a:avLst/>
              <a:gdLst/>
              <a:ahLst/>
              <a:cxnLst/>
              <a:rect r="r" b="b" t="t" l="l"/>
              <a:pathLst>
                <a:path h="234696" w="238252">
                  <a:moveTo>
                    <a:pt x="0" y="117348"/>
                  </a:moveTo>
                  <a:cubicBezTo>
                    <a:pt x="0" y="52578"/>
                    <a:pt x="53340" y="0"/>
                    <a:pt x="119126" y="0"/>
                  </a:cubicBezTo>
                  <a:cubicBezTo>
                    <a:pt x="184912" y="0"/>
                    <a:pt x="238252" y="52578"/>
                    <a:pt x="238252" y="117348"/>
                  </a:cubicBezTo>
                  <a:cubicBezTo>
                    <a:pt x="238252" y="182118"/>
                    <a:pt x="184912" y="234696"/>
                    <a:pt x="119126" y="234696"/>
                  </a:cubicBezTo>
                  <a:cubicBezTo>
                    <a:pt x="53340" y="234696"/>
                    <a:pt x="0" y="182118"/>
                    <a:pt x="0" y="117348"/>
                  </a:cubicBezTo>
                  <a:close/>
                </a:path>
              </a:pathLst>
            </a:custGeom>
            <a:solidFill>
              <a:srgbClr val="397D5A"/>
            </a:solidFill>
          </p:spPr>
        </p:sp>
      </p:grpSp>
      <p:grpSp>
        <p:nvGrpSpPr>
          <p:cNvPr name="Group 23" id="23"/>
          <p:cNvGrpSpPr/>
          <p:nvPr/>
        </p:nvGrpSpPr>
        <p:grpSpPr>
          <a:xfrm rot="0">
            <a:off x="9332272" y="2264837"/>
            <a:ext cx="1836903" cy="1831963"/>
            <a:chOff x="0" y="0"/>
            <a:chExt cx="2409840" cy="2403360"/>
          </a:xfrm>
        </p:grpSpPr>
        <p:sp>
          <p:nvSpPr>
            <p:cNvPr name="Freeform 24" id="24"/>
            <p:cNvSpPr/>
            <p:nvPr/>
          </p:nvSpPr>
          <p:spPr>
            <a:xfrm flipH="false" flipV="false" rot="0">
              <a:off x="0" y="0"/>
              <a:ext cx="2409952" cy="2403348"/>
            </a:xfrm>
            <a:custGeom>
              <a:avLst/>
              <a:gdLst/>
              <a:ahLst/>
              <a:cxnLst/>
              <a:rect r="r" b="b" t="t" l="l"/>
              <a:pathLst>
                <a:path h="2403348" w="2409952">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397D5A"/>
            </a:solidFill>
          </p:spPr>
        </p:sp>
      </p:grpSp>
      <p:grpSp>
        <p:nvGrpSpPr>
          <p:cNvPr name="Group 25" id="25"/>
          <p:cNvGrpSpPr/>
          <p:nvPr/>
        </p:nvGrpSpPr>
        <p:grpSpPr>
          <a:xfrm rot="0">
            <a:off x="11280761" y="3532829"/>
            <a:ext cx="363850" cy="370050"/>
            <a:chOff x="0" y="0"/>
            <a:chExt cx="549360" cy="558720"/>
          </a:xfrm>
        </p:grpSpPr>
        <p:sp>
          <p:nvSpPr>
            <p:cNvPr name="Freeform 26" id="26"/>
            <p:cNvSpPr/>
            <p:nvPr/>
          </p:nvSpPr>
          <p:spPr>
            <a:xfrm flipH="false" flipV="false" rot="0">
              <a:off x="38100" y="38100"/>
              <a:ext cx="473075" cy="482473"/>
            </a:xfrm>
            <a:custGeom>
              <a:avLst/>
              <a:gdLst/>
              <a:ahLst/>
              <a:cxnLst/>
              <a:rect r="r" b="b" t="t" l="l"/>
              <a:pathLst>
                <a:path h="482473" w="473075">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name="Freeform 27" id="27"/>
            <p:cNvSpPr/>
            <p:nvPr/>
          </p:nvSpPr>
          <p:spPr>
            <a:xfrm flipH="false" flipV="false" rot="0">
              <a:off x="0" y="0"/>
              <a:ext cx="549402" cy="558800"/>
            </a:xfrm>
            <a:custGeom>
              <a:avLst/>
              <a:gdLst/>
              <a:ahLst/>
              <a:cxnLst/>
              <a:rect r="r" b="b" t="t" l="l"/>
              <a:pathLst>
                <a:path h="558800" w="549402">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sp>
      </p:grpSp>
      <p:grpSp>
        <p:nvGrpSpPr>
          <p:cNvPr name="Group 28" id="28"/>
          <p:cNvGrpSpPr/>
          <p:nvPr/>
        </p:nvGrpSpPr>
        <p:grpSpPr>
          <a:xfrm rot="0">
            <a:off x="15280493" y="3640125"/>
            <a:ext cx="157366" cy="155459"/>
            <a:chOff x="0" y="0"/>
            <a:chExt cx="237600" cy="234720"/>
          </a:xfrm>
        </p:grpSpPr>
        <p:sp>
          <p:nvSpPr>
            <p:cNvPr name="Freeform 29" id="29"/>
            <p:cNvSpPr/>
            <p:nvPr/>
          </p:nvSpPr>
          <p:spPr>
            <a:xfrm flipH="false" flipV="false" rot="0">
              <a:off x="0" y="0"/>
              <a:ext cx="237490" cy="234696"/>
            </a:xfrm>
            <a:custGeom>
              <a:avLst/>
              <a:gdLst/>
              <a:ahLst/>
              <a:cxnLst/>
              <a:rect r="r" b="b" t="t" l="l"/>
              <a:pathLst>
                <a:path h="234696" w="23749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397D5A"/>
            </a:solidFill>
          </p:spPr>
        </p:sp>
      </p:grpSp>
      <p:grpSp>
        <p:nvGrpSpPr>
          <p:cNvPr name="Group 30" id="30"/>
          <p:cNvGrpSpPr/>
          <p:nvPr/>
        </p:nvGrpSpPr>
        <p:grpSpPr>
          <a:xfrm rot="0">
            <a:off x="11386149" y="3640125"/>
            <a:ext cx="157366" cy="155459"/>
            <a:chOff x="0" y="0"/>
            <a:chExt cx="237600" cy="234720"/>
          </a:xfrm>
        </p:grpSpPr>
        <p:sp>
          <p:nvSpPr>
            <p:cNvPr name="Freeform 31" id="31"/>
            <p:cNvSpPr/>
            <p:nvPr/>
          </p:nvSpPr>
          <p:spPr>
            <a:xfrm flipH="false" flipV="false" rot="0">
              <a:off x="0" y="0"/>
              <a:ext cx="237490" cy="234696"/>
            </a:xfrm>
            <a:custGeom>
              <a:avLst/>
              <a:gdLst/>
              <a:ahLst/>
              <a:cxnLst/>
              <a:rect r="r" b="b" t="t" l="l"/>
              <a:pathLst>
                <a:path h="234696" w="23749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397D5A"/>
            </a:solidFill>
          </p:spPr>
        </p:sp>
      </p:grpSp>
      <p:grpSp>
        <p:nvGrpSpPr>
          <p:cNvPr name="Group 32" id="32"/>
          <p:cNvGrpSpPr/>
          <p:nvPr/>
        </p:nvGrpSpPr>
        <p:grpSpPr>
          <a:xfrm rot="0">
            <a:off x="11792129" y="3197756"/>
            <a:ext cx="3237604" cy="3237604"/>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0" cap="sq">
              <a:solidFill>
                <a:srgbClr val="397D5A"/>
              </a:solidFill>
              <a:prstDash val="solid"/>
              <a:miter/>
            </a:ln>
          </p:spPr>
        </p:sp>
        <p:sp>
          <p:nvSpPr>
            <p:cNvPr name="TextBox 34" id="34"/>
            <p:cNvSpPr txBox="true"/>
            <p:nvPr/>
          </p:nvSpPr>
          <p:spPr>
            <a:xfrm>
              <a:off x="76200" y="57150"/>
              <a:ext cx="660400" cy="679450"/>
            </a:xfrm>
            <a:prstGeom prst="rect">
              <a:avLst/>
            </a:prstGeom>
          </p:spPr>
          <p:txBody>
            <a:bodyPr anchor="ctr" rtlCol="false" tIns="36451" lIns="36451" bIns="36451" rIns="36451"/>
            <a:lstStyle/>
            <a:p>
              <a:pPr algn="ctr">
                <a:lnSpc>
                  <a:spcPts val="2859"/>
                </a:lnSpc>
              </a:pPr>
            </a:p>
          </p:txBody>
        </p:sp>
      </p:grpSp>
      <p:grpSp>
        <p:nvGrpSpPr>
          <p:cNvPr name="Group 35" id="35"/>
          <p:cNvGrpSpPr/>
          <p:nvPr/>
        </p:nvGrpSpPr>
        <p:grpSpPr>
          <a:xfrm rot="0">
            <a:off x="13229006" y="6895227"/>
            <a:ext cx="363850" cy="370050"/>
            <a:chOff x="0" y="0"/>
            <a:chExt cx="549360" cy="558720"/>
          </a:xfrm>
        </p:grpSpPr>
        <p:sp>
          <p:nvSpPr>
            <p:cNvPr name="Freeform 36" id="36"/>
            <p:cNvSpPr/>
            <p:nvPr/>
          </p:nvSpPr>
          <p:spPr>
            <a:xfrm flipH="false" flipV="false" rot="0">
              <a:off x="38100" y="38100"/>
              <a:ext cx="473075" cy="482473"/>
            </a:xfrm>
            <a:custGeom>
              <a:avLst/>
              <a:gdLst/>
              <a:ahLst/>
              <a:cxnLst/>
              <a:rect r="r" b="b" t="t" l="l"/>
              <a:pathLst>
                <a:path h="482473" w="473075">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name="Freeform 37" id="37"/>
            <p:cNvSpPr/>
            <p:nvPr/>
          </p:nvSpPr>
          <p:spPr>
            <a:xfrm flipH="false" flipV="false" rot="0">
              <a:off x="0" y="0"/>
              <a:ext cx="549402" cy="558800"/>
            </a:xfrm>
            <a:custGeom>
              <a:avLst/>
              <a:gdLst/>
              <a:ahLst/>
              <a:cxnLst/>
              <a:rect r="r" b="b" t="t" l="l"/>
              <a:pathLst>
                <a:path h="558800" w="549402">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sp>
      </p:grpSp>
      <p:grpSp>
        <p:nvGrpSpPr>
          <p:cNvPr name="Group 38" id="38"/>
          <p:cNvGrpSpPr/>
          <p:nvPr/>
        </p:nvGrpSpPr>
        <p:grpSpPr>
          <a:xfrm rot="0">
            <a:off x="13332010" y="7002522"/>
            <a:ext cx="157843" cy="155459"/>
            <a:chOff x="0" y="0"/>
            <a:chExt cx="238320" cy="234720"/>
          </a:xfrm>
        </p:grpSpPr>
        <p:sp>
          <p:nvSpPr>
            <p:cNvPr name="Freeform 39" id="39"/>
            <p:cNvSpPr/>
            <p:nvPr/>
          </p:nvSpPr>
          <p:spPr>
            <a:xfrm flipH="false" flipV="false" rot="0">
              <a:off x="0" y="0"/>
              <a:ext cx="238252" cy="234696"/>
            </a:xfrm>
            <a:custGeom>
              <a:avLst/>
              <a:gdLst/>
              <a:ahLst/>
              <a:cxnLst/>
              <a:rect r="r" b="b" t="t" l="l"/>
              <a:pathLst>
                <a:path h="234696" w="238252">
                  <a:moveTo>
                    <a:pt x="0" y="117348"/>
                  </a:moveTo>
                  <a:cubicBezTo>
                    <a:pt x="0" y="52578"/>
                    <a:pt x="53340" y="0"/>
                    <a:pt x="119126" y="0"/>
                  </a:cubicBezTo>
                  <a:cubicBezTo>
                    <a:pt x="184912" y="0"/>
                    <a:pt x="238252" y="52578"/>
                    <a:pt x="238252" y="117348"/>
                  </a:cubicBezTo>
                  <a:cubicBezTo>
                    <a:pt x="238252" y="182118"/>
                    <a:pt x="184912" y="234696"/>
                    <a:pt x="119126" y="234696"/>
                  </a:cubicBezTo>
                  <a:cubicBezTo>
                    <a:pt x="53340" y="234696"/>
                    <a:pt x="0" y="182118"/>
                    <a:pt x="0" y="117348"/>
                  </a:cubicBezTo>
                  <a:close/>
                </a:path>
              </a:pathLst>
            </a:custGeom>
            <a:solidFill>
              <a:srgbClr val="397D5A"/>
            </a:solidFill>
          </p:spPr>
        </p:sp>
      </p:grpSp>
      <p:grpSp>
        <p:nvGrpSpPr>
          <p:cNvPr name="Group 40" id="40"/>
          <p:cNvGrpSpPr/>
          <p:nvPr/>
        </p:nvGrpSpPr>
        <p:grpSpPr>
          <a:xfrm rot="0">
            <a:off x="9316058" y="5700157"/>
            <a:ext cx="1853117" cy="1848134"/>
            <a:chOff x="0" y="0"/>
            <a:chExt cx="2409840" cy="2403360"/>
          </a:xfrm>
        </p:grpSpPr>
        <p:sp>
          <p:nvSpPr>
            <p:cNvPr name="Freeform 41" id="41"/>
            <p:cNvSpPr/>
            <p:nvPr/>
          </p:nvSpPr>
          <p:spPr>
            <a:xfrm flipH="false" flipV="false" rot="0">
              <a:off x="0" y="0"/>
              <a:ext cx="2409952" cy="2403348"/>
            </a:xfrm>
            <a:custGeom>
              <a:avLst/>
              <a:gdLst/>
              <a:ahLst/>
              <a:cxnLst/>
              <a:rect r="r" b="b" t="t" l="l"/>
              <a:pathLst>
                <a:path h="2403348" w="2409952">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397D5A"/>
            </a:solidFill>
          </p:spPr>
        </p:sp>
      </p:grpSp>
      <p:sp>
        <p:nvSpPr>
          <p:cNvPr name="Freeform 42" id="42"/>
          <p:cNvSpPr/>
          <p:nvPr/>
        </p:nvSpPr>
        <p:spPr>
          <a:xfrm flipH="false" flipV="false" rot="0">
            <a:off x="15940094" y="2624323"/>
            <a:ext cx="1406536" cy="1171261"/>
          </a:xfrm>
          <a:custGeom>
            <a:avLst/>
            <a:gdLst/>
            <a:ahLst/>
            <a:cxnLst/>
            <a:rect r="r" b="b" t="t" l="l"/>
            <a:pathLst>
              <a:path h="1171261" w="1406536">
                <a:moveTo>
                  <a:pt x="0" y="0"/>
                </a:moveTo>
                <a:lnTo>
                  <a:pt x="1406536" y="0"/>
                </a:lnTo>
                <a:lnTo>
                  <a:pt x="1406536" y="1171261"/>
                </a:lnTo>
                <a:lnTo>
                  <a:pt x="0" y="11712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3" id="43"/>
          <p:cNvGrpSpPr/>
          <p:nvPr/>
        </p:nvGrpSpPr>
        <p:grpSpPr>
          <a:xfrm rot="0">
            <a:off x="15700755" y="5520146"/>
            <a:ext cx="1853117" cy="1848134"/>
            <a:chOff x="0" y="0"/>
            <a:chExt cx="2409840" cy="2403360"/>
          </a:xfrm>
        </p:grpSpPr>
        <p:sp>
          <p:nvSpPr>
            <p:cNvPr name="Freeform 44" id="44"/>
            <p:cNvSpPr/>
            <p:nvPr/>
          </p:nvSpPr>
          <p:spPr>
            <a:xfrm flipH="false" flipV="false" rot="0">
              <a:off x="0" y="0"/>
              <a:ext cx="2409952" cy="2403348"/>
            </a:xfrm>
            <a:custGeom>
              <a:avLst/>
              <a:gdLst/>
              <a:ahLst/>
              <a:cxnLst/>
              <a:rect r="r" b="b" t="t" l="l"/>
              <a:pathLst>
                <a:path h="2403348" w="2409952">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397D5A"/>
            </a:solidFill>
          </p:spPr>
        </p:sp>
      </p:grpSp>
      <p:grpSp>
        <p:nvGrpSpPr>
          <p:cNvPr name="Group 45" id="45"/>
          <p:cNvGrpSpPr/>
          <p:nvPr/>
        </p:nvGrpSpPr>
        <p:grpSpPr>
          <a:xfrm rot="0">
            <a:off x="15716804" y="2264837"/>
            <a:ext cx="1853117" cy="1848134"/>
            <a:chOff x="0" y="0"/>
            <a:chExt cx="2409840" cy="2403360"/>
          </a:xfrm>
        </p:grpSpPr>
        <p:sp>
          <p:nvSpPr>
            <p:cNvPr name="Freeform 46" id="46"/>
            <p:cNvSpPr/>
            <p:nvPr/>
          </p:nvSpPr>
          <p:spPr>
            <a:xfrm flipH="false" flipV="false" rot="0">
              <a:off x="0" y="0"/>
              <a:ext cx="2409952" cy="2403348"/>
            </a:xfrm>
            <a:custGeom>
              <a:avLst/>
              <a:gdLst/>
              <a:ahLst/>
              <a:cxnLst/>
              <a:rect r="r" b="b" t="t" l="l"/>
              <a:pathLst>
                <a:path h="2403348" w="2409952">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397D5A"/>
            </a:solidFill>
          </p:spPr>
        </p:sp>
      </p:grpSp>
      <p:grpSp>
        <p:nvGrpSpPr>
          <p:cNvPr name="Group 47" id="47"/>
          <p:cNvGrpSpPr/>
          <p:nvPr/>
        </p:nvGrpSpPr>
        <p:grpSpPr>
          <a:xfrm rot="0">
            <a:off x="12484373" y="7368280"/>
            <a:ext cx="1853117" cy="1848134"/>
            <a:chOff x="0" y="0"/>
            <a:chExt cx="2409840" cy="2403360"/>
          </a:xfrm>
        </p:grpSpPr>
        <p:sp>
          <p:nvSpPr>
            <p:cNvPr name="Freeform 48" id="48"/>
            <p:cNvSpPr/>
            <p:nvPr/>
          </p:nvSpPr>
          <p:spPr>
            <a:xfrm flipH="false" flipV="false" rot="0">
              <a:off x="0" y="0"/>
              <a:ext cx="2409952" cy="2403348"/>
            </a:xfrm>
            <a:custGeom>
              <a:avLst/>
              <a:gdLst/>
              <a:ahLst/>
              <a:cxnLst/>
              <a:rect r="r" b="b" t="t" l="l"/>
              <a:pathLst>
                <a:path h="2403348" w="2409952">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397D5A"/>
            </a:solidFill>
          </p:spPr>
        </p:sp>
      </p:grpSp>
      <p:sp>
        <p:nvSpPr>
          <p:cNvPr name="Freeform 49" id="49"/>
          <p:cNvSpPr/>
          <p:nvPr/>
        </p:nvSpPr>
        <p:spPr>
          <a:xfrm flipH="false" flipV="false" rot="0">
            <a:off x="9547455" y="2603274"/>
            <a:ext cx="1406536" cy="1171261"/>
          </a:xfrm>
          <a:custGeom>
            <a:avLst/>
            <a:gdLst/>
            <a:ahLst/>
            <a:cxnLst/>
            <a:rect r="r" b="b" t="t" l="l"/>
            <a:pathLst>
              <a:path h="1171261" w="1406536">
                <a:moveTo>
                  <a:pt x="0" y="0"/>
                </a:moveTo>
                <a:lnTo>
                  <a:pt x="1406536" y="0"/>
                </a:lnTo>
                <a:lnTo>
                  <a:pt x="1406536" y="1171260"/>
                </a:lnTo>
                <a:lnTo>
                  <a:pt x="0" y="1171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0" id="50"/>
          <p:cNvSpPr/>
          <p:nvPr/>
        </p:nvSpPr>
        <p:spPr>
          <a:xfrm flipH="false" flipV="false" rot="0">
            <a:off x="12787982" y="3899865"/>
            <a:ext cx="1310013" cy="1897749"/>
          </a:xfrm>
          <a:custGeom>
            <a:avLst/>
            <a:gdLst/>
            <a:ahLst/>
            <a:cxnLst/>
            <a:rect r="r" b="b" t="t" l="l"/>
            <a:pathLst>
              <a:path h="1897749" w="1310013">
                <a:moveTo>
                  <a:pt x="0" y="0"/>
                </a:moveTo>
                <a:lnTo>
                  <a:pt x="1310013" y="0"/>
                </a:lnTo>
                <a:lnTo>
                  <a:pt x="1310013" y="1897748"/>
                </a:lnTo>
                <a:lnTo>
                  <a:pt x="0" y="1897748"/>
                </a:lnTo>
                <a:lnTo>
                  <a:pt x="0" y="0"/>
                </a:lnTo>
                <a:close/>
              </a:path>
            </a:pathLst>
          </a:custGeom>
          <a:blipFill>
            <a:blip r:embed="rId6"/>
            <a:stretch>
              <a:fillRect l="0" t="0" r="0" b="0"/>
            </a:stretch>
          </a:blipFill>
        </p:spPr>
      </p:sp>
      <p:sp>
        <p:nvSpPr>
          <p:cNvPr name="Freeform 51" id="51"/>
          <p:cNvSpPr/>
          <p:nvPr/>
        </p:nvSpPr>
        <p:spPr>
          <a:xfrm flipH="false" flipV="false" rot="0">
            <a:off x="15953233" y="2824730"/>
            <a:ext cx="1380258" cy="746052"/>
          </a:xfrm>
          <a:custGeom>
            <a:avLst/>
            <a:gdLst/>
            <a:ahLst/>
            <a:cxnLst/>
            <a:rect r="r" b="b" t="t" l="l"/>
            <a:pathLst>
              <a:path h="746052" w="1380258">
                <a:moveTo>
                  <a:pt x="0" y="0"/>
                </a:moveTo>
                <a:lnTo>
                  <a:pt x="1380258" y="0"/>
                </a:lnTo>
                <a:lnTo>
                  <a:pt x="1380258" y="746052"/>
                </a:lnTo>
                <a:lnTo>
                  <a:pt x="0" y="74605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2" id="52"/>
          <p:cNvSpPr/>
          <p:nvPr/>
        </p:nvSpPr>
        <p:spPr>
          <a:xfrm flipH="false" flipV="false" rot="0">
            <a:off x="15921321" y="5797613"/>
            <a:ext cx="1297107" cy="1318685"/>
          </a:xfrm>
          <a:custGeom>
            <a:avLst/>
            <a:gdLst/>
            <a:ahLst/>
            <a:cxnLst/>
            <a:rect r="r" b="b" t="t" l="l"/>
            <a:pathLst>
              <a:path h="1318685" w="1297107">
                <a:moveTo>
                  <a:pt x="0" y="0"/>
                </a:moveTo>
                <a:lnTo>
                  <a:pt x="1297106" y="0"/>
                </a:lnTo>
                <a:lnTo>
                  <a:pt x="1297106" y="1318685"/>
                </a:lnTo>
                <a:lnTo>
                  <a:pt x="0" y="131868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53" id="53"/>
          <p:cNvSpPr/>
          <p:nvPr/>
        </p:nvSpPr>
        <p:spPr>
          <a:xfrm flipH="false" flipV="false" rot="0">
            <a:off x="9571606" y="6095377"/>
            <a:ext cx="1358234" cy="1057693"/>
          </a:xfrm>
          <a:custGeom>
            <a:avLst/>
            <a:gdLst/>
            <a:ahLst/>
            <a:cxnLst/>
            <a:rect r="r" b="b" t="t" l="l"/>
            <a:pathLst>
              <a:path h="1057693" w="1358234">
                <a:moveTo>
                  <a:pt x="0" y="0"/>
                </a:moveTo>
                <a:lnTo>
                  <a:pt x="1358234" y="0"/>
                </a:lnTo>
                <a:lnTo>
                  <a:pt x="1358234" y="1057694"/>
                </a:lnTo>
                <a:lnTo>
                  <a:pt x="0" y="105769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54" id="54"/>
          <p:cNvGrpSpPr/>
          <p:nvPr/>
        </p:nvGrpSpPr>
        <p:grpSpPr>
          <a:xfrm rot="0">
            <a:off x="1028700" y="3194041"/>
            <a:ext cx="7575247" cy="2264298"/>
            <a:chOff x="0" y="0"/>
            <a:chExt cx="10100329" cy="3019064"/>
          </a:xfrm>
        </p:grpSpPr>
        <p:sp>
          <p:nvSpPr>
            <p:cNvPr name="TextBox 55" id="55"/>
            <p:cNvSpPr txBox="true"/>
            <p:nvPr/>
          </p:nvSpPr>
          <p:spPr>
            <a:xfrm rot="0">
              <a:off x="0" y="616149"/>
              <a:ext cx="10100329" cy="2402914"/>
            </a:xfrm>
            <a:prstGeom prst="rect">
              <a:avLst/>
            </a:prstGeom>
          </p:spPr>
          <p:txBody>
            <a:bodyPr anchor="t" rtlCol="false" tIns="0" lIns="0" bIns="0" rIns="0">
              <a:spAutoFit/>
            </a:bodyPr>
            <a:lstStyle/>
            <a:p>
              <a:pPr algn="l">
                <a:lnSpc>
                  <a:spcPts val="2469"/>
                </a:lnSpc>
              </a:pPr>
              <a:r>
                <a:rPr lang="en-US" sz="1789" b="true">
                  <a:solidFill>
                    <a:srgbClr val="231F20"/>
                  </a:solidFill>
                  <a:latin typeface="Open Sans Bold"/>
                  <a:ea typeface="Open Sans Bold"/>
                  <a:cs typeface="Open Sans Bold"/>
                  <a:sym typeface="Open Sans Bold"/>
                </a:rPr>
                <a:t>The community’s territory contains deposits of andesite, basalt, and refractory clays (in the villages of Ardanovo, Silce, and Midyanitsa), which offers potential for the development of quarries for the extraction of construction raw materials and the production of building materials</a:t>
              </a:r>
            </a:p>
            <a:p>
              <a:pPr algn="l" marL="0" indent="0" lvl="0">
                <a:lnSpc>
                  <a:spcPts val="2469"/>
                </a:lnSpc>
                <a:spcBef>
                  <a:spcPct val="0"/>
                </a:spcBef>
              </a:pPr>
            </a:p>
          </p:txBody>
        </p:sp>
        <p:sp>
          <p:nvSpPr>
            <p:cNvPr name="TextBox 56" id="56"/>
            <p:cNvSpPr txBox="true"/>
            <p:nvPr/>
          </p:nvSpPr>
          <p:spPr>
            <a:xfrm rot="0">
              <a:off x="0" y="47625"/>
              <a:ext cx="7280689" cy="416733"/>
            </a:xfrm>
            <a:prstGeom prst="rect">
              <a:avLst/>
            </a:prstGeom>
          </p:spPr>
          <p:txBody>
            <a:bodyPr anchor="t" rtlCol="false" tIns="0" lIns="0" bIns="0" rIns="0">
              <a:spAutoFit/>
            </a:bodyPr>
            <a:lstStyle/>
            <a:p>
              <a:pPr algn="l" marL="0" indent="0" lvl="0">
                <a:lnSpc>
                  <a:spcPts val="2364"/>
                </a:lnSpc>
              </a:pPr>
              <a:r>
                <a:rPr lang="en-US" b="true" sz="2318" spc="83">
                  <a:solidFill>
                    <a:srgbClr val="397D5A"/>
                  </a:solidFill>
                  <a:latin typeface="Open Sauce Bold"/>
                  <a:ea typeface="Open Sauce Bold"/>
                  <a:cs typeface="Open Sauce Bold"/>
                  <a:sym typeface="Open Sauce Bold"/>
                </a:rPr>
                <a:t>2. Brick manufacturing </a:t>
              </a:r>
            </a:p>
          </p:txBody>
        </p:sp>
      </p:grpSp>
      <p:grpSp>
        <p:nvGrpSpPr>
          <p:cNvPr name="Group 57" id="57"/>
          <p:cNvGrpSpPr/>
          <p:nvPr/>
        </p:nvGrpSpPr>
        <p:grpSpPr>
          <a:xfrm rot="0">
            <a:off x="1028700" y="5232926"/>
            <a:ext cx="7575247" cy="1364673"/>
            <a:chOff x="0" y="0"/>
            <a:chExt cx="10100329" cy="1819563"/>
          </a:xfrm>
        </p:grpSpPr>
        <p:sp>
          <p:nvSpPr>
            <p:cNvPr name="TextBox 58" id="58"/>
            <p:cNvSpPr txBox="true"/>
            <p:nvPr/>
          </p:nvSpPr>
          <p:spPr>
            <a:xfrm rot="0">
              <a:off x="0" y="635849"/>
              <a:ext cx="10100329" cy="1183714"/>
            </a:xfrm>
            <a:prstGeom prst="rect">
              <a:avLst/>
            </a:prstGeom>
          </p:spPr>
          <p:txBody>
            <a:bodyPr anchor="t" rtlCol="false" tIns="0" lIns="0" bIns="0" rIns="0">
              <a:spAutoFit/>
            </a:bodyPr>
            <a:lstStyle/>
            <a:p>
              <a:pPr algn="l" marL="0" indent="0" lvl="0">
                <a:lnSpc>
                  <a:spcPts val="2469"/>
                </a:lnSpc>
                <a:spcBef>
                  <a:spcPct val="0"/>
                </a:spcBef>
              </a:pPr>
              <a:r>
                <a:rPr lang="en-US" b="true" sz="1789" spc="46">
                  <a:solidFill>
                    <a:srgbClr val="231F20"/>
                  </a:solidFill>
                  <a:latin typeface="Open Sans Bold"/>
                  <a:ea typeface="Open Sans Bold"/>
                  <a:cs typeface="Open Sans Bold"/>
                  <a:sym typeface="Open Sans Bold"/>
                </a:rPr>
                <a:t>Some residents of the community are involved in freight and passenger transportation, which fosters economic ties with other communities and regions</a:t>
              </a:r>
            </a:p>
          </p:txBody>
        </p:sp>
        <p:sp>
          <p:nvSpPr>
            <p:cNvPr name="TextBox 59" id="59"/>
            <p:cNvSpPr txBox="true"/>
            <p:nvPr/>
          </p:nvSpPr>
          <p:spPr>
            <a:xfrm rot="0">
              <a:off x="0" y="47625"/>
              <a:ext cx="8895244" cy="416733"/>
            </a:xfrm>
            <a:prstGeom prst="rect">
              <a:avLst/>
            </a:prstGeom>
          </p:spPr>
          <p:txBody>
            <a:bodyPr anchor="t" rtlCol="false" tIns="0" lIns="0" bIns="0" rIns="0">
              <a:spAutoFit/>
            </a:bodyPr>
            <a:lstStyle/>
            <a:p>
              <a:pPr algn="l" marL="0" indent="0" lvl="0">
                <a:lnSpc>
                  <a:spcPts val="2364"/>
                </a:lnSpc>
              </a:pPr>
              <a:r>
                <a:rPr lang="en-US" b="true" sz="2318" spc="83">
                  <a:solidFill>
                    <a:srgbClr val="397D5A"/>
                  </a:solidFill>
                  <a:latin typeface="Open Sauce Bold"/>
                  <a:ea typeface="Open Sauce Bold"/>
                  <a:cs typeface="Open Sauce Bold"/>
                  <a:sym typeface="Open Sauce Bold"/>
                </a:rPr>
                <a:t>3. Logistics</a:t>
              </a:r>
            </a:p>
          </p:txBody>
        </p:sp>
      </p:grpSp>
      <p:grpSp>
        <p:nvGrpSpPr>
          <p:cNvPr name="Group 60" id="60"/>
          <p:cNvGrpSpPr/>
          <p:nvPr/>
        </p:nvGrpSpPr>
        <p:grpSpPr>
          <a:xfrm rot="0">
            <a:off x="1045741" y="6714971"/>
            <a:ext cx="7575247" cy="1667069"/>
            <a:chOff x="0" y="0"/>
            <a:chExt cx="10100329" cy="2222759"/>
          </a:xfrm>
        </p:grpSpPr>
        <p:sp>
          <p:nvSpPr>
            <p:cNvPr name="TextBox 61" id="61"/>
            <p:cNvSpPr txBox="true"/>
            <p:nvPr/>
          </p:nvSpPr>
          <p:spPr>
            <a:xfrm rot="0">
              <a:off x="0" y="632644"/>
              <a:ext cx="10100329" cy="1590114"/>
            </a:xfrm>
            <a:prstGeom prst="rect">
              <a:avLst/>
            </a:prstGeom>
          </p:spPr>
          <p:txBody>
            <a:bodyPr anchor="t" rtlCol="false" tIns="0" lIns="0" bIns="0" rIns="0">
              <a:spAutoFit/>
            </a:bodyPr>
            <a:lstStyle/>
            <a:p>
              <a:pPr algn="l" marL="0" indent="0" lvl="0">
                <a:lnSpc>
                  <a:spcPts val="2469"/>
                </a:lnSpc>
                <a:spcBef>
                  <a:spcPct val="0"/>
                </a:spcBef>
              </a:pPr>
              <a:r>
                <a:rPr lang="en-US" b="true" sz="1789" spc="46">
                  <a:solidFill>
                    <a:srgbClr val="231F20"/>
                  </a:solidFill>
                  <a:latin typeface="Open Sans Bold"/>
                  <a:ea typeface="Open Sans Bold"/>
                  <a:cs typeface="Open Sans Bold"/>
                  <a:sym typeface="Open Sans Bold"/>
                </a:rPr>
                <a:t>The community is home to a number of small retail establishments, family-run businesses, and sole proprietorships that provide goods and services to residents and form the backbone of the local economy.</a:t>
              </a:r>
            </a:p>
          </p:txBody>
        </p:sp>
        <p:sp>
          <p:nvSpPr>
            <p:cNvPr name="TextBox 62" id="62"/>
            <p:cNvSpPr txBox="true"/>
            <p:nvPr/>
          </p:nvSpPr>
          <p:spPr>
            <a:xfrm rot="0">
              <a:off x="0" y="47625"/>
              <a:ext cx="7322693" cy="416733"/>
            </a:xfrm>
            <a:prstGeom prst="rect">
              <a:avLst/>
            </a:prstGeom>
          </p:spPr>
          <p:txBody>
            <a:bodyPr anchor="t" rtlCol="false" tIns="0" lIns="0" bIns="0" rIns="0">
              <a:spAutoFit/>
            </a:bodyPr>
            <a:lstStyle/>
            <a:p>
              <a:pPr algn="l" marL="0" indent="0" lvl="0">
                <a:lnSpc>
                  <a:spcPts val="2364"/>
                </a:lnSpc>
              </a:pPr>
              <a:r>
                <a:rPr lang="en-US" b="true" sz="2318" spc="83">
                  <a:solidFill>
                    <a:srgbClr val="397D5A"/>
                  </a:solidFill>
                  <a:latin typeface="Open Sauce Bold"/>
                  <a:ea typeface="Open Sauce Bold"/>
                  <a:cs typeface="Open Sauce Bold"/>
                  <a:sym typeface="Open Sauce Bold"/>
                </a:rPr>
                <a:t>4. Trading and small business</a:t>
              </a:r>
            </a:p>
          </p:txBody>
        </p:sp>
      </p:grpSp>
      <p:grpSp>
        <p:nvGrpSpPr>
          <p:cNvPr name="Group 63" id="63"/>
          <p:cNvGrpSpPr/>
          <p:nvPr/>
        </p:nvGrpSpPr>
        <p:grpSpPr>
          <a:xfrm rot="0">
            <a:off x="1045741" y="8591590"/>
            <a:ext cx="7776236" cy="1057469"/>
            <a:chOff x="0" y="0"/>
            <a:chExt cx="10368315" cy="1409959"/>
          </a:xfrm>
        </p:grpSpPr>
        <p:sp>
          <p:nvSpPr>
            <p:cNvPr name="TextBox 64" id="64"/>
            <p:cNvSpPr txBox="true"/>
            <p:nvPr/>
          </p:nvSpPr>
          <p:spPr>
            <a:xfrm rot="0">
              <a:off x="0" y="632644"/>
              <a:ext cx="10368315" cy="777314"/>
            </a:xfrm>
            <a:prstGeom prst="rect">
              <a:avLst/>
            </a:prstGeom>
          </p:spPr>
          <p:txBody>
            <a:bodyPr anchor="t" rtlCol="false" tIns="0" lIns="0" bIns="0" rIns="0">
              <a:spAutoFit/>
            </a:bodyPr>
            <a:lstStyle/>
            <a:p>
              <a:pPr algn="l" marL="0" indent="0" lvl="0">
                <a:lnSpc>
                  <a:spcPts val="2469"/>
                </a:lnSpc>
                <a:spcBef>
                  <a:spcPct val="0"/>
                </a:spcBef>
              </a:pPr>
              <a:r>
                <a:rPr lang="en-US" b="true" sz="1789" spc="46">
                  <a:solidFill>
                    <a:srgbClr val="231F20"/>
                  </a:solidFill>
                  <a:latin typeface="Open Sans Bold"/>
                  <a:ea typeface="Open Sans Bold"/>
                  <a:cs typeface="Open Sans Bold"/>
                  <a:sym typeface="Open Sans Bold"/>
                </a:rPr>
                <a:t>Includes restaurants, personal services, repair services, transportation, and other services for the public</a:t>
              </a:r>
            </a:p>
          </p:txBody>
        </p:sp>
        <p:sp>
          <p:nvSpPr>
            <p:cNvPr name="TextBox 65" id="65"/>
            <p:cNvSpPr txBox="true"/>
            <p:nvPr/>
          </p:nvSpPr>
          <p:spPr>
            <a:xfrm rot="0">
              <a:off x="0" y="47625"/>
              <a:ext cx="7516982" cy="416733"/>
            </a:xfrm>
            <a:prstGeom prst="rect">
              <a:avLst/>
            </a:prstGeom>
          </p:spPr>
          <p:txBody>
            <a:bodyPr anchor="t" rtlCol="false" tIns="0" lIns="0" bIns="0" rIns="0">
              <a:spAutoFit/>
            </a:bodyPr>
            <a:lstStyle/>
            <a:p>
              <a:pPr algn="l" marL="0" indent="0" lvl="0">
                <a:lnSpc>
                  <a:spcPts val="2364"/>
                </a:lnSpc>
              </a:pPr>
              <a:r>
                <a:rPr lang="en-US" b="true" sz="2318" spc="83">
                  <a:solidFill>
                    <a:srgbClr val="397D5A"/>
                  </a:solidFill>
                  <a:latin typeface="Open Sauce Bold"/>
                  <a:ea typeface="Open Sauce Bold"/>
                  <a:cs typeface="Open Sauce Bold"/>
                  <a:sym typeface="Open Sauce Bold"/>
                </a:rPr>
                <a:t>5. Service area</a:t>
              </a:r>
            </a:p>
          </p:txBody>
        </p:sp>
      </p:grpSp>
      <p:sp>
        <p:nvSpPr>
          <p:cNvPr name="Freeform 66" id="66"/>
          <p:cNvSpPr/>
          <p:nvPr/>
        </p:nvSpPr>
        <p:spPr>
          <a:xfrm flipH="false" flipV="false" rot="0">
            <a:off x="12755925" y="7719514"/>
            <a:ext cx="1310013" cy="1145666"/>
          </a:xfrm>
          <a:custGeom>
            <a:avLst/>
            <a:gdLst/>
            <a:ahLst/>
            <a:cxnLst/>
            <a:rect r="r" b="b" t="t" l="l"/>
            <a:pathLst>
              <a:path h="1145666" w="1310013">
                <a:moveTo>
                  <a:pt x="0" y="0"/>
                </a:moveTo>
                <a:lnTo>
                  <a:pt x="1310013" y="0"/>
                </a:lnTo>
                <a:lnTo>
                  <a:pt x="1310013" y="1145666"/>
                </a:lnTo>
                <a:lnTo>
                  <a:pt x="0" y="114566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67" id="67"/>
          <p:cNvGrpSpPr/>
          <p:nvPr/>
        </p:nvGrpSpPr>
        <p:grpSpPr>
          <a:xfrm rot="0">
            <a:off x="12908647" y="397720"/>
            <a:ext cx="4901058" cy="1289602"/>
            <a:chOff x="0" y="0"/>
            <a:chExt cx="6534744" cy="1719470"/>
          </a:xfrm>
        </p:grpSpPr>
        <p:sp>
          <p:nvSpPr>
            <p:cNvPr name="TextBox 68" id="68"/>
            <p:cNvSpPr txBox="true"/>
            <p:nvPr/>
          </p:nvSpPr>
          <p:spPr>
            <a:xfrm rot="0">
              <a:off x="1540071" y="522514"/>
              <a:ext cx="4776864" cy="989369"/>
            </a:xfrm>
            <a:prstGeom prst="rect">
              <a:avLst/>
            </a:prstGeom>
          </p:spPr>
          <p:txBody>
            <a:bodyPr anchor="t" rtlCol="false" tIns="0" lIns="0" bIns="0" rIns="0">
              <a:spAutoFit/>
            </a:bodyPr>
            <a:lstStyle/>
            <a:p>
              <a:pPr algn="l">
                <a:lnSpc>
                  <a:spcPts val="2949"/>
                </a:lnSpc>
              </a:pPr>
              <a:r>
                <a:rPr lang="en-US" sz="2137" spc="209" b="true">
                  <a:solidFill>
                    <a:srgbClr val="397D5A"/>
                  </a:solidFill>
                  <a:latin typeface="Open Sauce Bold"/>
                  <a:ea typeface="Open Sauce Bold"/>
                  <a:cs typeface="Open Sauce Bold"/>
                  <a:sym typeface="Open Sauce Bold"/>
                </a:rPr>
                <a:t>Kamianska community</a:t>
              </a:r>
            </a:p>
            <a:p>
              <a:pPr algn="l" marL="0" indent="0" lvl="0">
                <a:lnSpc>
                  <a:spcPts val="3195"/>
                </a:lnSpc>
                <a:spcBef>
                  <a:spcPct val="0"/>
                </a:spcBef>
              </a:pPr>
            </a:p>
          </p:txBody>
        </p:sp>
        <p:sp>
          <p:nvSpPr>
            <p:cNvPr name="TextBox 69" id="69"/>
            <p:cNvSpPr txBox="true"/>
            <p:nvPr/>
          </p:nvSpPr>
          <p:spPr>
            <a:xfrm rot="0">
              <a:off x="1540071" y="1113188"/>
              <a:ext cx="4994674" cy="342354"/>
            </a:xfrm>
            <a:prstGeom prst="rect">
              <a:avLst/>
            </a:prstGeom>
          </p:spPr>
          <p:txBody>
            <a:bodyPr anchor="t" rtlCol="false" tIns="0" lIns="0" bIns="0" rIns="0">
              <a:spAutoFit/>
            </a:bodyPr>
            <a:lstStyle/>
            <a:p>
              <a:pPr algn="l" marL="0" indent="0" lvl="0">
                <a:lnSpc>
                  <a:spcPts val="2170"/>
                </a:lnSpc>
                <a:spcBef>
                  <a:spcPct val="0"/>
                </a:spcBef>
              </a:pPr>
              <a:r>
                <a:rPr lang="en-US" sz="1573" spc="154">
                  <a:solidFill>
                    <a:srgbClr val="231F20"/>
                  </a:solidFill>
                  <a:latin typeface="Open Sauce"/>
                  <a:ea typeface="Open Sauce"/>
                  <a:cs typeface="Open Sauce"/>
                  <a:sym typeface="Open Sauce"/>
                </a:rPr>
                <a:t>Transcarpathian region, Ukraine</a:t>
              </a:r>
            </a:p>
          </p:txBody>
        </p:sp>
        <p:sp>
          <p:nvSpPr>
            <p:cNvPr name="Freeform 70" id="70"/>
            <p:cNvSpPr/>
            <p:nvPr/>
          </p:nvSpPr>
          <p:spPr>
            <a:xfrm flipH="false" flipV="false" rot="0">
              <a:off x="0" y="0"/>
              <a:ext cx="1186948" cy="1719470"/>
            </a:xfrm>
            <a:custGeom>
              <a:avLst/>
              <a:gdLst/>
              <a:ahLst/>
              <a:cxnLst/>
              <a:rect r="r" b="b" t="t" l="l"/>
              <a:pathLst>
                <a:path h="1719470" w="1186948">
                  <a:moveTo>
                    <a:pt x="0" y="0"/>
                  </a:moveTo>
                  <a:lnTo>
                    <a:pt x="1186948" y="0"/>
                  </a:lnTo>
                  <a:lnTo>
                    <a:pt x="1186948" y="1719470"/>
                  </a:lnTo>
                  <a:lnTo>
                    <a:pt x="0" y="1719470"/>
                  </a:lnTo>
                  <a:lnTo>
                    <a:pt x="0" y="0"/>
                  </a:lnTo>
                  <a:close/>
                </a:path>
              </a:pathLst>
            </a:custGeom>
            <a:blipFill>
              <a:blip r:embed="rId6"/>
              <a:stretch>
                <a:fillRect l="0" t="0" r="0" b="0"/>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DFBFB"/>
        </a:solidFill>
      </p:bgPr>
    </p:bg>
    <p:spTree>
      <p:nvGrpSpPr>
        <p:cNvPr id="1" name=""/>
        <p:cNvGrpSpPr/>
        <p:nvPr/>
      </p:nvGrpSpPr>
      <p:grpSpPr>
        <a:xfrm>
          <a:off x="0" y="0"/>
          <a:ext cx="0" cy="0"/>
          <a:chOff x="0" y="0"/>
          <a:chExt cx="0" cy="0"/>
        </a:xfrm>
      </p:grpSpPr>
      <p:grpSp>
        <p:nvGrpSpPr>
          <p:cNvPr name="Group 2" id="2"/>
          <p:cNvGrpSpPr/>
          <p:nvPr/>
        </p:nvGrpSpPr>
        <p:grpSpPr>
          <a:xfrm rot="0">
            <a:off x="-949225" y="0"/>
            <a:ext cx="6662939" cy="812548"/>
            <a:chOff x="0" y="0"/>
            <a:chExt cx="1754848" cy="214004"/>
          </a:xfrm>
        </p:grpSpPr>
        <p:sp>
          <p:nvSpPr>
            <p:cNvPr name="Freeform 3" id="3"/>
            <p:cNvSpPr/>
            <p:nvPr/>
          </p:nvSpPr>
          <p:spPr>
            <a:xfrm flipH="false" flipV="false" rot="0">
              <a:off x="0" y="0"/>
              <a:ext cx="1754848" cy="214004"/>
            </a:xfrm>
            <a:custGeom>
              <a:avLst/>
              <a:gdLst/>
              <a:ahLst/>
              <a:cxnLst/>
              <a:rect r="r" b="b" t="t" l="l"/>
              <a:pathLst>
                <a:path h="214004" w="1754848">
                  <a:moveTo>
                    <a:pt x="203200" y="0"/>
                  </a:moveTo>
                  <a:lnTo>
                    <a:pt x="1754848" y="0"/>
                  </a:lnTo>
                  <a:lnTo>
                    <a:pt x="1551648" y="214004"/>
                  </a:lnTo>
                  <a:lnTo>
                    <a:pt x="0" y="214004"/>
                  </a:lnTo>
                  <a:lnTo>
                    <a:pt x="203200" y="0"/>
                  </a:lnTo>
                  <a:close/>
                </a:path>
              </a:pathLst>
            </a:custGeom>
            <a:solidFill>
              <a:srgbClr val="0A622C"/>
            </a:solidFill>
          </p:spPr>
        </p:sp>
        <p:sp>
          <p:nvSpPr>
            <p:cNvPr name="TextBox 4" id="4"/>
            <p:cNvSpPr txBox="true"/>
            <p:nvPr/>
          </p:nvSpPr>
          <p:spPr>
            <a:xfrm>
              <a:off x="101600" y="-47625"/>
              <a:ext cx="1551648" cy="261629"/>
            </a:xfrm>
            <a:prstGeom prst="rect">
              <a:avLst/>
            </a:prstGeom>
          </p:spPr>
          <p:txBody>
            <a:bodyPr anchor="ctr" rtlCol="false" tIns="50800" lIns="50800" bIns="50800" rIns="50800"/>
            <a:lstStyle/>
            <a:p>
              <a:pPr algn="ctr">
                <a:lnSpc>
                  <a:spcPts val="2940"/>
                </a:lnSpc>
              </a:pPr>
            </a:p>
          </p:txBody>
        </p:sp>
      </p:grpSp>
      <p:grpSp>
        <p:nvGrpSpPr>
          <p:cNvPr name="Group 5" id="5"/>
          <p:cNvGrpSpPr/>
          <p:nvPr/>
        </p:nvGrpSpPr>
        <p:grpSpPr>
          <a:xfrm rot="0">
            <a:off x="4218482" y="-85204"/>
            <a:ext cx="7944252" cy="1694409"/>
            <a:chOff x="0" y="0"/>
            <a:chExt cx="2092313" cy="446264"/>
          </a:xfrm>
        </p:grpSpPr>
        <p:sp>
          <p:nvSpPr>
            <p:cNvPr name="Freeform 6" id="6"/>
            <p:cNvSpPr/>
            <p:nvPr/>
          </p:nvSpPr>
          <p:spPr>
            <a:xfrm flipH="false" flipV="false" rot="0">
              <a:off x="0" y="0"/>
              <a:ext cx="2092313" cy="446264"/>
            </a:xfrm>
            <a:custGeom>
              <a:avLst/>
              <a:gdLst/>
              <a:ahLst/>
              <a:cxnLst/>
              <a:rect r="r" b="b" t="t" l="l"/>
              <a:pathLst>
                <a:path h="446264" w="2092313">
                  <a:moveTo>
                    <a:pt x="203200" y="0"/>
                  </a:moveTo>
                  <a:lnTo>
                    <a:pt x="2092313" y="0"/>
                  </a:lnTo>
                  <a:lnTo>
                    <a:pt x="1889113" y="446264"/>
                  </a:lnTo>
                  <a:lnTo>
                    <a:pt x="0" y="446264"/>
                  </a:lnTo>
                  <a:lnTo>
                    <a:pt x="203200" y="0"/>
                  </a:lnTo>
                  <a:close/>
                </a:path>
              </a:pathLst>
            </a:custGeom>
            <a:solidFill>
              <a:srgbClr val="0A622C"/>
            </a:solidFill>
          </p:spPr>
        </p:sp>
        <p:sp>
          <p:nvSpPr>
            <p:cNvPr name="TextBox 7" id="7"/>
            <p:cNvSpPr txBox="true"/>
            <p:nvPr/>
          </p:nvSpPr>
          <p:spPr>
            <a:xfrm>
              <a:off x="101600" y="-47625"/>
              <a:ext cx="1889113" cy="493889"/>
            </a:xfrm>
            <a:prstGeom prst="rect">
              <a:avLst/>
            </a:prstGeom>
          </p:spPr>
          <p:txBody>
            <a:bodyPr anchor="ctr" rtlCol="false" tIns="50800" lIns="50800" bIns="50800" rIns="50800"/>
            <a:lstStyle/>
            <a:p>
              <a:pPr algn="ctr">
                <a:lnSpc>
                  <a:spcPts val="2940"/>
                </a:lnSpc>
              </a:pPr>
            </a:p>
          </p:txBody>
        </p:sp>
      </p:grpSp>
      <p:grpSp>
        <p:nvGrpSpPr>
          <p:cNvPr name="Group 8" id="8"/>
          <p:cNvGrpSpPr/>
          <p:nvPr/>
        </p:nvGrpSpPr>
        <p:grpSpPr>
          <a:xfrm rot="0">
            <a:off x="10140039" y="3664129"/>
            <a:ext cx="7916498" cy="6622871"/>
            <a:chOff x="0" y="0"/>
            <a:chExt cx="10555330" cy="8830494"/>
          </a:xfrm>
        </p:grpSpPr>
        <p:grpSp>
          <p:nvGrpSpPr>
            <p:cNvPr name="Group 9" id="9"/>
            <p:cNvGrpSpPr/>
            <p:nvPr/>
          </p:nvGrpSpPr>
          <p:grpSpPr>
            <a:xfrm rot="-10800000">
              <a:off x="0" y="0"/>
              <a:ext cx="10555330" cy="8830494"/>
              <a:chOff x="0" y="0"/>
              <a:chExt cx="2085003" cy="1744295"/>
            </a:xfrm>
          </p:grpSpPr>
          <p:sp>
            <p:nvSpPr>
              <p:cNvPr name="Freeform 10" id="10"/>
              <p:cNvSpPr/>
              <p:nvPr/>
            </p:nvSpPr>
            <p:spPr>
              <a:xfrm flipH="false" flipV="false" rot="0">
                <a:off x="0" y="0"/>
                <a:ext cx="2085004" cy="1744295"/>
              </a:xfrm>
              <a:custGeom>
                <a:avLst/>
                <a:gdLst/>
                <a:ahLst/>
                <a:cxnLst/>
                <a:rect r="r" b="b" t="t" l="l"/>
                <a:pathLst>
                  <a:path h="1744295" w="2085004">
                    <a:moveTo>
                      <a:pt x="203200" y="0"/>
                    </a:moveTo>
                    <a:lnTo>
                      <a:pt x="2085004" y="0"/>
                    </a:lnTo>
                    <a:lnTo>
                      <a:pt x="1881804" y="1744295"/>
                    </a:lnTo>
                    <a:lnTo>
                      <a:pt x="0" y="1744295"/>
                    </a:lnTo>
                    <a:lnTo>
                      <a:pt x="203200" y="0"/>
                    </a:lnTo>
                    <a:close/>
                  </a:path>
                </a:pathLst>
              </a:custGeom>
              <a:solidFill>
                <a:srgbClr val="0A622C"/>
              </a:solidFill>
            </p:spPr>
          </p:sp>
          <p:sp>
            <p:nvSpPr>
              <p:cNvPr name="TextBox 11" id="11"/>
              <p:cNvSpPr txBox="true"/>
              <p:nvPr/>
            </p:nvSpPr>
            <p:spPr>
              <a:xfrm>
                <a:off x="101600" y="-47625"/>
                <a:ext cx="1881803" cy="1791920"/>
              </a:xfrm>
              <a:prstGeom prst="rect">
                <a:avLst/>
              </a:prstGeom>
            </p:spPr>
            <p:txBody>
              <a:bodyPr anchor="ctr" rtlCol="false" tIns="50800" lIns="50800" bIns="50800" rIns="50800"/>
              <a:lstStyle/>
              <a:p>
                <a:pPr algn="ctr">
                  <a:lnSpc>
                    <a:spcPts val="2940"/>
                  </a:lnSpc>
                </a:pPr>
              </a:p>
            </p:txBody>
          </p:sp>
        </p:grpSp>
        <p:sp>
          <p:nvSpPr>
            <p:cNvPr name="TextBox 12" id="12"/>
            <p:cNvSpPr txBox="true"/>
            <p:nvPr/>
          </p:nvSpPr>
          <p:spPr>
            <a:xfrm rot="0">
              <a:off x="1066363" y="105291"/>
              <a:ext cx="8422604" cy="8562763"/>
            </a:xfrm>
            <a:prstGeom prst="rect">
              <a:avLst/>
            </a:prstGeom>
          </p:spPr>
          <p:txBody>
            <a:bodyPr anchor="t" rtlCol="false" tIns="0" lIns="0" bIns="0" rIns="0">
              <a:spAutoFit/>
            </a:bodyPr>
            <a:lstStyle/>
            <a:p>
              <a:pPr algn="ctr">
                <a:lnSpc>
                  <a:spcPts val="4250"/>
                </a:lnSpc>
              </a:pPr>
              <a:r>
                <a:rPr lang="en-US" sz="3400">
                  <a:solidFill>
                    <a:srgbClr val="FDFBFB"/>
                  </a:solidFill>
                  <a:latin typeface="Poppins"/>
                  <a:ea typeface="Poppins"/>
                  <a:cs typeface="Poppins"/>
                  <a:sym typeface="Poppins"/>
                </a:rPr>
                <a:t>In March 2024, Mykhailo</a:t>
              </a:r>
              <a:r>
                <a:rPr lang="en-US" sz="3400">
                  <a:solidFill>
                    <a:srgbClr val="FDFBFB"/>
                  </a:solidFill>
                  <a:latin typeface="Poppins"/>
                  <a:ea typeface="Poppins"/>
                  <a:cs typeface="Poppins"/>
                  <a:sym typeface="Poppins"/>
                </a:rPr>
                <a:t> Staninets, head of the Kamianska community, signed an international partnership agreement with Jean-Christophe Angelini, mayor of Porto-Vecchio (Corsica, France). The agreement was the result of the “Bridges of Trust”</a:t>
              </a:r>
              <a:r>
                <a:rPr lang="en-US" sz="3400" u="none">
                  <a:solidFill>
                    <a:srgbClr val="FDFBFB"/>
                  </a:solidFill>
                  <a:latin typeface="Poppins"/>
                  <a:ea typeface="Poppins"/>
                  <a:cs typeface="Poppins"/>
                  <a:sym typeface="Poppins"/>
                </a:rPr>
                <a:t> initiative</a:t>
              </a:r>
              <a:r>
                <a:rPr lang="en-US" sz="3400">
                  <a:solidFill>
                    <a:srgbClr val="FDFBFB"/>
                  </a:solidFill>
                  <a:latin typeface="Poppins"/>
                  <a:ea typeface="Poppins"/>
                  <a:cs typeface="Poppins"/>
                  <a:sym typeface="Poppins"/>
                </a:rPr>
                <a:t> under the “U-LEAD with Europe” program.</a:t>
              </a:r>
            </a:p>
          </p:txBody>
        </p:sp>
      </p:grpSp>
      <p:sp>
        <p:nvSpPr>
          <p:cNvPr name="Freeform 13" id="13"/>
          <p:cNvSpPr/>
          <p:nvPr/>
        </p:nvSpPr>
        <p:spPr>
          <a:xfrm flipH="false" flipV="false" rot="0">
            <a:off x="162897" y="1768826"/>
            <a:ext cx="7575411" cy="4509377"/>
          </a:xfrm>
          <a:custGeom>
            <a:avLst/>
            <a:gdLst/>
            <a:ahLst/>
            <a:cxnLst/>
            <a:rect r="r" b="b" t="t" l="l"/>
            <a:pathLst>
              <a:path h="4509377" w="7575411">
                <a:moveTo>
                  <a:pt x="0" y="0"/>
                </a:moveTo>
                <a:lnTo>
                  <a:pt x="7575411" y="0"/>
                </a:lnTo>
                <a:lnTo>
                  <a:pt x="7575411" y="4509377"/>
                </a:lnTo>
                <a:lnTo>
                  <a:pt x="0" y="4509377"/>
                </a:lnTo>
                <a:lnTo>
                  <a:pt x="0" y="0"/>
                </a:lnTo>
                <a:close/>
              </a:path>
            </a:pathLst>
          </a:custGeom>
          <a:blipFill>
            <a:blip r:embed="rId2"/>
            <a:stretch>
              <a:fillRect l="0" t="0" r="0" b="-11924"/>
            </a:stretch>
          </a:blipFill>
        </p:spPr>
      </p:sp>
      <p:sp>
        <p:nvSpPr>
          <p:cNvPr name="Freeform 14" id="14"/>
          <p:cNvSpPr/>
          <p:nvPr/>
        </p:nvSpPr>
        <p:spPr>
          <a:xfrm flipH="false" flipV="false" rot="0">
            <a:off x="2382244" y="6325828"/>
            <a:ext cx="7404414" cy="3800340"/>
          </a:xfrm>
          <a:custGeom>
            <a:avLst/>
            <a:gdLst/>
            <a:ahLst/>
            <a:cxnLst/>
            <a:rect r="r" b="b" t="t" l="l"/>
            <a:pathLst>
              <a:path h="3800340" w="7404414">
                <a:moveTo>
                  <a:pt x="0" y="0"/>
                </a:moveTo>
                <a:lnTo>
                  <a:pt x="7404414" y="0"/>
                </a:lnTo>
                <a:lnTo>
                  <a:pt x="7404414" y="3800340"/>
                </a:lnTo>
                <a:lnTo>
                  <a:pt x="0" y="3800340"/>
                </a:lnTo>
                <a:lnTo>
                  <a:pt x="0" y="0"/>
                </a:lnTo>
                <a:close/>
              </a:path>
            </a:pathLst>
          </a:custGeom>
          <a:blipFill>
            <a:blip r:embed="rId3"/>
            <a:stretch>
              <a:fillRect l="0" t="-18750" r="0" b="-11058"/>
            </a:stretch>
          </a:blipFill>
        </p:spPr>
      </p:sp>
      <p:sp>
        <p:nvSpPr>
          <p:cNvPr name="TextBox 15" id="15"/>
          <p:cNvSpPr txBox="true"/>
          <p:nvPr/>
        </p:nvSpPr>
        <p:spPr>
          <a:xfrm rot="0">
            <a:off x="4782938" y="707773"/>
            <a:ext cx="6815340" cy="717113"/>
          </a:xfrm>
          <a:prstGeom prst="rect">
            <a:avLst/>
          </a:prstGeom>
        </p:spPr>
        <p:txBody>
          <a:bodyPr anchor="t" rtlCol="false" tIns="0" lIns="0" bIns="0" rIns="0">
            <a:spAutoFit/>
          </a:bodyPr>
          <a:lstStyle/>
          <a:p>
            <a:pPr algn="l" marL="0" indent="0" lvl="0">
              <a:lnSpc>
                <a:spcPts val="5584"/>
              </a:lnSpc>
              <a:spcBef>
                <a:spcPct val="0"/>
              </a:spcBef>
            </a:pPr>
            <a:r>
              <a:rPr lang="en-US" b="true" sz="4046" spc="190">
                <a:solidFill>
                  <a:srgbClr val="FFFFFF"/>
                </a:solidFill>
                <a:latin typeface="Poppins Bold"/>
                <a:ea typeface="Poppins Bold"/>
                <a:cs typeface="Poppins Bold"/>
                <a:sym typeface="Poppins Bold"/>
              </a:rPr>
              <a:t>communities in Europe</a:t>
            </a:r>
          </a:p>
        </p:txBody>
      </p:sp>
      <p:sp>
        <p:nvSpPr>
          <p:cNvPr name="TextBox 16" id="16"/>
          <p:cNvSpPr txBox="true"/>
          <p:nvPr/>
        </p:nvSpPr>
        <p:spPr>
          <a:xfrm rot="0">
            <a:off x="457736" y="44887"/>
            <a:ext cx="6154022" cy="717113"/>
          </a:xfrm>
          <a:prstGeom prst="rect">
            <a:avLst/>
          </a:prstGeom>
        </p:spPr>
        <p:txBody>
          <a:bodyPr anchor="t" rtlCol="false" tIns="0" lIns="0" bIns="0" rIns="0">
            <a:spAutoFit/>
          </a:bodyPr>
          <a:lstStyle/>
          <a:p>
            <a:pPr algn="l" marL="0" indent="0" lvl="0">
              <a:lnSpc>
                <a:spcPts val="5584"/>
              </a:lnSpc>
              <a:spcBef>
                <a:spcPct val="0"/>
              </a:spcBef>
            </a:pPr>
            <a:r>
              <a:rPr lang="en-US" b="true" sz="4046" spc="190">
                <a:solidFill>
                  <a:srgbClr val="FFFFFF"/>
                </a:solidFill>
                <a:latin typeface="Poppins Bold"/>
                <a:ea typeface="Poppins Bold"/>
                <a:cs typeface="Poppins Bold"/>
                <a:sym typeface="Poppins Bold"/>
              </a:rPr>
              <a:t>Partnerships with </a:t>
            </a:r>
          </a:p>
        </p:txBody>
      </p:sp>
      <p:grpSp>
        <p:nvGrpSpPr>
          <p:cNvPr name="Group 17" id="17"/>
          <p:cNvGrpSpPr/>
          <p:nvPr/>
        </p:nvGrpSpPr>
        <p:grpSpPr>
          <a:xfrm rot="0">
            <a:off x="13027576" y="319602"/>
            <a:ext cx="4901058" cy="1289602"/>
            <a:chOff x="0" y="0"/>
            <a:chExt cx="6534744" cy="1719470"/>
          </a:xfrm>
        </p:grpSpPr>
        <p:sp>
          <p:nvSpPr>
            <p:cNvPr name="TextBox 18" id="18"/>
            <p:cNvSpPr txBox="true"/>
            <p:nvPr/>
          </p:nvSpPr>
          <p:spPr>
            <a:xfrm rot="0">
              <a:off x="1540071" y="522514"/>
              <a:ext cx="4776864" cy="989369"/>
            </a:xfrm>
            <a:prstGeom prst="rect">
              <a:avLst/>
            </a:prstGeom>
          </p:spPr>
          <p:txBody>
            <a:bodyPr anchor="t" rtlCol="false" tIns="0" lIns="0" bIns="0" rIns="0">
              <a:spAutoFit/>
            </a:bodyPr>
            <a:lstStyle/>
            <a:p>
              <a:pPr algn="l">
                <a:lnSpc>
                  <a:spcPts val="2949"/>
                </a:lnSpc>
              </a:pPr>
              <a:r>
                <a:rPr lang="en-US" sz="2137" spc="209" b="true">
                  <a:solidFill>
                    <a:srgbClr val="397D5A"/>
                  </a:solidFill>
                  <a:latin typeface="Open Sauce Bold"/>
                  <a:ea typeface="Open Sauce Bold"/>
                  <a:cs typeface="Open Sauce Bold"/>
                  <a:sym typeface="Open Sauce Bold"/>
                </a:rPr>
                <a:t>Kamianska community</a:t>
              </a:r>
            </a:p>
            <a:p>
              <a:pPr algn="l" marL="0" indent="0" lvl="0">
                <a:lnSpc>
                  <a:spcPts val="3195"/>
                </a:lnSpc>
                <a:spcBef>
                  <a:spcPct val="0"/>
                </a:spcBef>
              </a:pPr>
            </a:p>
          </p:txBody>
        </p:sp>
        <p:sp>
          <p:nvSpPr>
            <p:cNvPr name="TextBox 19" id="19"/>
            <p:cNvSpPr txBox="true"/>
            <p:nvPr/>
          </p:nvSpPr>
          <p:spPr>
            <a:xfrm rot="0">
              <a:off x="1540071" y="1113188"/>
              <a:ext cx="4994674" cy="342354"/>
            </a:xfrm>
            <a:prstGeom prst="rect">
              <a:avLst/>
            </a:prstGeom>
          </p:spPr>
          <p:txBody>
            <a:bodyPr anchor="t" rtlCol="false" tIns="0" lIns="0" bIns="0" rIns="0">
              <a:spAutoFit/>
            </a:bodyPr>
            <a:lstStyle/>
            <a:p>
              <a:pPr algn="l" marL="0" indent="0" lvl="0">
                <a:lnSpc>
                  <a:spcPts val="2170"/>
                </a:lnSpc>
                <a:spcBef>
                  <a:spcPct val="0"/>
                </a:spcBef>
              </a:pPr>
              <a:r>
                <a:rPr lang="en-US" sz="1573" spc="154">
                  <a:solidFill>
                    <a:srgbClr val="231F20"/>
                  </a:solidFill>
                  <a:latin typeface="Open Sauce"/>
                  <a:ea typeface="Open Sauce"/>
                  <a:cs typeface="Open Sauce"/>
                  <a:sym typeface="Open Sauce"/>
                </a:rPr>
                <a:t>Transcarpathian region, Ukraine</a:t>
              </a:r>
            </a:p>
          </p:txBody>
        </p:sp>
        <p:sp>
          <p:nvSpPr>
            <p:cNvPr name="Freeform 20" id="20"/>
            <p:cNvSpPr/>
            <p:nvPr/>
          </p:nvSpPr>
          <p:spPr>
            <a:xfrm flipH="false" flipV="false" rot="0">
              <a:off x="0" y="0"/>
              <a:ext cx="1186948" cy="1719470"/>
            </a:xfrm>
            <a:custGeom>
              <a:avLst/>
              <a:gdLst/>
              <a:ahLst/>
              <a:cxnLst/>
              <a:rect r="r" b="b" t="t" l="l"/>
              <a:pathLst>
                <a:path h="1719470" w="1186948">
                  <a:moveTo>
                    <a:pt x="0" y="0"/>
                  </a:moveTo>
                  <a:lnTo>
                    <a:pt x="1186948" y="0"/>
                  </a:lnTo>
                  <a:lnTo>
                    <a:pt x="1186948" y="1719470"/>
                  </a:lnTo>
                  <a:lnTo>
                    <a:pt x="0" y="1719470"/>
                  </a:lnTo>
                  <a:lnTo>
                    <a:pt x="0" y="0"/>
                  </a:lnTo>
                  <a:close/>
                </a:path>
              </a:pathLst>
            </a:custGeom>
            <a:blipFill>
              <a:blip r:embed="rId4"/>
              <a:stretch>
                <a:fillRect l="0" t="0" r="0"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380161" y="23188"/>
            <a:ext cx="19048322" cy="1948293"/>
            <a:chOff x="0" y="0"/>
            <a:chExt cx="5016842" cy="513131"/>
          </a:xfrm>
        </p:grpSpPr>
        <p:sp>
          <p:nvSpPr>
            <p:cNvPr name="Freeform 4" id="4"/>
            <p:cNvSpPr/>
            <p:nvPr/>
          </p:nvSpPr>
          <p:spPr>
            <a:xfrm flipH="false" flipV="false" rot="0">
              <a:off x="0" y="0"/>
              <a:ext cx="5016842" cy="513131"/>
            </a:xfrm>
            <a:custGeom>
              <a:avLst/>
              <a:gdLst/>
              <a:ahLst/>
              <a:cxnLst/>
              <a:rect r="r" b="b" t="t" l="l"/>
              <a:pathLst>
                <a:path h="513131" w="5016842">
                  <a:moveTo>
                    <a:pt x="0" y="0"/>
                  </a:moveTo>
                  <a:lnTo>
                    <a:pt x="5016842" y="0"/>
                  </a:lnTo>
                  <a:lnTo>
                    <a:pt x="5016842" y="513131"/>
                  </a:lnTo>
                  <a:lnTo>
                    <a:pt x="0" y="513131"/>
                  </a:lnTo>
                  <a:close/>
                </a:path>
              </a:pathLst>
            </a:custGeom>
            <a:solidFill>
              <a:srgbClr val="1C5739"/>
            </a:solidFill>
          </p:spPr>
        </p:sp>
        <p:sp>
          <p:nvSpPr>
            <p:cNvPr name="TextBox 5" id="5"/>
            <p:cNvSpPr txBox="true"/>
            <p:nvPr/>
          </p:nvSpPr>
          <p:spPr>
            <a:xfrm>
              <a:off x="0" y="-19050"/>
              <a:ext cx="5016842" cy="532181"/>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16663492" y="-2868002"/>
            <a:ext cx="4116356" cy="4116356"/>
          </a:xfrm>
          <a:custGeom>
            <a:avLst/>
            <a:gdLst/>
            <a:ahLst/>
            <a:cxnLst/>
            <a:rect r="r" b="b" t="t" l="l"/>
            <a:pathLst>
              <a:path h="4116356" w="4116356">
                <a:moveTo>
                  <a:pt x="0" y="0"/>
                </a:moveTo>
                <a:lnTo>
                  <a:pt x="4116356" y="0"/>
                </a:lnTo>
                <a:lnTo>
                  <a:pt x="4116356"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742069" y="-379690"/>
            <a:ext cx="3256087" cy="3256087"/>
          </a:xfrm>
          <a:custGeom>
            <a:avLst/>
            <a:gdLst/>
            <a:ahLst/>
            <a:cxnLst/>
            <a:rect r="r" b="b" t="t" l="l"/>
            <a:pathLst>
              <a:path h="3256087" w="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1521817" y="58161"/>
            <a:ext cx="7150035" cy="1878347"/>
            <a:chOff x="0" y="0"/>
            <a:chExt cx="1107728" cy="291005"/>
          </a:xfrm>
        </p:grpSpPr>
        <p:sp>
          <p:nvSpPr>
            <p:cNvPr name="Freeform 9" id="9"/>
            <p:cNvSpPr/>
            <p:nvPr/>
          </p:nvSpPr>
          <p:spPr>
            <a:xfrm flipH="false" flipV="false" rot="0">
              <a:off x="0" y="0"/>
              <a:ext cx="1107728" cy="291005"/>
            </a:xfrm>
            <a:custGeom>
              <a:avLst/>
              <a:gdLst/>
              <a:ahLst/>
              <a:cxnLst/>
              <a:rect r="r" b="b" t="t" l="l"/>
              <a:pathLst>
                <a:path h="291005" w="1107728">
                  <a:moveTo>
                    <a:pt x="24904" y="0"/>
                  </a:moveTo>
                  <a:lnTo>
                    <a:pt x="1082824" y="0"/>
                  </a:lnTo>
                  <a:cubicBezTo>
                    <a:pt x="1096578" y="0"/>
                    <a:pt x="1107728" y="11150"/>
                    <a:pt x="1107728" y="24904"/>
                  </a:cubicBezTo>
                  <a:lnTo>
                    <a:pt x="1107728" y="266101"/>
                  </a:lnTo>
                  <a:cubicBezTo>
                    <a:pt x="1107728" y="279855"/>
                    <a:pt x="1096578" y="291005"/>
                    <a:pt x="1082824" y="291005"/>
                  </a:cubicBezTo>
                  <a:lnTo>
                    <a:pt x="24904" y="291005"/>
                  </a:lnTo>
                  <a:cubicBezTo>
                    <a:pt x="11150" y="291005"/>
                    <a:pt x="0" y="279855"/>
                    <a:pt x="0" y="266101"/>
                  </a:cubicBezTo>
                  <a:lnTo>
                    <a:pt x="0" y="24904"/>
                  </a:lnTo>
                  <a:cubicBezTo>
                    <a:pt x="0" y="11150"/>
                    <a:pt x="11150" y="0"/>
                    <a:pt x="24904" y="0"/>
                  </a:cubicBezTo>
                  <a:close/>
                </a:path>
              </a:pathLst>
            </a:custGeom>
            <a:solidFill>
              <a:srgbClr val="FFFFFF"/>
            </a:solidFill>
          </p:spPr>
        </p:sp>
      </p:grpSp>
      <p:grpSp>
        <p:nvGrpSpPr>
          <p:cNvPr name="Group 10" id="10"/>
          <p:cNvGrpSpPr/>
          <p:nvPr/>
        </p:nvGrpSpPr>
        <p:grpSpPr>
          <a:xfrm rot="0">
            <a:off x="6503036" y="5935725"/>
            <a:ext cx="6223651" cy="4166442"/>
            <a:chOff x="0" y="0"/>
            <a:chExt cx="8298201" cy="5555256"/>
          </a:xfrm>
        </p:grpSpPr>
        <p:pic>
          <p:nvPicPr>
            <p:cNvPr name="Picture 11" id="11"/>
            <p:cNvPicPr>
              <a:picLocks noChangeAspect="true"/>
            </p:cNvPicPr>
            <p:nvPr/>
          </p:nvPicPr>
          <p:blipFill>
            <a:blip r:embed="rId5"/>
            <a:srcRect l="20894" t="0" r="20894" b="0"/>
            <a:stretch>
              <a:fillRect/>
            </a:stretch>
          </p:blipFill>
          <p:spPr>
            <a:xfrm flipH="false" flipV="false">
              <a:off x="0" y="0"/>
              <a:ext cx="8298201" cy="5555256"/>
            </a:xfrm>
            <a:prstGeom prst="rect">
              <a:avLst/>
            </a:prstGeom>
          </p:spPr>
        </p:pic>
      </p:grpSp>
      <p:grpSp>
        <p:nvGrpSpPr>
          <p:cNvPr name="Group 12" id="12"/>
          <p:cNvGrpSpPr/>
          <p:nvPr/>
        </p:nvGrpSpPr>
        <p:grpSpPr>
          <a:xfrm rot="-10800000">
            <a:off x="12726687" y="9900240"/>
            <a:ext cx="6662939" cy="762000"/>
            <a:chOff x="0" y="0"/>
            <a:chExt cx="1754848" cy="200691"/>
          </a:xfrm>
        </p:grpSpPr>
        <p:sp>
          <p:nvSpPr>
            <p:cNvPr name="Freeform 13" id="13"/>
            <p:cNvSpPr/>
            <p:nvPr/>
          </p:nvSpPr>
          <p:spPr>
            <a:xfrm flipH="false" flipV="false" rot="0">
              <a:off x="0" y="0"/>
              <a:ext cx="1754848" cy="200691"/>
            </a:xfrm>
            <a:custGeom>
              <a:avLst/>
              <a:gdLst/>
              <a:ahLst/>
              <a:cxnLst/>
              <a:rect r="r" b="b" t="t" l="l"/>
              <a:pathLst>
                <a:path h="200691" w="1754848">
                  <a:moveTo>
                    <a:pt x="203200" y="0"/>
                  </a:moveTo>
                  <a:lnTo>
                    <a:pt x="1754848" y="0"/>
                  </a:lnTo>
                  <a:lnTo>
                    <a:pt x="1551648" y="200691"/>
                  </a:lnTo>
                  <a:lnTo>
                    <a:pt x="0" y="200691"/>
                  </a:lnTo>
                  <a:lnTo>
                    <a:pt x="203200" y="0"/>
                  </a:lnTo>
                  <a:close/>
                </a:path>
              </a:pathLst>
            </a:custGeom>
            <a:solidFill>
              <a:srgbClr val="1C5739"/>
            </a:solidFill>
          </p:spPr>
        </p:sp>
        <p:sp>
          <p:nvSpPr>
            <p:cNvPr name="TextBox 14" id="14"/>
            <p:cNvSpPr txBox="true"/>
            <p:nvPr/>
          </p:nvSpPr>
          <p:spPr>
            <a:xfrm>
              <a:off x="101600" y="-47625"/>
              <a:ext cx="1551648" cy="248316"/>
            </a:xfrm>
            <a:prstGeom prst="rect">
              <a:avLst/>
            </a:prstGeom>
          </p:spPr>
          <p:txBody>
            <a:bodyPr anchor="ctr" rtlCol="false" tIns="50800" lIns="50800" bIns="50800" rIns="50800"/>
            <a:lstStyle/>
            <a:p>
              <a:pPr algn="ctr">
                <a:lnSpc>
                  <a:spcPts val="2940"/>
                </a:lnSpc>
              </a:pPr>
            </a:p>
          </p:txBody>
        </p:sp>
      </p:grpSp>
      <p:grpSp>
        <p:nvGrpSpPr>
          <p:cNvPr name="Group 15" id="15"/>
          <p:cNvGrpSpPr/>
          <p:nvPr/>
        </p:nvGrpSpPr>
        <p:grpSpPr>
          <a:xfrm rot="0">
            <a:off x="95587" y="5935725"/>
            <a:ext cx="6226474" cy="4166442"/>
            <a:chOff x="0" y="0"/>
            <a:chExt cx="8301966" cy="5555256"/>
          </a:xfrm>
        </p:grpSpPr>
        <p:pic>
          <p:nvPicPr>
            <p:cNvPr name="Picture 16" id="16"/>
            <p:cNvPicPr>
              <a:picLocks noChangeAspect="true"/>
            </p:cNvPicPr>
            <p:nvPr/>
          </p:nvPicPr>
          <p:blipFill>
            <a:blip r:embed="rId6"/>
            <a:srcRect l="2178" t="0" r="2178" b="0"/>
            <a:stretch>
              <a:fillRect/>
            </a:stretch>
          </p:blipFill>
          <p:spPr>
            <a:xfrm flipH="false" flipV="false">
              <a:off x="0" y="0"/>
              <a:ext cx="8301966" cy="5555256"/>
            </a:xfrm>
            <a:prstGeom prst="rect">
              <a:avLst/>
            </a:prstGeom>
          </p:spPr>
        </p:pic>
      </p:grpSp>
      <p:grpSp>
        <p:nvGrpSpPr>
          <p:cNvPr name="Group 17" id="17"/>
          <p:cNvGrpSpPr/>
          <p:nvPr/>
        </p:nvGrpSpPr>
        <p:grpSpPr>
          <a:xfrm rot="0">
            <a:off x="12908562" y="5935725"/>
            <a:ext cx="5286592" cy="4166442"/>
            <a:chOff x="0" y="0"/>
            <a:chExt cx="7048790" cy="5555256"/>
          </a:xfrm>
        </p:grpSpPr>
        <p:pic>
          <p:nvPicPr>
            <p:cNvPr name="Picture 18" id="18"/>
            <p:cNvPicPr>
              <a:picLocks noChangeAspect="true"/>
            </p:cNvPicPr>
            <p:nvPr/>
          </p:nvPicPr>
          <p:blipFill>
            <a:blip r:embed="rId7"/>
            <a:srcRect l="0" t="17489" r="0" b="516"/>
            <a:stretch>
              <a:fillRect/>
            </a:stretch>
          </p:blipFill>
          <p:spPr>
            <a:xfrm flipH="false" flipV="false">
              <a:off x="0" y="0"/>
              <a:ext cx="7048790" cy="5555256"/>
            </a:xfrm>
            <a:prstGeom prst="rect">
              <a:avLst/>
            </a:prstGeom>
          </p:spPr>
        </p:pic>
      </p:grpSp>
      <p:sp>
        <p:nvSpPr>
          <p:cNvPr name="TextBox 19" id="19"/>
          <p:cNvSpPr txBox="true"/>
          <p:nvPr/>
        </p:nvSpPr>
        <p:spPr>
          <a:xfrm rot="0">
            <a:off x="177820" y="2210597"/>
            <a:ext cx="17932360" cy="1296673"/>
          </a:xfrm>
          <a:prstGeom prst="rect">
            <a:avLst/>
          </a:prstGeom>
        </p:spPr>
        <p:txBody>
          <a:bodyPr anchor="t" rtlCol="false" tIns="0" lIns="0" bIns="0" rIns="0">
            <a:spAutoFit/>
          </a:bodyPr>
          <a:lstStyle/>
          <a:p>
            <a:pPr algn="ctr">
              <a:lnSpc>
                <a:spcPts val="5060"/>
              </a:lnSpc>
            </a:pPr>
            <a:r>
              <a:rPr lang="en-US" sz="4600" b="true">
                <a:solidFill>
                  <a:srgbClr val="1C5739"/>
                </a:solidFill>
                <a:latin typeface="HK Grotesk Bold"/>
                <a:ea typeface="HK Grotesk Bold"/>
                <a:cs typeface="HK Grotesk Bold"/>
                <a:sym typeface="HK Grotesk Bold"/>
              </a:rPr>
              <a:t>Establishment of</a:t>
            </a:r>
            <a:r>
              <a:rPr lang="en-US" b="true" sz="4600">
                <a:solidFill>
                  <a:srgbClr val="1C5739"/>
                </a:solidFill>
                <a:latin typeface="HK Grotesk Bold"/>
                <a:ea typeface="HK Grotesk Bold"/>
                <a:cs typeface="HK Grotesk Bold"/>
                <a:sym typeface="HK Grotesk Bold"/>
              </a:rPr>
              <a:t> Service Center No. 2146 </a:t>
            </a:r>
          </a:p>
          <a:p>
            <a:pPr algn="ctr">
              <a:lnSpc>
                <a:spcPts val="5060"/>
              </a:lnSpc>
            </a:pPr>
            <a:r>
              <a:rPr lang="en-US" b="true" sz="4600">
                <a:solidFill>
                  <a:srgbClr val="1C5739"/>
                </a:solidFill>
                <a:latin typeface="HK Grotesk Bold"/>
                <a:ea typeface="HK Grotesk Bold"/>
                <a:cs typeface="HK Grotesk Bold"/>
                <a:sym typeface="HK Grotesk Bold"/>
              </a:rPr>
              <a:t>of the Ministry of Internal Affairs</a:t>
            </a:r>
          </a:p>
        </p:txBody>
      </p:sp>
      <p:sp>
        <p:nvSpPr>
          <p:cNvPr name="TextBox 20" id="20"/>
          <p:cNvSpPr txBox="true"/>
          <p:nvPr/>
        </p:nvSpPr>
        <p:spPr>
          <a:xfrm rot="0">
            <a:off x="657524" y="3681259"/>
            <a:ext cx="16972952" cy="1693545"/>
          </a:xfrm>
          <a:prstGeom prst="rect">
            <a:avLst/>
          </a:prstGeom>
        </p:spPr>
        <p:txBody>
          <a:bodyPr anchor="t" rtlCol="false" tIns="0" lIns="0" bIns="0" rIns="0">
            <a:spAutoFit/>
          </a:bodyPr>
          <a:lstStyle/>
          <a:p>
            <a:pPr algn="just" marL="496569" indent="-248284" lvl="1">
              <a:lnSpc>
                <a:spcPts val="3449"/>
              </a:lnSpc>
              <a:buFont typeface="Arial"/>
              <a:buChar char="•"/>
            </a:pPr>
            <a:r>
              <a:rPr lang="en-US" b="true" sz="2299">
                <a:solidFill>
                  <a:srgbClr val="000000"/>
                </a:solidFill>
                <a:latin typeface="Open Sans Medium"/>
                <a:ea typeface="Open Sans Medium"/>
                <a:cs typeface="Open Sans Medium"/>
                <a:sym typeface="Open Sans Medium"/>
              </a:rPr>
              <a:t>In June 2024, a branch of the Ministry of Internal Affairs Service Center No. 2146 began operations.</a:t>
            </a:r>
          </a:p>
          <a:p>
            <a:pPr algn="just" marL="496569" indent="-248284" lvl="1">
              <a:lnSpc>
                <a:spcPts val="3449"/>
              </a:lnSpc>
              <a:buFont typeface="Arial"/>
              <a:buChar char="•"/>
            </a:pPr>
            <a:r>
              <a:rPr lang="en-US" b="true" sz="2299">
                <a:solidFill>
                  <a:srgbClr val="000000"/>
                </a:solidFill>
                <a:latin typeface="Open Sans Medium"/>
                <a:ea typeface="Open Sans Medium"/>
                <a:cs typeface="Open Sans Medium"/>
                <a:sym typeface="Open Sans Medium"/>
              </a:rPr>
              <a:t>At this center, you can quickly register a vehicle, exchange a driver’s license, obtain an international driver’s license, and order custom license plates.</a:t>
            </a:r>
          </a:p>
          <a:p>
            <a:pPr algn="just" marL="496569" indent="-248284" lvl="1">
              <a:lnSpc>
                <a:spcPts val="3449"/>
              </a:lnSpc>
              <a:buFont typeface="Arial"/>
              <a:buChar char="•"/>
            </a:pPr>
            <a:r>
              <a:rPr lang="en-US" b="true" sz="2299">
                <a:solidFill>
                  <a:srgbClr val="000000"/>
                </a:solidFill>
                <a:latin typeface="Open Sans Medium"/>
                <a:ea typeface="Open Sans Medium"/>
                <a:cs typeface="Open Sans Medium"/>
                <a:sym typeface="Open Sans Medium"/>
              </a:rPr>
              <a:t>Since it opened, the center has contributed over 1,000,000 hryvnias to the local community budget.</a:t>
            </a:r>
          </a:p>
        </p:txBody>
      </p:sp>
      <p:sp>
        <p:nvSpPr>
          <p:cNvPr name="TextBox 21" id="21"/>
          <p:cNvSpPr txBox="true"/>
          <p:nvPr/>
        </p:nvSpPr>
        <p:spPr>
          <a:xfrm rot="0">
            <a:off x="954481" y="326253"/>
            <a:ext cx="10713642" cy="1294539"/>
          </a:xfrm>
          <a:prstGeom prst="rect">
            <a:avLst/>
          </a:prstGeom>
        </p:spPr>
        <p:txBody>
          <a:bodyPr anchor="t" rtlCol="false" tIns="0" lIns="0" bIns="0" rIns="0">
            <a:spAutoFit/>
          </a:bodyPr>
          <a:lstStyle/>
          <a:p>
            <a:pPr algn="ctr">
              <a:lnSpc>
                <a:spcPts val="4988"/>
              </a:lnSpc>
            </a:pPr>
            <a:r>
              <a:rPr lang="en-US" b="true" sz="4089" spc="400">
                <a:solidFill>
                  <a:srgbClr val="FFFFFF"/>
                </a:solidFill>
                <a:latin typeface="Poppins Bold"/>
                <a:ea typeface="Poppins Bold"/>
                <a:cs typeface="Poppins Bold"/>
                <a:sym typeface="Poppins Bold"/>
              </a:rPr>
              <a:t>The most important initiatives of the last 3 years</a:t>
            </a:r>
          </a:p>
        </p:txBody>
      </p:sp>
      <p:grpSp>
        <p:nvGrpSpPr>
          <p:cNvPr name="Group 22" id="22"/>
          <p:cNvGrpSpPr/>
          <p:nvPr/>
        </p:nvGrpSpPr>
        <p:grpSpPr>
          <a:xfrm rot="0">
            <a:off x="6371918" y="5935725"/>
            <a:ext cx="6486788" cy="4166442"/>
            <a:chOff x="0" y="0"/>
            <a:chExt cx="18949911" cy="12171464"/>
          </a:xfrm>
        </p:grpSpPr>
        <p:sp>
          <p:nvSpPr>
            <p:cNvPr name="Freeform 23" id="23"/>
            <p:cNvSpPr/>
            <p:nvPr/>
          </p:nvSpPr>
          <p:spPr>
            <a:xfrm flipH="false" flipV="false" rot="0">
              <a:off x="0" y="0"/>
              <a:ext cx="18950051" cy="12171426"/>
            </a:xfrm>
            <a:custGeom>
              <a:avLst/>
              <a:gdLst/>
              <a:ahLst/>
              <a:cxnLst/>
              <a:rect r="r" b="b" t="t" l="l"/>
              <a:pathLst>
                <a:path h="12171426" w="18950051">
                  <a:moveTo>
                    <a:pt x="292100" y="0"/>
                  </a:moveTo>
                  <a:cubicBezTo>
                    <a:pt x="214630" y="0"/>
                    <a:pt x="140335" y="30734"/>
                    <a:pt x="85598" y="85598"/>
                  </a:cubicBezTo>
                  <a:cubicBezTo>
                    <a:pt x="30861" y="140462"/>
                    <a:pt x="0" y="214630"/>
                    <a:pt x="0" y="292100"/>
                  </a:cubicBezTo>
                  <a:lnTo>
                    <a:pt x="0" y="11879326"/>
                  </a:lnTo>
                  <a:cubicBezTo>
                    <a:pt x="0" y="11956796"/>
                    <a:pt x="30734" y="12031091"/>
                    <a:pt x="85598" y="12085828"/>
                  </a:cubicBezTo>
                  <a:cubicBezTo>
                    <a:pt x="140462" y="12140565"/>
                    <a:pt x="214376" y="12171299"/>
                    <a:pt x="291719" y="12171426"/>
                  </a:cubicBezTo>
                  <a:lnTo>
                    <a:pt x="18658332" y="12171426"/>
                  </a:lnTo>
                  <a:cubicBezTo>
                    <a:pt x="18735675" y="12171299"/>
                    <a:pt x="18809717" y="12140565"/>
                    <a:pt x="18864453" y="12085828"/>
                  </a:cubicBezTo>
                  <a:cubicBezTo>
                    <a:pt x="18919191" y="12031091"/>
                    <a:pt x="18950051" y="11956796"/>
                    <a:pt x="18950051" y="11879326"/>
                  </a:cubicBezTo>
                  <a:lnTo>
                    <a:pt x="18950051" y="292100"/>
                  </a:lnTo>
                  <a:cubicBezTo>
                    <a:pt x="18950051" y="214630"/>
                    <a:pt x="18919318" y="140335"/>
                    <a:pt x="18864453" y="85598"/>
                  </a:cubicBezTo>
                  <a:cubicBezTo>
                    <a:pt x="18809590" y="30861"/>
                    <a:pt x="18735294" y="0"/>
                    <a:pt x="18657824" y="0"/>
                  </a:cubicBezTo>
                  <a:close/>
                </a:path>
              </a:pathLst>
            </a:custGeom>
            <a:blipFill>
              <a:blip r:embed="rId8"/>
              <a:stretch>
                <a:fillRect l="0" t="-1563" r="-107" b="-15233"/>
              </a:stretch>
            </a:blipFill>
          </p:spPr>
        </p:sp>
      </p:grpSp>
      <p:grpSp>
        <p:nvGrpSpPr>
          <p:cNvPr name="Group 24" id="24"/>
          <p:cNvGrpSpPr/>
          <p:nvPr/>
        </p:nvGrpSpPr>
        <p:grpSpPr>
          <a:xfrm rot="0">
            <a:off x="12226892" y="214044"/>
            <a:ext cx="5532872" cy="1455850"/>
            <a:chOff x="0" y="0"/>
            <a:chExt cx="7377163" cy="1941133"/>
          </a:xfrm>
        </p:grpSpPr>
        <p:sp>
          <p:nvSpPr>
            <p:cNvPr name="TextBox 25" id="25"/>
            <p:cNvSpPr txBox="true"/>
            <p:nvPr/>
          </p:nvSpPr>
          <p:spPr>
            <a:xfrm rot="0">
              <a:off x="1738607" y="584032"/>
              <a:ext cx="5392667" cy="1122754"/>
            </a:xfrm>
            <a:prstGeom prst="rect">
              <a:avLst/>
            </a:prstGeom>
          </p:spPr>
          <p:txBody>
            <a:bodyPr anchor="t" rtlCol="false" tIns="0" lIns="0" bIns="0" rIns="0">
              <a:spAutoFit/>
            </a:bodyPr>
            <a:lstStyle/>
            <a:p>
              <a:pPr algn="l">
                <a:lnSpc>
                  <a:spcPts val="3330"/>
                </a:lnSpc>
              </a:pPr>
              <a:r>
                <a:rPr lang="en-US" sz="2413" spc="236" b="true">
                  <a:solidFill>
                    <a:srgbClr val="397D5A"/>
                  </a:solidFill>
                  <a:latin typeface="Open Sauce Bold"/>
                  <a:ea typeface="Open Sauce Bold"/>
                  <a:cs typeface="Open Sauce Bold"/>
                  <a:sym typeface="Open Sauce Bold"/>
                </a:rPr>
                <a:t>Kamianska community</a:t>
              </a:r>
            </a:p>
            <a:p>
              <a:pPr algn="l" marL="0" indent="0" lvl="0">
                <a:lnSpc>
                  <a:spcPts val="3607"/>
                </a:lnSpc>
                <a:spcBef>
                  <a:spcPct val="0"/>
                </a:spcBef>
              </a:pPr>
            </a:p>
          </p:txBody>
        </p:sp>
        <p:sp>
          <p:nvSpPr>
            <p:cNvPr name="TextBox 26" id="26"/>
            <p:cNvSpPr txBox="true"/>
            <p:nvPr/>
          </p:nvSpPr>
          <p:spPr>
            <a:xfrm rot="0">
              <a:off x="1738607" y="1260377"/>
              <a:ext cx="5638556" cy="382805"/>
            </a:xfrm>
            <a:prstGeom prst="rect">
              <a:avLst/>
            </a:prstGeom>
          </p:spPr>
          <p:txBody>
            <a:bodyPr anchor="t" rtlCol="false" tIns="0" lIns="0" bIns="0" rIns="0">
              <a:spAutoFit/>
            </a:bodyPr>
            <a:lstStyle/>
            <a:p>
              <a:pPr algn="l" marL="0" indent="0" lvl="0">
                <a:lnSpc>
                  <a:spcPts val="2450"/>
                </a:lnSpc>
                <a:spcBef>
                  <a:spcPct val="0"/>
                </a:spcBef>
              </a:pPr>
              <a:r>
                <a:rPr lang="en-US" sz="1775" spc="174">
                  <a:solidFill>
                    <a:srgbClr val="231F20"/>
                  </a:solidFill>
                  <a:latin typeface="Open Sauce"/>
                  <a:ea typeface="Open Sauce"/>
                  <a:cs typeface="Open Sauce"/>
                  <a:sym typeface="Open Sauce"/>
                </a:rPr>
                <a:t>Transcarpathian region, Ukraine</a:t>
              </a:r>
            </a:p>
          </p:txBody>
        </p:sp>
        <p:sp>
          <p:nvSpPr>
            <p:cNvPr name="Freeform 27" id="27"/>
            <p:cNvSpPr/>
            <p:nvPr/>
          </p:nvSpPr>
          <p:spPr>
            <a:xfrm flipH="false" flipV="false" rot="0">
              <a:off x="0" y="0"/>
              <a:ext cx="1339961" cy="1941133"/>
            </a:xfrm>
            <a:custGeom>
              <a:avLst/>
              <a:gdLst/>
              <a:ahLst/>
              <a:cxnLst/>
              <a:rect r="r" b="b" t="t" l="l"/>
              <a:pathLst>
                <a:path h="1941133" w="1339961">
                  <a:moveTo>
                    <a:pt x="0" y="0"/>
                  </a:moveTo>
                  <a:lnTo>
                    <a:pt x="1339961" y="0"/>
                  </a:lnTo>
                  <a:lnTo>
                    <a:pt x="1339961" y="1941133"/>
                  </a:lnTo>
                  <a:lnTo>
                    <a:pt x="0" y="1941133"/>
                  </a:lnTo>
                  <a:lnTo>
                    <a:pt x="0" y="0"/>
                  </a:lnTo>
                  <a:close/>
                </a:path>
              </a:pathLst>
            </a:custGeom>
            <a:blipFill>
              <a:blip r:embed="rId9"/>
              <a:stretch>
                <a:fillRect l="0" t="0" r="0" b="0"/>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DAHEx_iGEa0</dc:identifier>
  <dcterms:modified xsi:type="dcterms:W3CDTF">2011-08-01T06:04:30Z</dcterms:modified>
  <cp:revision>1</cp:revision>
  <dc:title>Kamianska territorial community</dc:title>
</cp:coreProperties>
</file>