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8" r:id="rId4"/>
    <p:sldId id="257" r:id="rId5"/>
    <p:sldId id="258" r:id="rId6"/>
    <p:sldId id="260" r:id="rId7"/>
    <p:sldId id="270" r:id="rId8"/>
    <p:sldId id="263" r:id="rId9"/>
    <p:sldId id="269" r:id="rId10"/>
    <p:sldId id="271" r:id="rId11"/>
    <p:sldId id="272" r:id="rId12"/>
    <p:sldId id="273" r:id="rId13"/>
    <p:sldId id="274" r:id="rId14"/>
    <p:sldId id="275" r:id="rId15"/>
    <p:sldId id="277" r:id="rId16"/>
    <p:sldId id="276" r:id="rId17"/>
    <p:sldId id="278" r:id="rId18"/>
    <p:sldId id="279" r:id="rId19"/>
    <p:sldId id="280" r:id="rId20"/>
    <p:sldId id="281" r:id="rId21"/>
    <p:sldId id="282" r:id="rId22"/>
    <p:sldId id="28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D13AB6B3-8A87-4552-B2D8-E8843D54D83D}">
          <p14:sldIdLst>
            <p14:sldId id="256"/>
            <p14:sldId id="267"/>
            <p14:sldId id="268"/>
            <p14:sldId id="257"/>
            <p14:sldId id="258"/>
          </p14:sldIdLst>
        </p14:section>
        <p14:section name="Розділ без заголовка" id="{0D951FA8-8743-4BFB-94FB-195BE828FF66}">
          <p14:sldIdLst>
            <p14:sldId id="260"/>
            <p14:sldId id="270"/>
            <p14:sldId id="263"/>
            <p14:sldId id="269"/>
            <p14:sldId id="271"/>
            <p14:sldId id="272"/>
            <p14:sldId id="273"/>
            <p14:sldId id="274"/>
            <p14:sldId id="275"/>
            <p14:sldId id="277"/>
            <p14:sldId id="276"/>
            <p14:sldId id="278"/>
            <p14:sldId id="279"/>
            <p14:sldId id="280"/>
            <p14:sldId id="281"/>
            <p14:sldId id="282"/>
            <p14:sldId id="283"/>
          </p14:sldIdLst>
        </p14:section>
        <p14:section name="Розділ без заголовка" id="{52DD1480-BE2A-4725-875B-CE7A9A5F8F3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20.03.2026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forms/d/e/1FAIpQLSfHEykuMlWpOLNEBUefBC6F5Q06dQTvgS63pZ4VKqrz1WYi7A/viewform?usp=preview"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539552" y="3736776"/>
            <a:ext cx="5544616" cy="1420415"/>
          </a:xfrm>
          <a:prstGeom prst="rect">
            <a:avLst/>
          </a:prstGeom>
        </p:spPr>
        <p:txBody>
          <a:bodyPr wrap="square">
            <a:spAutoFit/>
          </a:bodyPr>
          <a:lstStyle/>
          <a:p>
            <a:pPr algn="ctr"/>
            <a:endParaRPr lang="en-US" altLang="en-US" sz="1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1F1BEDA-3C66-1A79-36C0-C374D86ABF2C}"/>
              </a:ext>
            </a:extLst>
          </p:cNvPr>
          <p:cNvPicPr>
            <a:picLocks noChangeAspect="1"/>
          </p:cNvPicPr>
          <p:nvPr/>
        </p:nvPicPr>
        <p:blipFill>
          <a:blip r:embed="rId2"/>
          <a:srcRect/>
          <a:stretch/>
        </p:blipFill>
        <p:spPr>
          <a:xfrm>
            <a:off x="2483768" y="44624"/>
            <a:ext cx="4680520" cy="4176464"/>
          </a:xfrm>
          <a:prstGeom prst="rect">
            <a:avLst/>
          </a:prstGeom>
          <a:solidFill>
            <a:schemeClr val="bg1"/>
          </a:solidFill>
        </p:spPr>
      </p:pic>
      <p:sp>
        <p:nvSpPr>
          <p:cNvPr id="5" name="TextBox 4">
            <a:extLst>
              <a:ext uri="{FF2B5EF4-FFF2-40B4-BE49-F238E27FC236}">
                <a16:creationId xmlns:a16="http://schemas.microsoft.com/office/drawing/2014/main" id="{B7BF00E9-8561-C681-6B95-72CAA72E8289}"/>
              </a:ext>
            </a:extLst>
          </p:cNvPr>
          <p:cNvSpPr txBox="1"/>
          <p:nvPr/>
        </p:nvSpPr>
        <p:spPr>
          <a:xfrm>
            <a:off x="611560" y="4509120"/>
            <a:ext cx="8064896" cy="1815882"/>
          </a:xfrm>
          <a:prstGeom prst="rect">
            <a:avLst/>
          </a:prstGeom>
          <a:noFill/>
        </p:spPr>
        <p:txBody>
          <a:bodyPr wrap="square">
            <a:spAutoFit/>
          </a:bodyPr>
          <a:lstStyle/>
          <a:p>
            <a:pPr algn="ctr"/>
            <a:r>
              <a:rPr lang="uk-UA" sz="4000" b="1" noProof="0" dirty="0" err="1">
                <a:latin typeface="Times New Roman" panose="02020603050405020304" pitchFamily="18" charset="0"/>
                <a:cs typeface="Times New Roman" panose="02020603050405020304" pitchFamily="18" charset="0"/>
              </a:rPr>
              <a:t>Підсумкови</a:t>
            </a:r>
            <a:r>
              <a:rPr lang="uk-UA" sz="4000" b="1" dirty="0">
                <a:latin typeface="Times New Roman" panose="02020603050405020304" pitchFamily="18" charset="0"/>
                <a:cs typeface="Times New Roman" panose="02020603050405020304" pitchFamily="18" charset="0"/>
              </a:rPr>
              <a:t>й звіт</a:t>
            </a:r>
            <a:r>
              <a:rPr lang="uk-UA" sz="4000" b="1" noProof="0" dirty="0">
                <a:latin typeface="Times New Roman" panose="02020603050405020304" pitchFamily="18" charset="0"/>
                <a:cs typeface="Times New Roman" panose="02020603050405020304" pitchFamily="18" charset="0"/>
              </a:rPr>
              <a:t> </a:t>
            </a:r>
          </a:p>
          <a:p>
            <a:pPr algn="ctr"/>
            <a:r>
              <a:rPr lang="ru-RU" sz="2400" dirty="0">
                <a:latin typeface="Times New Roman" panose="02020603050405020304" pitchFamily="18" charset="0"/>
                <a:cs typeface="Times New Roman" panose="02020603050405020304" pitchFamily="18" charset="0"/>
              </a:rPr>
              <a:t>за результатами </a:t>
            </a:r>
            <a:r>
              <a:rPr lang="ru-RU" sz="2400" dirty="0" err="1">
                <a:latin typeface="Times New Roman" panose="02020603050405020304" pitchFamily="18" charset="0"/>
                <a:cs typeface="Times New Roman" panose="02020603050405020304" pitchFamily="18" charset="0"/>
              </a:rPr>
              <a:t>оцінювання</a:t>
            </a:r>
            <a:r>
              <a:rPr lang="ru-RU" sz="2400" dirty="0">
                <a:latin typeface="Times New Roman" panose="02020603050405020304" pitchFamily="18" charset="0"/>
                <a:cs typeface="Times New Roman" panose="02020603050405020304" pitchFamily="18" charset="0"/>
              </a:rPr>
              <a:t> потреб </a:t>
            </a:r>
            <a:r>
              <a:rPr lang="ru-RU" sz="2400" dirty="0" err="1">
                <a:latin typeface="Times New Roman" panose="02020603050405020304" pitchFamily="18" charset="0"/>
                <a:cs typeface="Times New Roman" panose="02020603050405020304" pitchFamily="18" charset="0"/>
              </a:rPr>
              <a:t>внутрішньо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переміщених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осіб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Кам’янської</a:t>
            </a:r>
            <a:r>
              <a:rPr lang="ru-RU" sz="2400" dirty="0">
                <a:latin typeface="Times New Roman" panose="02020603050405020304" pitchFamily="18" charset="0"/>
                <a:cs typeface="Times New Roman" panose="02020603050405020304" pitchFamily="18" charset="0"/>
              </a:rPr>
              <a:t> ТГ</a:t>
            </a:r>
          </a:p>
          <a:p>
            <a:pPr algn="ctr"/>
            <a:r>
              <a:rPr lang="ru-RU" sz="2400" noProof="0" dirty="0">
                <a:latin typeface="Times New Roman" panose="02020603050405020304" pitchFamily="18" charset="0"/>
                <a:cs typeface="Times New Roman" panose="02020603050405020304" pitchFamily="18" charset="0"/>
              </a:rPr>
              <a:t>2026 </a:t>
            </a:r>
            <a:r>
              <a:rPr lang="ru-RU" sz="2400" dirty="0" err="1">
                <a:latin typeface="Times New Roman" panose="02020603050405020304" pitchFamily="18" charset="0"/>
                <a:cs typeface="Times New Roman" panose="02020603050405020304" pitchFamily="18" charset="0"/>
              </a:rPr>
              <a:t>рік</a:t>
            </a:r>
            <a:endParaRPr lang="uk-UA" sz="2400" noProof="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11. Чи були у вас труднощі при оформлені статусу ВПО?. Количество ответов: 5 ответов.">
            <a:extLst>
              <a:ext uri="{FF2B5EF4-FFF2-40B4-BE49-F238E27FC236}">
                <a16:creationId xmlns:a16="http://schemas.microsoft.com/office/drawing/2014/main" id="{28A5D1B4-2D41-81CC-B948-9B48B4E10B11}"/>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539552" y="188640"/>
            <a:ext cx="8370391" cy="3456384"/>
          </a:xfrm>
          <a:prstGeom prst="rect">
            <a:avLst/>
          </a:prstGeom>
          <a:noFill/>
          <a:ln>
            <a:noFill/>
          </a:ln>
        </p:spPr>
      </p:pic>
      <p:sp>
        <p:nvSpPr>
          <p:cNvPr id="3" name="Стрічка: нахилена вгору 2">
            <a:extLst>
              <a:ext uri="{FF2B5EF4-FFF2-40B4-BE49-F238E27FC236}">
                <a16:creationId xmlns:a16="http://schemas.microsoft.com/office/drawing/2014/main" id="{BA4D0C2A-0AD9-95F8-1C9C-4AA7C3AC2C60}"/>
              </a:ext>
            </a:extLst>
          </p:cNvPr>
          <p:cNvSpPr/>
          <p:nvPr/>
        </p:nvSpPr>
        <p:spPr>
          <a:xfrm>
            <a:off x="395536" y="692696"/>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9</a:t>
            </a:r>
            <a:endParaRPr lang="ru-UA" dirty="0"/>
          </a:p>
        </p:txBody>
      </p:sp>
      <p:pic>
        <p:nvPicPr>
          <p:cNvPr id="5" name="Рисунок 4" descr="Диаграмма ответов в Формах. Вопрос: 12. Чи стикалися Ви або члени Вашої сім'ї з якими-небудь труднощами за час перебування в цій громаді?. Количество ответов: 5 ответов.">
            <a:extLst>
              <a:ext uri="{FF2B5EF4-FFF2-40B4-BE49-F238E27FC236}">
                <a16:creationId xmlns:a16="http://schemas.microsoft.com/office/drawing/2014/main" id="{2C1404CA-CC24-5DF8-B166-F0A92879189F}"/>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029697" y="3371983"/>
            <a:ext cx="7290271" cy="3323129"/>
          </a:xfrm>
          <a:prstGeom prst="rect">
            <a:avLst/>
          </a:prstGeom>
          <a:noFill/>
          <a:ln>
            <a:noFill/>
          </a:ln>
        </p:spPr>
      </p:pic>
      <p:sp>
        <p:nvSpPr>
          <p:cNvPr id="6" name="Стрічка: нахилена вгору 5">
            <a:extLst>
              <a:ext uri="{FF2B5EF4-FFF2-40B4-BE49-F238E27FC236}">
                <a16:creationId xmlns:a16="http://schemas.microsoft.com/office/drawing/2014/main" id="{BF06CDEA-07C9-E316-2D05-FD106DDCD780}"/>
              </a:ext>
            </a:extLst>
          </p:cNvPr>
          <p:cNvSpPr/>
          <p:nvPr/>
        </p:nvSpPr>
        <p:spPr>
          <a:xfrm>
            <a:off x="824032" y="4065695"/>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10</a:t>
            </a:r>
            <a:endParaRPr lang="ru-UA" dirty="0"/>
          </a:p>
        </p:txBody>
      </p:sp>
    </p:spTree>
    <p:extLst>
      <p:ext uri="{BB962C8B-B14F-4D97-AF65-F5344CB8AC3E}">
        <p14:creationId xmlns:p14="http://schemas.microsoft.com/office/powerpoint/2010/main" val="3020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14. Чи достатньо Вам взагалі інформації щодо прав та можливостей ВПО?. Количество ответов: 5 ответов.">
            <a:extLst>
              <a:ext uri="{FF2B5EF4-FFF2-40B4-BE49-F238E27FC236}">
                <a16:creationId xmlns:a16="http://schemas.microsoft.com/office/drawing/2014/main" id="{1CDDF5E9-E41E-7428-522B-13DBC06E234D}"/>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83568" y="188640"/>
            <a:ext cx="8010351" cy="3096344"/>
          </a:xfrm>
          <a:prstGeom prst="rect">
            <a:avLst/>
          </a:prstGeom>
          <a:noFill/>
          <a:ln>
            <a:noFill/>
          </a:ln>
        </p:spPr>
      </p:pic>
      <p:pic>
        <p:nvPicPr>
          <p:cNvPr id="3" name="Рисунок 2" descr="Диаграмма ответов в Формах. Вопрос: 15. Звідки Ви отримуєте інформацію про свої права та можливості як ВПО? (можна обрати декілька варіантів відповідей). Количество ответов: 5 ответов.">
            <a:extLst>
              <a:ext uri="{FF2B5EF4-FFF2-40B4-BE49-F238E27FC236}">
                <a16:creationId xmlns:a16="http://schemas.microsoft.com/office/drawing/2014/main" id="{471F54F9-94F6-3B39-AED6-DD72CCF398C6}"/>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3568" y="3068960"/>
            <a:ext cx="8010351" cy="3600400"/>
          </a:xfrm>
          <a:prstGeom prst="rect">
            <a:avLst/>
          </a:prstGeom>
          <a:noFill/>
          <a:ln>
            <a:noFill/>
          </a:ln>
        </p:spPr>
      </p:pic>
      <p:sp>
        <p:nvSpPr>
          <p:cNvPr id="5" name="Стрічка: нахилена вгору 4">
            <a:extLst>
              <a:ext uri="{FF2B5EF4-FFF2-40B4-BE49-F238E27FC236}">
                <a16:creationId xmlns:a16="http://schemas.microsoft.com/office/drawing/2014/main" id="{68E04697-7569-7934-3F92-888047F91231}"/>
              </a:ext>
            </a:extLst>
          </p:cNvPr>
          <p:cNvSpPr/>
          <p:nvPr/>
        </p:nvSpPr>
        <p:spPr>
          <a:xfrm>
            <a:off x="484144" y="3807332"/>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12</a:t>
            </a:r>
            <a:endParaRPr lang="ru-UA" dirty="0"/>
          </a:p>
        </p:txBody>
      </p:sp>
      <p:sp>
        <p:nvSpPr>
          <p:cNvPr id="6" name="Стрічка: нахилена вгору 5">
            <a:extLst>
              <a:ext uri="{FF2B5EF4-FFF2-40B4-BE49-F238E27FC236}">
                <a16:creationId xmlns:a16="http://schemas.microsoft.com/office/drawing/2014/main" id="{07386A64-136B-2CBF-9D14-4AA94C9E2731}"/>
              </a:ext>
            </a:extLst>
          </p:cNvPr>
          <p:cNvSpPr/>
          <p:nvPr/>
        </p:nvSpPr>
        <p:spPr>
          <a:xfrm>
            <a:off x="514410" y="620688"/>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11</a:t>
            </a:r>
            <a:endParaRPr lang="ru-UA" dirty="0"/>
          </a:p>
        </p:txBody>
      </p:sp>
    </p:spTree>
    <p:extLst>
      <p:ext uri="{BB962C8B-B14F-4D97-AF65-F5344CB8AC3E}">
        <p14:creationId xmlns:p14="http://schemas.microsoft.com/office/powerpoint/2010/main" val="118389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17. Як би Ви взагалі оцінили відкритість місцевої влади в громаді, де Ви перебуваєте, до ВПО та їх проблем?. Количество ответов: 5 ответов.">
            <a:extLst>
              <a:ext uri="{FF2B5EF4-FFF2-40B4-BE49-F238E27FC236}">
                <a16:creationId xmlns:a16="http://schemas.microsoft.com/office/drawing/2014/main" id="{8D755F4C-34F9-028D-A576-0BDEE28039E0}"/>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95536" y="188641"/>
            <a:ext cx="8352928" cy="3672408"/>
          </a:xfrm>
          <a:prstGeom prst="rect">
            <a:avLst/>
          </a:prstGeom>
          <a:noFill/>
          <a:ln>
            <a:noFill/>
          </a:ln>
        </p:spPr>
      </p:pic>
      <p:pic>
        <p:nvPicPr>
          <p:cNvPr id="3" name="Рисунок 2" descr="Диаграмма ответов в Формах. Вопрос: 26.Чи є у Вас/членів Вашої родини доступ до медичних послуг в місці, де Ви зараз перебуваєте? . Количество ответов: 5 ответов.">
            <a:extLst>
              <a:ext uri="{FF2B5EF4-FFF2-40B4-BE49-F238E27FC236}">
                <a16:creationId xmlns:a16="http://schemas.microsoft.com/office/drawing/2014/main" id="{798C1F57-1813-7D4F-2A3E-F8C95C0B1361}"/>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67544" y="3501009"/>
            <a:ext cx="7560840" cy="3356992"/>
          </a:xfrm>
          <a:prstGeom prst="rect">
            <a:avLst/>
          </a:prstGeom>
          <a:noFill/>
          <a:ln>
            <a:noFill/>
          </a:ln>
        </p:spPr>
      </p:pic>
      <p:sp>
        <p:nvSpPr>
          <p:cNvPr id="4" name="Стрічка: нахилена вгору 3">
            <a:extLst>
              <a:ext uri="{FF2B5EF4-FFF2-40B4-BE49-F238E27FC236}">
                <a16:creationId xmlns:a16="http://schemas.microsoft.com/office/drawing/2014/main" id="{7D07A43F-1B10-44E4-4C24-C8EE565D9EFE}"/>
              </a:ext>
            </a:extLst>
          </p:cNvPr>
          <p:cNvSpPr/>
          <p:nvPr/>
        </p:nvSpPr>
        <p:spPr>
          <a:xfrm>
            <a:off x="363288" y="941644"/>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13</a:t>
            </a:r>
            <a:endParaRPr lang="ru-UA" dirty="0"/>
          </a:p>
        </p:txBody>
      </p:sp>
      <p:sp>
        <p:nvSpPr>
          <p:cNvPr id="5" name="Стрічка: нахилена вгору 4">
            <a:extLst>
              <a:ext uri="{FF2B5EF4-FFF2-40B4-BE49-F238E27FC236}">
                <a16:creationId xmlns:a16="http://schemas.microsoft.com/office/drawing/2014/main" id="{4C40C82C-7E9B-DBFF-A0B1-330C32304BC4}"/>
              </a:ext>
            </a:extLst>
          </p:cNvPr>
          <p:cNvSpPr/>
          <p:nvPr/>
        </p:nvSpPr>
        <p:spPr>
          <a:xfrm>
            <a:off x="363288" y="4254012"/>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14</a:t>
            </a:r>
            <a:endParaRPr lang="ru-UA" dirty="0"/>
          </a:p>
        </p:txBody>
      </p:sp>
    </p:spTree>
    <p:extLst>
      <p:ext uri="{BB962C8B-B14F-4D97-AF65-F5344CB8AC3E}">
        <p14:creationId xmlns:p14="http://schemas.microsoft.com/office/powerpoint/2010/main" val="238909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30. Як  Ви можете оцінити в цілому відношення до вас місцевих жителів?. Количество ответов: 5 ответов.">
            <a:extLst>
              <a:ext uri="{FF2B5EF4-FFF2-40B4-BE49-F238E27FC236}">
                <a16:creationId xmlns:a16="http://schemas.microsoft.com/office/drawing/2014/main" id="{F054CA31-8C1B-68A5-EBE7-81115FF0399F}"/>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539552" y="140368"/>
            <a:ext cx="8280920" cy="3240360"/>
          </a:xfrm>
          <a:prstGeom prst="rect">
            <a:avLst/>
          </a:prstGeom>
          <a:noFill/>
          <a:ln>
            <a:noFill/>
          </a:ln>
        </p:spPr>
      </p:pic>
      <p:sp>
        <p:nvSpPr>
          <p:cNvPr id="4" name="TextBox 3">
            <a:extLst>
              <a:ext uri="{FF2B5EF4-FFF2-40B4-BE49-F238E27FC236}">
                <a16:creationId xmlns:a16="http://schemas.microsoft.com/office/drawing/2014/main" id="{6D36E054-9BFE-0940-05F4-522165690533}"/>
              </a:ext>
            </a:extLst>
          </p:cNvPr>
          <p:cNvSpPr txBox="1"/>
          <p:nvPr/>
        </p:nvSpPr>
        <p:spPr>
          <a:xfrm>
            <a:off x="539552" y="3356992"/>
            <a:ext cx="8280920" cy="3584443"/>
          </a:xfrm>
          <a:prstGeom prst="rect">
            <a:avLst/>
          </a:prstGeom>
          <a:noFill/>
        </p:spPr>
        <p:txBody>
          <a:bodyPr wrap="square">
            <a:spAutoFit/>
          </a:bodyPr>
          <a:lstStyle/>
          <a:p>
            <a:pPr>
              <a:lnSpc>
                <a:spcPct val="107000"/>
              </a:lnSpc>
              <a:spcAft>
                <a:spcPts val="800"/>
              </a:spcAft>
              <a:buNone/>
              <a:tabLst>
                <a:tab pos="1539240" algn="l"/>
              </a:tabLs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32. Якщо Ви були учасником конфлікту, опишіть будь ласка, через що саме, на Вашу думку, він виник?</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Я не наважуюся оцінювати причини упередженого ставлення, але можу сповістити про два факти. Перший був пов'язаний з принизливим ставленням до моєї сім'ї у присутності сина 8 років у Ужгородському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ЦНАПі</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під час оформлення ВПО з боку працівниці, в результаті чого син розплакався. Другий - неетичні висловлювання працівника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шелтеру</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в Ужгороді про вибір працевлаштування</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Бо їм не подобалося що ми з іншого регіону</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Староста обіцяв допомогти з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дравами</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але не допоміг</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Ні</a:t>
            </a:r>
            <a:endParaRPr lang="ru-U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Стрічка: нахилена вгору 4">
            <a:extLst>
              <a:ext uri="{FF2B5EF4-FFF2-40B4-BE49-F238E27FC236}">
                <a16:creationId xmlns:a16="http://schemas.microsoft.com/office/drawing/2014/main" id="{6730FA45-12C7-47D8-3A6A-0084DA8875DB}"/>
              </a:ext>
            </a:extLst>
          </p:cNvPr>
          <p:cNvSpPr/>
          <p:nvPr/>
        </p:nvSpPr>
        <p:spPr>
          <a:xfrm>
            <a:off x="539552" y="675940"/>
            <a:ext cx="1165037" cy="56691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15</a:t>
            </a:r>
            <a:endParaRPr lang="ru-UA" dirty="0"/>
          </a:p>
        </p:txBody>
      </p:sp>
      <p:sp>
        <p:nvSpPr>
          <p:cNvPr id="6" name="Стрічка: нахилена вгору 5">
            <a:extLst>
              <a:ext uri="{FF2B5EF4-FFF2-40B4-BE49-F238E27FC236}">
                <a16:creationId xmlns:a16="http://schemas.microsoft.com/office/drawing/2014/main" id="{76BE3262-041D-F8C4-3892-E6655D60CA8D}"/>
              </a:ext>
            </a:extLst>
          </p:cNvPr>
          <p:cNvSpPr/>
          <p:nvPr/>
        </p:nvSpPr>
        <p:spPr>
          <a:xfrm>
            <a:off x="-222855" y="3096398"/>
            <a:ext cx="1165036" cy="56691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16</a:t>
            </a:r>
            <a:endParaRPr lang="ru-UA" dirty="0"/>
          </a:p>
        </p:txBody>
      </p:sp>
    </p:spTree>
    <p:extLst>
      <p:ext uri="{BB962C8B-B14F-4D97-AF65-F5344CB8AC3E}">
        <p14:creationId xmlns:p14="http://schemas.microsoft.com/office/powerpoint/2010/main" val="27615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33.Як Ви вважаєте, чи достатньо Вам можливостей для самореалізації у місці, де Ви зараз перебуваєте? . Количество ответов: 5 ответов.">
            <a:extLst>
              <a:ext uri="{FF2B5EF4-FFF2-40B4-BE49-F238E27FC236}">
                <a16:creationId xmlns:a16="http://schemas.microsoft.com/office/drawing/2014/main" id="{F95F1B6D-E668-BF75-C635-5A599F3F7A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71" y="26101"/>
            <a:ext cx="8208912" cy="3312367"/>
          </a:xfrm>
          <a:prstGeom prst="rect">
            <a:avLst/>
          </a:prstGeom>
          <a:noFill/>
          <a:ln>
            <a:noFill/>
          </a:ln>
        </p:spPr>
      </p:pic>
      <p:pic>
        <p:nvPicPr>
          <p:cNvPr id="3" name="Рисунок 2" descr="Диаграмма ответов в Формах. Вопрос: 34. Чого Вам зараз не вистачає найбільше? (оберіть не більше 3 варіантів). Количество ответов: 5 ответов.">
            <a:extLst>
              <a:ext uri="{FF2B5EF4-FFF2-40B4-BE49-F238E27FC236}">
                <a16:creationId xmlns:a16="http://schemas.microsoft.com/office/drawing/2014/main" id="{2E9D86A1-B9F8-628E-E10C-2D0EAC03FA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428999"/>
            <a:ext cx="8208912" cy="3312367"/>
          </a:xfrm>
          <a:prstGeom prst="rect">
            <a:avLst/>
          </a:prstGeom>
          <a:noFill/>
          <a:ln>
            <a:noFill/>
          </a:ln>
        </p:spPr>
      </p:pic>
      <p:sp>
        <p:nvSpPr>
          <p:cNvPr id="4" name="Стрічка: нахилена вгору 3">
            <a:extLst>
              <a:ext uri="{FF2B5EF4-FFF2-40B4-BE49-F238E27FC236}">
                <a16:creationId xmlns:a16="http://schemas.microsoft.com/office/drawing/2014/main" id="{3C6AE496-CC54-02D2-0E3D-09F2DAE41DAA}"/>
              </a:ext>
            </a:extLst>
          </p:cNvPr>
          <p:cNvSpPr/>
          <p:nvPr/>
        </p:nvSpPr>
        <p:spPr>
          <a:xfrm>
            <a:off x="611560" y="764704"/>
            <a:ext cx="1216152" cy="432049"/>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17</a:t>
            </a:r>
            <a:endParaRPr lang="ru-UA" dirty="0"/>
          </a:p>
        </p:txBody>
      </p:sp>
      <p:sp>
        <p:nvSpPr>
          <p:cNvPr id="5" name="Стрічка: нахилена вгору 4">
            <a:extLst>
              <a:ext uri="{FF2B5EF4-FFF2-40B4-BE49-F238E27FC236}">
                <a16:creationId xmlns:a16="http://schemas.microsoft.com/office/drawing/2014/main" id="{F61BE80F-99AA-6851-99D6-34FA0B3E6268}"/>
              </a:ext>
            </a:extLst>
          </p:cNvPr>
          <p:cNvSpPr/>
          <p:nvPr/>
        </p:nvSpPr>
        <p:spPr>
          <a:xfrm>
            <a:off x="323528" y="3827618"/>
            <a:ext cx="1216152" cy="432049"/>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18</a:t>
            </a:r>
            <a:endParaRPr lang="ru-UA" dirty="0"/>
          </a:p>
        </p:txBody>
      </p:sp>
    </p:spTree>
    <p:extLst>
      <p:ext uri="{BB962C8B-B14F-4D97-AF65-F5344CB8AC3E}">
        <p14:creationId xmlns:p14="http://schemas.microsoft.com/office/powerpoint/2010/main" val="128781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35. За яких умов Ви готові залишитися жити в цій громаді та не повертатися до свого попереднього місця проживання? (оберіть не більше 3 варіантів). Количество ответов: 5 ответов.">
            <a:extLst>
              <a:ext uri="{FF2B5EF4-FFF2-40B4-BE49-F238E27FC236}">
                <a16:creationId xmlns:a16="http://schemas.microsoft.com/office/drawing/2014/main" id="{291D2BC9-858D-5F3E-F671-0DAE954D13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568952" cy="3600400"/>
          </a:xfrm>
          <a:prstGeom prst="rect">
            <a:avLst/>
          </a:prstGeom>
          <a:noFill/>
          <a:ln>
            <a:noFill/>
          </a:ln>
        </p:spPr>
      </p:pic>
      <p:pic>
        <p:nvPicPr>
          <p:cNvPr id="3" name="Рисунок 2" descr="Диаграмма ответов в Формах. Вопрос: 36.  До якої вікової категорії ви себе відносите?. Количество ответов: 5 ответов.">
            <a:extLst>
              <a:ext uri="{FF2B5EF4-FFF2-40B4-BE49-F238E27FC236}">
                <a16:creationId xmlns:a16="http://schemas.microsoft.com/office/drawing/2014/main" id="{CB7A2125-08CD-41FA-12DA-60CBB4C93A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73016"/>
            <a:ext cx="8568952" cy="3187090"/>
          </a:xfrm>
          <a:prstGeom prst="rect">
            <a:avLst/>
          </a:prstGeom>
          <a:noFill/>
          <a:ln>
            <a:noFill/>
          </a:ln>
        </p:spPr>
      </p:pic>
      <p:sp>
        <p:nvSpPr>
          <p:cNvPr id="4" name="Стрічка: нахилена вгору 3">
            <a:extLst>
              <a:ext uri="{FF2B5EF4-FFF2-40B4-BE49-F238E27FC236}">
                <a16:creationId xmlns:a16="http://schemas.microsoft.com/office/drawing/2014/main" id="{3F2AC3EE-53E2-138E-DD17-83B893094C3A}"/>
              </a:ext>
            </a:extLst>
          </p:cNvPr>
          <p:cNvSpPr/>
          <p:nvPr/>
        </p:nvSpPr>
        <p:spPr>
          <a:xfrm>
            <a:off x="357536" y="764704"/>
            <a:ext cx="1080120" cy="360040"/>
          </a:xfrm>
          <a:prstGeom prst="ribbon2">
            <a:avLst>
              <a:gd name="adj1" fmla="val 22457"/>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19</a:t>
            </a:r>
            <a:endParaRPr lang="ru-UA" dirty="0"/>
          </a:p>
        </p:txBody>
      </p:sp>
      <p:sp>
        <p:nvSpPr>
          <p:cNvPr id="5" name="Стрічка: нахилена вгору 4">
            <a:extLst>
              <a:ext uri="{FF2B5EF4-FFF2-40B4-BE49-F238E27FC236}">
                <a16:creationId xmlns:a16="http://schemas.microsoft.com/office/drawing/2014/main" id="{968A12CD-3B80-59A7-E0FD-8B287E018D50}"/>
              </a:ext>
            </a:extLst>
          </p:cNvPr>
          <p:cNvSpPr/>
          <p:nvPr/>
        </p:nvSpPr>
        <p:spPr>
          <a:xfrm>
            <a:off x="395536" y="4077072"/>
            <a:ext cx="1004120" cy="414917"/>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20</a:t>
            </a:r>
            <a:endParaRPr lang="ru-UA" dirty="0"/>
          </a:p>
        </p:txBody>
      </p:sp>
    </p:spTree>
    <p:extLst>
      <p:ext uri="{BB962C8B-B14F-4D97-AF65-F5344CB8AC3E}">
        <p14:creationId xmlns:p14="http://schemas.microsoft.com/office/powerpoint/2010/main" val="102618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37. Ваш стать:. Количество ответов: 5 ответов.">
            <a:extLst>
              <a:ext uri="{FF2B5EF4-FFF2-40B4-BE49-F238E27FC236}">
                <a16:creationId xmlns:a16="http://schemas.microsoft.com/office/drawing/2014/main" id="{61F4A747-1F85-18A3-2271-8014ED6C99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116632"/>
            <a:ext cx="8208913" cy="3456384"/>
          </a:xfrm>
          <a:prstGeom prst="rect">
            <a:avLst/>
          </a:prstGeom>
          <a:noFill/>
          <a:ln>
            <a:noFill/>
          </a:ln>
        </p:spPr>
      </p:pic>
      <p:sp>
        <p:nvSpPr>
          <p:cNvPr id="4" name="TextBox 3">
            <a:extLst>
              <a:ext uri="{FF2B5EF4-FFF2-40B4-BE49-F238E27FC236}">
                <a16:creationId xmlns:a16="http://schemas.microsoft.com/office/drawing/2014/main" id="{CD1E1396-CC0E-0703-15FC-26DCFA147AE4}"/>
              </a:ext>
            </a:extLst>
          </p:cNvPr>
          <p:cNvSpPr txBox="1"/>
          <p:nvPr/>
        </p:nvSpPr>
        <p:spPr>
          <a:xfrm>
            <a:off x="2555776" y="3861048"/>
            <a:ext cx="4572000" cy="2296270"/>
          </a:xfrm>
          <a:prstGeom prst="rect">
            <a:avLst/>
          </a:prstGeom>
          <a:noFill/>
        </p:spPr>
        <p:txBody>
          <a:bodyPr wrap="square">
            <a:spAutoFit/>
          </a:bodyPr>
          <a:lstStyle/>
          <a:p>
            <a:pPr>
              <a:lnSpc>
                <a:spcPct val="107000"/>
              </a:lnSpc>
              <a:spcAft>
                <a:spcPts val="800"/>
              </a:spcAft>
              <a:buNone/>
              <a:tabLst>
                <a:tab pos="1539240" algn="l"/>
              </a:tabLst>
            </a:pPr>
            <a:r>
              <a:rPr lang="ru-UA"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b="1" noProof="0" dirty="0">
                <a:effectLst/>
                <a:latin typeface="Times New Roman" panose="02020603050405020304" pitchFamily="18" charset="0"/>
                <a:ea typeface="Calibri" panose="020F0502020204030204" pitchFamily="34" charset="0"/>
                <a:cs typeface="Times New Roman" panose="02020603050405020304" pitchFamily="18" charset="0"/>
              </a:rPr>
              <a:t>З якої області Ви переїхали?</a:t>
            </a:r>
            <a:endParaRPr lang="uk-UA"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2200" noProof="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2200" noProof="0" dirty="0">
                <a:effectLst/>
                <a:latin typeface="Times New Roman" panose="02020603050405020304" pitchFamily="18" charset="0"/>
                <a:ea typeface="Calibri" panose="020F0502020204030204" pitchFamily="34" charset="0"/>
                <a:cs typeface="Times New Roman" panose="02020603050405020304" pitchFamily="18" charset="0"/>
              </a:rPr>
              <a:t>Донецька – 50 %</a:t>
            </a:r>
            <a:endParaRPr lang="uk-UA"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2200" noProof="0" dirty="0">
                <a:effectLst/>
                <a:latin typeface="Times New Roman" panose="02020603050405020304" pitchFamily="18" charset="0"/>
                <a:ea typeface="Calibri" panose="020F0502020204030204" pitchFamily="34" charset="0"/>
                <a:cs typeface="Times New Roman" panose="02020603050405020304" pitchFamily="18" charset="0"/>
              </a:rPr>
              <a:t>Харків – 22%</a:t>
            </a:r>
            <a:endParaRPr lang="uk-UA"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tabLst>
                <a:tab pos="1539240" algn="l"/>
              </a:tabLst>
            </a:pPr>
            <a:r>
              <a:rPr lang="uk-UA" sz="2200" noProof="0" dirty="0">
                <a:effectLst/>
                <a:latin typeface="Times New Roman" panose="02020603050405020304" pitchFamily="18" charset="0"/>
                <a:ea typeface="Calibri" panose="020F0502020204030204" pitchFamily="34" charset="0"/>
                <a:cs typeface="Times New Roman" panose="02020603050405020304" pitchFamily="18" charset="0"/>
              </a:rPr>
              <a:t>Дніпропетровська – 28%</a:t>
            </a:r>
            <a:endParaRPr lang="uk-UA" sz="11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Стрічка: нахилена вгору 4">
            <a:extLst>
              <a:ext uri="{FF2B5EF4-FFF2-40B4-BE49-F238E27FC236}">
                <a16:creationId xmlns:a16="http://schemas.microsoft.com/office/drawing/2014/main" id="{BA766ED4-C6E3-AEA8-DEA1-C03B5AAD9154}"/>
              </a:ext>
            </a:extLst>
          </p:cNvPr>
          <p:cNvSpPr/>
          <p:nvPr/>
        </p:nvSpPr>
        <p:spPr>
          <a:xfrm>
            <a:off x="433513" y="692696"/>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21</a:t>
            </a:r>
            <a:endParaRPr lang="ru-UA" dirty="0"/>
          </a:p>
        </p:txBody>
      </p:sp>
      <p:sp>
        <p:nvSpPr>
          <p:cNvPr id="6" name="Стрічка: нахилена вгору 5">
            <a:extLst>
              <a:ext uri="{FF2B5EF4-FFF2-40B4-BE49-F238E27FC236}">
                <a16:creationId xmlns:a16="http://schemas.microsoft.com/office/drawing/2014/main" id="{CFA62477-E93F-6320-DA0F-7CA5E8174068}"/>
              </a:ext>
            </a:extLst>
          </p:cNvPr>
          <p:cNvSpPr/>
          <p:nvPr/>
        </p:nvSpPr>
        <p:spPr>
          <a:xfrm>
            <a:off x="433513" y="3769724"/>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22</a:t>
            </a:r>
            <a:endParaRPr lang="ru-UA" dirty="0"/>
          </a:p>
        </p:txBody>
      </p:sp>
    </p:spTree>
    <p:extLst>
      <p:ext uri="{BB962C8B-B14F-4D97-AF65-F5344CB8AC3E}">
        <p14:creationId xmlns:p14="http://schemas.microsoft.com/office/powerpoint/2010/main" val="414886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39. Яка у Вас освіта:. Количество ответов: 5 ответов.">
            <a:extLst>
              <a:ext uri="{FF2B5EF4-FFF2-40B4-BE49-F238E27FC236}">
                <a16:creationId xmlns:a16="http://schemas.microsoft.com/office/drawing/2014/main" id="{3E4662DD-28A8-E5CB-AC88-9FEE6A00D7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8352928" cy="3240360"/>
          </a:xfrm>
          <a:prstGeom prst="rect">
            <a:avLst/>
          </a:prstGeom>
          <a:noFill/>
          <a:ln>
            <a:noFill/>
          </a:ln>
        </p:spPr>
      </p:pic>
      <p:sp>
        <p:nvSpPr>
          <p:cNvPr id="3" name="Стрічка: нахилена вгору 2">
            <a:extLst>
              <a:ext uri="{FF2B5EF4-FFF2-40B4-BE49-F238E27FC236}">
                <a16:creationId xmlns:a16="http://schemas.microsoft.com/office/drawing/2014/main" id="{CA7C049B-15B1-14B6-6C49-EDD81ADAFA88}"/>
              </a:ext>
            </a:extLst>
          </p:cNvPr>
          <p:cNvSpPr/>
          <p:nvPr/>
        </p:nvSpPr>
        <p:spPr>
          <a:xfrm>
            <a:off x="433164" y="569668"/>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23</a:t>
            </a:r>
            <a:endParaRPr lang="ru-UA" dirty="0"/>
          </a:p>
        </p:txBody>
      </p:sp>
      <p:pic>
        <p:nvPicPr>
          <p:cNvPr id="4" name="Рисунок 3" descr="Диаграмма ответов в Формах. Вопрос: 40.  Сфера зайнятості до початку війни:. Количество ответов: 5 ответов.">
            <a:extLst>
              <a:ext uri="{FF2B5EF4-FFF2-40B4-BE49-F238E27FC236}">
                <a16:creationId xmlns:a16="http://schemas.microsoft.com/office/drawing/2014/main" id="{6D09526B-3B81-14B8-9100-289687E3A4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56992"/>
            <a:ext cx="8352928" cy="3363388"/>
          </a:xfrm>
          <a:prstGeom prst="rect">
            <a:avLst/>
          </a:prstGeom>
          <a:noFill/>
          <a:ln>
            <a:noFill/>
          </a:ln>
        </p:spPr>
      </p:pic>
      <p:sp>
        <p:nvSpPr>
          <p:cNvPr id="5" name="Стрічка: нахилена вгору 4">
            <a:extLst>
              <a:ext uri="{FF2B5EF4-FFF2-40B4-BE49-F238E27FC236}">
                <a16:creationId xmlns:a16="http://schemas.microsoft.com/office/drawing/2014/main" id="{920D0351-5A21-3010-68DD-E789B54001D6}"/>
              </a:ext>
            </a:extLst>
          </p:cNvPr>
          <p:cNvSpPr/>
          <p:nvPr/>
        </p:nvSpPr>
        <p:spPr>
          <a:xfrm>
            <a:off x="446806" y="3933056"/>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24</a:t>
            </a:r>
            <a:endParaRPr lang="ru-UA" dirty="0"/>
          </a:p>
        </p:txBody>
      </p:sp>
    </p:spTree>
    <p:extLst>
      <p:ext uri="{BB962C8B-B14F-4D97-AF65-F5344CB8AC3E}">
        <p14:creationId xmlns:p14="http://schemas.microsoft.com/office/powerpoint/2010/main" val="78441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аграмма ответов в Формах. Вопрос: 41. Вкажіть, будь ласка, основне джерело Вашого доходу на даний момент?. Количество ответов: 5 ответов.">
            <a:extLst>
              <a:ext uri="{FF2B5EF4-FFF2-40B4-BE49-F238E27FC236}">
                <a16:creationId xmlns:a16="http://schemas.microsoft.com/office/drawing/2014/main" id="{B965793B-BADF-03EC-98EE-EE2AB1ACBA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0648"/>
            <a:ext cx="7722319" cy="3312368"/>
          </a:xfrm>
          <a:prstGeom prst="rect">
            <a:avLst/>
          </a:prstGeom>
          <a:noFill/>
          <a:ln>
            <a:noFill/>
          </a:ln>
        </p:spPr>
      </p:pic>
      <p:sp>
        <p:nvSpPr>
          <p:cNvPr id="3" name="Стрічка: нахилена вгору 2">
            <a:extLst>
              <a:ext uri="{FF2B5EF4-FFF2-40B4-BE49-F238E27FC236}">
                <a16:creationId xmlns:a16="http://schemas.microsoft.com/office/drawing/2014/main" id="{35CEA435-6EAB-E67C-63C9-FF0CBCC74019}"/>
              </a:ext>
            </a:extLst>
          </p:cNvPr>
          <p:cNvSpPr/>
          <p:nvPr/>
        </p:nvSpPr>
        <p:spPr>
          <a:xfrm>
            <a:off x="755576" y="764704"/>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25</a:t>
            </a:r>
            <a:endParaRPr lang="ru-UA" dirty="0"/>
          </a:p>
        </p:txBody>
      </p:sp>
      <p:pic>
        <p:nvPicPr>
          <p:cNvPr id="8" name="Рисунок 7">
            <a:extLst>
              <a:ext uri="{FF2B5EF4-FFF2-40B4-BE49-F238E27FC236}">
                <a16:creationId xmlns:a16="http://schemas.microsoft.com/office/drawing/2014/main" id="{EDA2816E-72AC-B995-0027-428DB173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3573016"/>
            <a:ext cx="7794327" cy="3168352"/>
          </a:xfrm>
          <a:prstGeom prst="rect">
            <a:avLst/>
          </a:prstGeom>
        </p:spPr>
      </p:pic>
    </p:spTree>
    <p:extLst>
      <p:ext uri="{BB962C8B-B14F-4D97-AF65-F5344CB8AC3E}">
        <p14:creationId xmlns:p14="http://schemas.microsoft.com/office/powerpoint/2010/main" val="23613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644E73-7057-194F-D4E5-CD3477D36952}"/>
              </a:ext>
            </a:extLst>
          </p:cNvPr>
          <p:cNvSpPr txBox="1"/>
          <p:nvPr/>
        </p:nvSpPr>
        <p:spPr>
          <a:xfrm>
            <a:off x="323528" y="260648"/>
            <a:ext cx="8496944" cy="7540526"/>
          </a:xfrm>
          <a:prstGeom prst="rect">
            <a:avLst/>
          </a:prstGeom>
          <a:noFill/>
        </p:spPr>
        <p:txBody>
          <a:bodyPr wrap="square" rtlCol="0">
            <a:spAutoFit/>
          </a:bodyPr>
          <a:lstStyle/>
          <a:p>
            <a:pPr algn="ctr"/>
            <a:r>
              <a:rPr lang="uk-UA" b="1" noProof="0" dirty="0">
                <a:latin typeface="Times New Roman" panose="02020603050405020304" pitchFamily="18" charset="0"/>
                <a:cs typeface="Times New Roman" panose="02020603050405020304" pitchFamily="18" charset="0"/>
              </a:rPr>
              <a:t>За результатами проведеного анкетування можна вивести наступні показники</a:t>
            </a:r>
          </a:p>
          <a:p>
            <a:pPr algn="ctr"/>
            <a:endParaRPr lang="uk-UA" b="1" noProof="0" dirty="0">
              <a:latin typeface="Times New Roman" panose="02020603050405020304" pitchFamily="18" charset="0"/>
              <a:cs typeface="Times New Roman" panose="02020603050405020304" pitchFamily="18" charset="0"/>
            </a:endParaRPr>
          </a:p>
          <a:p>
            <a:r>
              <a:rPr lang="uk-UA" i="1" u="sng" noProof="0" dirty="0">
                <a:latin typeface="Times New Roman" panose="02020603050405020304" pitchFamily="18" charset="0"/>
                <a:cs typeface="Times New Roman" panose="02020603050405020304" pitchFamily="18" charset="0"/>
              </a:rPr>
              <a:t>Демографічний профіль респондентів: </a:t>
            </a:r>
          </a:p>
          <a:p>
            <a:r>
              <a:rPr lang="uk-UA" sz="1400" noProof="0" dirty="0">
                <a:latin typeface="Times New Roman" panose="02020603050405020304" pitchFamily="18" charset="0"/>
                <a:cs typeface="Times New Roman" panose="02020603050405020304" pitchFamily="18" charset="0"/>
              </a:rPr>
              <a:t>• Чоловіки –12,3%,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Жінки – 87,7% </a:t>
            </a:r>
          </a:p>
          <a:p>
            <a:endParaRPr lang="ru-RU" sz="1400" noProof="0" dirty="0">
              <a:latin typeface="Times New Roman" panose="02020603050405020304" pitchFamily="18" charset="0"/>
              <a:cs typeface="Times New Roman" panose="02020603050405020304" pitchFamily="18" charset="0"/>
            </a:endParaRPr>
          </a:p>
          <a:p>
            <a:r>
              <a:rPr lang="ru-RU" i="1" u="sng" noProof="0" dirty="0">
                <a:latin typeface="Times New Roman" panose="02020603050405020304" pitchFamily="18" charset="0"/>
                <a:cs typeface="Times New Roman" panose="02020603050405020304" pitchFamily="18" charset="0"/>
              </a:rPr>
              <a:t>Вікова структура</a:t>
            </a:r>
            <a:r>
              <a:rPr lang="ru-RU" sz="1400" noProof="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більше половини опитаних (51,4%) – </a:t>
            </a:r>
          </a:p>
          <a:p>
            <a:r>
              <a:rPr lang="uk-UA" sz="1400" noProof="0" dirty="0">
                <a:latin typeface="Times New Roman" panose="02020603050405020304" pitchFamily="18" charset="0"/>
                <a:cs typeface="Times New Roman" panose="02020603050405020304" pitchFamily="18" charset="0"/>
              </a:rPr>
              <a:t>Представники</a:t>
            </a:r>
            <a:r>
              <a:rPr lang="uk-UA"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найбільш </a:t>
            </a:r>
            <a:r>
              <a:rPr lang="uk-UA" sz="1400" noProof="0" dirty="0" err="1">
                <a:latin typeface="Times New Roman" panose="02020603050405020304" pitchFamily="18" charset="0"/>
                <a:cs typeface="Times New Roman" panose="02020603050405020304" pitchFamily="18" charset="0"/>
              </a:rPr>
              <a:t>працеактивної</a:t>
            </a:r>
            <a:r>
              <a:rPr lang="uk-UA" sz="1400" noProof="0" dirty="0">
                <a:latin typeface="Times New Roman" panose="02020603050405020304" pitchFamily="18" charset="0"/>
                <a:cs typeface="Times New Roman" panose="02020603050405020304" pitchFamily="18" charset="0"/>
              </a:rPr>
              <a:t> вікової </a:t>
            </a:r>
            <a:r>
              <a:rPr lang="ru-RU" sz="1400" noProof="0" dirty="0">
                <a:latin typeface="Times New Roman" panose="02020603050405020304" pitchFamily="18" charset="0"/>
                <a:cs typeface="Times New Roman" panose="02020603050405020304" pitchFamily="18" charset="0"/>
              </a:rPr>
              <a:t>групи 35-54 роки</a:t>
            </a:r>
          </a:p>
          <a:p>
            <a:r>
              <a:rPr lang="ru-RU" sz="1400" dirty="0" err="1">
                <a:latin typeface="Times New Roman" panose="02020603050405020304" pitchFamily="18" charset="0"/>
                <a:cs typeface="Times New Roman" panose="02020603050405020304" pitchFamily="18" charset="0"/>
              </a:rPr>
              <a:t>інша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частина</a:t>
            </a:r>
            <a:r>
              <a:rPr lang="ru-RU" sz="1400" noProof="0" dirty="0">
                <a:latin typeface="Times New Roman" panose="02020603050405020304" pitchFamily="18" charset="0"/>
                <a:cs typeface="Times New Roman" panose="02020603050405020304" pitchFamily="18" charset="0"/>
              </a:rPr>
              <a:t> особи </a:t>
            </a:r>
            <a:r>
              <a:rPr lang="ru-RU" sz="1400" noProof="0" dirty="0" err="1">
                <a:latin typeface="Times New Roman" panose="02020603050405020304" pitchFamily="18" charset="0"/>
                <a:cs typeface="Times New Roman" panose="02020603050405020304" pitchFamily="18" charset="0"/>
              </a:rPr>
              <a:t>пенсійного</a:t>
            </a:r>
            <a:r>
              <a:rPr lang="ru-RU" sz="1400" noProof="0" dirty="0">
                <a:latin typeface="Times New Roman" panose="02020603050405020304" pitchFamily="18" charset="0"/>
                <a:cs typeface="Times New Roman" panose="02020603050405020304" pitchFamily="18" charset="0"/>
              </a:rPr>
              <a:t> </a:t>
            </a:r>
            <a:r>
              <a:rPr lang="ru-RU" sz="1400" noProof="0" dirty="0" err="1">
                <a:latin typeface="Times New Roman" panose="02020603050405020304" pitchFamily="18" charset="0"/>
                <a:cs typeface="Times New Roman" panose="02020603050405020304" pitchFamily="18" charset="0"/>
              </a:rPr>
              <a:t>віку</a:t>
            </a:r>
            <a:r>
              <a:rPr lang="ru-RU" sz="1400" noProof="0" dirty="0">
                <a:latin typeface="Times New Roman" panose="02020603050405020304" pitchFamily="18" charset="0"/>
                <a:cs typeface="Times New Roman" panose="02020603050405020304" pitchFamily="18" charset="0"/>
              </a:rPr>
              <a:t>.</a:t>
            </a:r>
          </a:p>
          <a:p>
            <a:endParaRPr lang="uk-UA" sz="1400" noProof="0" dirty="0">
              <a:latin typeface="Times New Roman" panose="02020603050405020304" pitchFamily="18" charset="0"/>
              <a:cs typeface="Times New Roman" panose="02020603050405020304" pitchFamily="18" charset="0"/>
            </a:endParaRPr>
          </a:p>
          <a:p>
            <a:r>
              <a:rPr lang="uk-UA" i="1" u="sng" noProof="0" dirty="0">
                <a:latin typeface="Times New Roman" panose="02020603050405020304" pitchFamily="18" charset="0"/>
                <a:cs typeface="Times New Roman" panose="02020603050405020304" pitchFamily="18" charset="0"/>
              </a:rPr>
              <a:t>Потреби ВПО: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Житло – 38% </a:t>
            </a:r>
          </a:p>
          <a:p>
            <a:r>
              <a:rPr lang="uk-UA" sz="1400" noProof="0" dirty="0">
                <a:latin typeface="Times New Roman" panose="02020603050405020304" pitchFamily="18" charset="0"/>
                <a:cs typeface="Times New Roman" panose="02020603050405020304" pitchFamily="18" charset="0"/>
              </a:rPr>
              <a:t>• Харчування – 13,2% </a:t>
            </a:r>
          </a:p>
          <a:p>
            <a:r>
              <a:rPr lang="uk-UA" sz="1400" noProof="0" dirty="0">
                <a:latin typeface="Times New Roman" panose="02020603050405020304" pitchFamily="18" charset="0"/>
                <a:cs typeface="Times New Roman" panose="02020603050405020304" pitchFamily="18" charset="0"/>
              </a:rPr>
              <a:t>• Одяг, взуття – 4,9% </a:t>
            </a:r>
          </a:p>
          <a:p>
            <a:r>
              <a:rPr lang="uk-UA" sz="1400" noProof="0" dirty="0">
                <a:latin typeface="Times New Roman" panose="02020603050405020304" pitchFamily="18" charset="0"/>
                <a:cs typeface="Times New Roman" panose="02020603050405020304" pitchFamily="18" charset="0"/>
              </a:rPr>
              <a:t>• Засоби санітарної та особистої гігієни – 2,3% </a:t>
            </a:r>
          </a:p>
          <a:p>
            <a:r>
              <a:rPr lang="uk-UA" sz="1400" noProof="0" dirty="0">
                <a:latin typeface="Times New Roman" panose="02020603050405020304" pitchFamily="18" charset="0"/>
                <a:cs typeface="Times New Roman" panose="02020603050405020304" pitchFamily="18" charset="0"/>
              </a:rPr>
              <a:t>• Предмети побуту (техніка, постільна білизна, тощо) – 7,1% </a:t>
            </a:r>
          </a:p>
          <a:p>
            <a:r>
              <a:rPr lang="uk-UA" sz="1400" noProof="0" dirty="0">
                <a:latin typeface="Times New Roman" panose="02020603050405020304" pitchFamily="18" charset="0"/>
                <a:cs typeface="Times New Roman" panose="02020603050405020304" pitchFamily="18" charset="0"/>
              </a:rPr>
              <a:t>• Ліки – 9,4% </a:t>
            </a:r>
          </a:p>
          <a:p>
            <a:r>
              <a:rPr lang="uk-UA" sz="1400" noProof="0" dirty="0">
                <a:latin typeface="Times New Roman" panose="02020603050405020304" pitchFamily="18" charset="0"/>
                <a:cs typeface="Times New Roman" panose="02020603050405020304" pitchFamily="18" charset="0"/>
              </a:rPr>
              <a:t>• Медична допомога – 5,5% </a:t>
            </a:r>
          </a:p>
          <a:p>
            <a:r>
              <a:rPr lang="uk-UA" sz="1400" noProof="0" dirty="0">
                <a:latin typeface="Times New Roman" panose="02020603050405020304" pitchFamily="18" charset="0"/>
                <a:cs typeface="Times New Roman" panose="02020603050405020304" pitchFamily="18" charset="0"/>
              </a:rPr>
              <a:t>• Соціальна допомога (соціальні послуги, виплати) – 6,2% </a:t>
            </a:r>
          </a:p>
          <a:p>
            <a:r>
              <a:rPr lang="uk-UA" sz="1400" noProof="0" dirty="0">
                <a:latin typeface="Times New Roman" panose="02020603050405020304" pitchFamily="18" charset="0"/>
                <a:cs typeface="Times New Roman" panose="02020603050405020304" pitchFamily="18" charset="0"/>
              </a:rPr>
              <a:t>• Психологічна допомога – 0,1 % </a:t>
            </a:r>
          </a:p>
          <a:p>
            <a:r>
              <a:rPr lang="uk-UA" sz="1400" noProof="0" dirty="0">
                <a:latin typeface="Times New Roman" panose="02020603050405020304" pitchFamily="18" charset="0"/>
                <a:cs typeface="Times New Roman" panose="02020603050405020304" pitchFamily="18" charset="0"/>
              </a:rPr>
              <a:t>• Правова допомога – 0,0 % </a:t>
            </a:r>
          </a:p>
          <a:p>
            <a:r>
              <a:rPr lang="uk-UA" sz="1400" noProof="0" dirty="0">
                <a:latin typeface="Times New Roman" panose="02020603050405020304" pitchFamily="18" charset="0"/>
                <a:cs typeface="Times New Roman" panose="02020603050405020304" pitchFamily="18" charset="0"/>
              </a:rPr>
              <a:t>• Влаштування дитини у дитячий садочок – 0,0 % </a:t>
            </a:r>
          </a:p>
          <a:p>
            <a:r>
              <a:rPr lang="uk-UA" sz="1400" noProof="0" dirty="0">
                <a:latin typeface="Times New Roman" panose="02020603050405020304" pitchFamily="18" charset="0"/>
                <a:cs typeface="Times New Roman" panose="02020603050405020304" pitchFamily="18" charset="0"/>
              </a:rPr>
              <a:t>• Влаштування дитини у школу – 0,2 % </a:t>
            </a:r>
          </a:p>
          <a:p>
            <a:r>
              <a:rPr lang="uk-UA" sz="1400" noProof="0" dirty="0">
                <a:latin typeface="Times New Roman" panose="02020603050405020304" pitchFamily="18" charset="0"/>
                <a:cs typeface="Times New Roman" panose="02020603050405020304" pitchFamily="18" charset="0"/>
              </a:rPr>
              <a:t>• Інклюзивне навчання для дитини – 0,0 % </a:t>
            </a:r>
          </a:p>
          <a:p>
            <a:r>
              <a:rPr lang="uk-UA" sz="1400" noProof="0" dirty="0">
                <a:latin typeface="Times New Roman" panose="02020603050405020304" pitchFamily="18" charset="0"/>
                <a:cs typeface="Times New Roman" panose="02020603050405020304" pitchFamily="18" charset="0"/>
              </a:rPr>
              <a:t>• Отримання адміністративних послуг (видача паспорту, довідок, </a:t>
            </a:r>
          </a:p>
          <a:p>
            <a:r>
              <a:rPr lang="uk-UA" sz="1400" noProof="0" dirty="0">
                <a:latin typeface="Times New Roman" panose="02020603050405020304" pitchFamily="18" charset="0"/>
                <a:cs typeface="Times New Roman" panose="02020603050405020304" pitchFamily="18" charset="0"/>
              </a:rPr>
              <a:t>документів на землю, тощо) – 0,5% </a:t>
            </a:r>
          </a:p>
          <a:p>
            <a:r>
              <a:rPr lang="uk-UA" sz="1400" noProof="0" dirty="0">
                <a:latin typeface="Times New Roman" panose="02020603050405020304" pitchFamily="18" charset="0"/>
                <a:cs typeface="Times New Roman" panose="02020603050405020304" pitchFamily="18" charset="0"/>
              </a:rPr>
              <a:t>• Отримання пенсії – 0,0 %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Працевлаштування, зайнятість – 12,6%</a:t>
            </a:r>
          </a:p>
          <a:p>
            <a:pPr algn="ctr"/>
            <a:endParaRPr lang="ru-RU" b="1" dirty="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a:p>
            <a:pPr algn="ctr"/>
            <a:endParaRPr lang="ru-UA"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0785417-228B-E689-A836-204C0BF579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6096" y="764703"/>
            <a:ext cx="3598679" cy="2827983"/>
          </a:xfrm>
          <a:prstGeom prst="rect">
            <a:avLst/>
          </a:prstGeom>
        </p:spPr>
      </p:pic>
      <p:pic>
        <p:nvPicPr>
          <p:cNvPr id="8" name="Рисунок 7">
            <a:extLst>
              <a:ext uri="{FF2B5EF4-FFF2-40B4-BE49-F238E27FC236}">
                <a16:creationId xmlns:a16="http://schemas.microsoft.com/office/drawing/2014/main" id="{DBF18436-33A0-0EC5-1C93-CCB10BEDFF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36096" y="3841376"/>
            <a:ext cx="3598679" cy="2827983"/>
          </a:xfrm>
          <a:prstGeom prst="rect">
            <a:avLst/>
          </a:prstGeom>
        </p:spPr>
      </p:pic>
    </p:spTree>
    <p:extLst>
      <p:ext uri="{BB962C8B-B14F-4D97-AF65-F5344CB8AC3E}">
        <p14:creationId xmlns:p14="http://schemas.microsoft.com/office/powerpoint/2010/main" val="216008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9CFB49-F056-22AE-F87C-4DF5BD2D473B}"/>
              </a:ext>
            </a:extLst>
          </p:cNvPr>
          <p:cNvSpPr txBox="1"/>
          <p:nvPr/>
        </p:nvSpPr>
        <p:spPr>
          <a:xfrm>
            <a:off x="215516" y="163754"/>
            <a:ext cx="8712968" cy="4958730"/>
          </a:xfrm>
          <a:prstGeom prst="rect">
            <a:avLst/>
          </a:prstGeom>
          <a:noFill/>
        </p:spPr>
        <p:txBody>
          <a:bodyPr wrap="square">
            <a:spAutoFit/>
          </a:bodyPr>
          <a:lstStyle/>
          <a:p>
            <a:pPr algn="just"/>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24 лютого 2022 року </a:t>
            </a:r>
            <a:r>
              <a:rPr lang="uk-UA" sz="1400" noProof="0" dirty="0">
                <a:latin typeface="Times New Roman" panose="02020603050405020304" pitchFamily="18" charset="0"/>
                <a:cs typeface="Times New Roman" panose="02020603050405020304" pitchFamily="18" charset="0"/>
              </a:rPr>
              <a:t>— день, який назавжди залишиться в пам’яті українців. Саме тоді розпочалося повномасштабне вторгнення </a:t>
            </a:r>
            <a:r>
              <a:rPr lang="uk-UA" sz="1400" noProof="0" dirty="0" err="1">
                <a:latin typeface="Times New Roman" panose="02020603050405020304" pitchFamily="18" charset="0"/>
                <a:cs typeface="Times New Roman" panose="02020603050405020304" pitchFamily="18" charset="0"/>
              </a:rPr>
              <a:t>росії</a:t>
            </a:r>
            <a:r>
              <a:rPr lang="uk-UA" sz="1400" noProof="0" dirty="0">
                <a:latin typeface="Times New Roman" panose="02020603050405020304" pitchFamily="18" charset="0"/>
                <a:cs typeface="Times New Roman" panose="02020603050405020304" pitchFamily="18" charset="0"/>
              </a:rPr>
              <a:t> на територію України. Вибухи, страх, розгубленість — усе це змусило мільйони людей покинути свої домівки в пошуках безпеки. Так з’явилася нова категорія громадян — </a:t>
            </a:r>
            <a:r>
              <a:rPr lang="uk-UA" sz="1400" b="1" noProof="0" dirty="0">
                <a:latin typeface="Times New Roman" panose="02020603050405020304" pitchFamily="18" charset="0"/>
                <a:cs typeface="Times New Roman" panose="02020603050405020304" pitchFamily="18" charset="0"/>
              </a:rPr>
              <a:t>внутрішньо переміщені особи (ВПО). </a:t>
            </a:r>
            <a:r>
              <a:rPr lang="uk-UA" sz="1400" noProof="0" dirty="0">
                <a:latin typeface="Times New Roman" panose="02020603050405020304" pitchFamily="18" charset="0"/>
                <a:cs typeface="Times New Roman" panose="02020603050405020304" pitchFamily="18" charset="0"/>
              </a:rPr>
              <a:t>Багатьом із них довелося залишити все — житло, роботу, друзів, звичне життя. Вони опинилися в нових містах, часто без засобів до існування, без впевненості в завтрашньому дні. У цей важкий момент надзвичайно важливою стала підтримка з боку інших громадян, волонтерів, місцевої влади, благодійних організацій та міжнародних партнерів. Допомога ВПО була і залишається багатогранною</a:t>
            </a:r>
            <a:r>
              <a:rPr lang="ru-RU" sz="1400" dirty="0">
                <a:latin typeface="Times New Roman" panose="02020603050405020304" pitchFamily="18" charset="0"/>
                <a:cs typeface="Times New Roman" panose="02020603050405020304" pitchFamily="18" charset="0"/>
              </a:rPr>
              <a:t>. Людям </a:t>
            </a:r>
            <a:r>
              <a:rPr lang="uk-UA" sz="1400" noProof="0" dirty="0">
                <a:latin typeface="Times New Roman" panose="02020603050405020304" pitchFamily="18" charset="0"/>
                <a:cs typeface="Times New Roman" panose="02020603050405020304" pitchFamily="18" charset="0"/>
              </a:rPr>
              <a:t>надають тимчасове житло, гуманітарну допомогу, психологічну підтримку, допомагають з працевлаштуванням, навчанням дітей, юридичними питаннями. Але найважливіше — це відчуття небайдужості та єдності. Українці вкотре довели, що сила нашого народу — у </a:t>
            </a:r>
            <a:r>
              <a:rPr lang="uk-UA" sz="1400" noProof="0" dirty="0" err="1">
                <a:latin typeface="Times New Roman" panose="02020603050405020304" pitchFamily="18" charset="0"/>
                <a:cs typeface="Times New Roman" panose="02020603050405020304" pitchFamily="18" charset="0"/>
              </a:rPr>
              <a:t>взаємопідтримці</a:t>
            </a:r>
            <a:r>
              <a:rPr lang="uk-UA" sz="1400" noProof="0" dirty="0">
                <a:latin typeface="Times New Roman" panose="02020603050405020304" pitchFamily="18" charset="0"/>
                <a:cs typeface="Times New Roman" panose="02020603050405020304" pitchFamily="18" charset="0"/>
              </a:rPr>
              <a:t>. Попри біль, втрати та труднощі, багато ВПО знаходять у собі сили починати життя з нуля. Вони адаптуються, долучаються до життя нових громад, стають волонтерами, відкривають бізнеси, допомагають іншим. Початок війни став великим випробуванням для кожного українця. Але водночас він показав, як багато серед нас добрих, щирих і мужніх людей. Допомога ВПО — це не просто гуманітарна місія, це прояв людяності, гідності та єдності, яка обов’язково наблизить нашу спільну перемогу</a:t>
            </a:r>
            <a:r>
              <a:rPr lang="ru-RU" sz="1400" dirty="0">
                <a:latin typeface="Times New Roman" panose="02020603050405020304" pitchFamily="18" charset="0"/>
                <a:cs typeface="Times New Roman" panose="02020603050405020304" pitchFamily="18" charset="0"/>
              </a:rPr>
              <a:t>. </a:t>
            </a:r>
            <a:endPar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ter"/>
            </a:endParaRPr>
          </a:p>
          <a:p>
            <a:pPr algn="just">
              <a:lnSpc>
                <a:spcPct val="107000"/>
              </a:lnSpc>
              <a:spcAft>
                <a:spcPts val="800"/>
              </a:spcAft>
              <a:buNone/>
            </a:pP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uk-UA" sz="1400" b="1" dirty="0" err="1">
                <a:latin typeface="Times New Roman" panose="02020603050405020304" pitchFamily="18" charset="0"/>
                <a:ea typeface="Calibri" panose="020F0502020204030204" pitchFamily="34" charset="0"/>
                <a:cs typeface="Times New Roman" panose="02020603050405020304" pitchFamily="18" charset="0"/>
              </a:rPr>
              <a:t>Кам’янська</a:t>
            </a:r>
            <a:r>
              <a:rPr lang="uk-UA" sz="1400" b="1" dirty="0">
                <a:latin typeface="Times New Roman" panose="02020603050405020304" pitchFamily="18" charset="0"/>
                <a:ea typeface="Calibri" panose="020F0502020204030204" pitchFamily="34" charset="0"/>
                <a:cs typeface="Times New Roman" panose="02020603050405020304" pitchFamily="18" charset="0"/>
              </a:rPr>
              <a:t> сільська територіальна громада </a:t>
            </a:r>
            <a:r>
              <a:rPr lang="uk-UA" sz="1400" dirty="0">
                <a:latin typeface="Times New Roman" panose="02020603050405020304" pitchFamily="18" charset="0"/>
                <a:ea typeface="Calibri" panose="020F0502020204030204" pitchFamily="34" charset="0"/>
                <a:cs typeface="Times New Roman" panose="02020603050405020304" pitchFamily="18" charset="0"/>
              </a:rPr>
              <a:t>стала однією з громад Закарпаття, яка з перших днів повномасштабного вторгнення приймає людей, які вимушено покинули свої домівки. Громада мала вже досвід прийняття великої кількості вимушених переселенців, адже у 2022 році прийняла більше </a:t>
            </a:r>
            <a:r>
              <a:rPr lang="uk-UA" sz="1400" b="1" dirty="0">
                <a:latin typeface="Times New Roman" panose="02020603050405020304" pitchFamily="18" charset="0"/>
                <a:ea typeface="Calibri" panose="020F0502020204030204" pitchFamily="34" charset="0"/>
                <a:cs typeface="Times New Roman" panose="02020603050405020304" pitchFamily="18" charset="0"/>
              </a:rPr>
              <a:t>тисячі ВПО</a:t>
            </a:r>
            <a:r>
              <a:rPr lang="uk-UA" sz="1400" dirty="0">
                <a:latin typeface="Times New Roman" panose="02020603050405020304" pitchFamily="18" charset="0"/>
                <a:ea typeface="Calibri" panose="020F0502020204030204" pitchFamily="34" charset="0"/>
                <a:cs typeface="Times New Roman" panose="02020603050405020304" pitchFamily="18" charset="0"/>
              </a:rPr>
              <a:t>. Станом на </a:t>
            </a:r>
            <a:r>
              <a:rPr lang="uk-UA" sz="1400" b="1" dirty="0">
                <a:latin typeface="Times New Roman" panose="02020603050405020304" pitchFamily="18" charset="0"/>
                <a:ea typeface="Calibri" panose="020F0502020204030204" pitchFamily="34" charset="0"/>
                <a:cs typeface="Times New Roman" panose="02020603050405020304" pitchFamily="18" charset="0"/>
              </a:rPr>
              <a:t>01.01.2026 року </a:t>
            </a:r>
            <a:r>
              <a:rPr lang="uk-UA" sz="1400" dirty="0">
                <a:latin typeface="Times New Roman" panose="02020603050405020304" pitchFamily="18" charset="0"/>
                <a:ea typeface="Calibri" panose="020F0502020204030204" pitchFamily="34" charset="0"/>
                <a:cs typeface="Times New Roman" panose="02020603050405020304" pitchFamily="18" charset="0"/>
              </a:rPr>
              <a:t>на території громади зареєстровано близько 104 внутрішньо переміщених осіб, з них чоловіків 17, жінок 39, хлопчиків 18 та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дівчаток</a:t>
            </a:r>
            <a:r>
              <a:rPr lang="uk-UA" sz="1400" dirty="0">
                <a:latin typeface="Times New Roman" panose="02020603050405020304" pitchFamily="18" charset="0"/>
                <a:ea typeface="Calibri" panose="020F0502020204030204" pitchFamily="34" charset="0"/>
                <a:cs typeface="Times New Roman" panose="02020603050405020304" pitchFamily="18" charset="0"/>
              </a:rPr>
              <a:t> 30. Серед зареєстрованих ВПО 51 % осіб похилого віку.</a:t>
            </a:r>
            <a:endParaRPr lang="ru-UA" sz="1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ru-UA" dirty="0"/>
          </a:p>
        </p:txBody>
      </p:sp>
      <p:pic>
        <p:nvPicPr>
          <p:cNvPr id="2" name="Рисунок 1">
            <a:extLst>
              <a:ext uri="{FF2B5EF4-FFF2-40B4-BE49-F238E27FC236}">
                <a16:creationId xmlns:a16="http://schemas.microsoft.com/office/drawing/2014/main" id="{265DF9F5-973A-3E1E-4CDB-140E19C2CE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5696" y="4711369"/>
            <a:ext cx="5616624" cy="2102007"/>
          </a:xfrm>
          <a:prstGeom prst="rect">
            <a:avLst/>
          </a:prstGeom>
        </p:spPr>
      </p:pic>
    </p:spTree>
    <p:extLst>
      <p:ext uri="{BB962C8B-B14F-4D97-AF65-F5344CB8AC3E}">
        <p14:creationId xmlns:p14="http://schemas.microsoft.com/office/powerpoint/2010/main" val="39262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5F9509-CF3E-D4F6-3350-6349185F0903}"/>
              </a:ext>
            </a:extLst>
          </p:cNvPr>
          <p:cNvSpPr txBox="1"/>
          <p:nvPr/>
        </p:nvSpPr>
        <p:spPr>
          <a:xfrm>
            <a:off x="359532" y="116632"/>
            <a:ext cx="8424936" cy="5878532"/>
          </a:xfrm>
          <a:prstGeom prst="rect">
            <a:avLst/>
          </a:prstGeom>
          <a:noFill/>
        </p:spPr>
        <p:txBody>
          <a:bodyPr wrap="square" rtlCol="0">
            <a:spAutoFit/>
          </a:bodyPr>
          <a:lstStyle/>
          <a:p>
            <a:r>
              <a:rPr lang="ru-RU" i="1" u="sng" dirty="0" err="1">
                <a:latin typeface="Times New Roman" panose="02020603050405020304" pitchFamily="18" charset="0"/>
                <a:cs typeface="Times New Roman" panose="02020603050405020304" pitchFamily="18" charset="0"/>
              </a:rPr>
              <a:t>Основні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джерела</a:t>
            </a:r>
            <a:r>
              <a:rPr lang="ru-RU" i="1" u="sng" dirty="0">
                <a:latin typeface="Times New Roman" panose="02020603050405020304" pitchFamily="18" charset="0"/>
                <a:cs typeface="Times New Roman" panose="02020603050405020304" pitchFamily="18" charset="0"/>
              </a:rPr>
              <a:t> доходу:  </a:t>
            </a:r>
          </a:p>
          <a:p>
            <a:r>
              <a:rPr lang="ru-RU"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Заробітна плата – 5,2%;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Пенсія за віком/за вислугу років 28,5%; </a:t>
            </a:r>
          </a:p>
          <a:p>
            <a:r>
              <a:rPr lang="uk-UA" sz="1400" noProof="0" dirty="0">
                <a:latin typeface="Times New Roman" panose="02020603050405020304" pitchFamily="18" charset="0"/>
                <a:cs typeface="Times New Roman" panose="02020603050405020304" pitchFamily="18" charset="0"/>
              </a:rPr>
              <a:t>• Пенсія по інвалідності – 0,1%; </a:t>
            </a:r>
          </a:p>
          <a:p>
            <a:r>
              <a:rPr lang="uk-UA" sz="1400" noProof="0" dirty="0">
                <a:latin typeface="Times New Roman" panose="02020603050405020304" pitchFamily="18" charset="0"/>
                <a:cs typeface="Times New Roman" panose="02020603050405020304" pitchFamily="18" charset="0"/>
              </a:rPr>
              <a:t>• Пенсія у зв'язку з втратою годувальника – 1,1%; </a:t>
            </a:r>
          </a:p>
          <a:p>
            <a:r>
              <a:rPr lang="uk-UA" sz="1400" noProof="0" dirty="0">
                <a:latin typeface="Times New Roman" panose="02020603050405020304" pitchFamily="18" charset="0"/>
                <a:cs typeface="Times New Roman" panose="02020603050405020304" pitchFamily="18" charset="0"/>
              </a:rPr>
              <a:t>• Соціальна пенсія за віком без трудового стажу – 0,0%; </a:t>
            </a:r>
          </a:p>
          <a:p>
            <a:r>
              <a:rPr lang="uk-UA" sz="1400" noProof="0" dirty="0">
                <a:latin typeface="Times New Roman" panose="02020603050405020304" pitchFamily="18" charset="0"/>
                <a:cs typeface="Times New Roman" panose="02020603050405020304" pitchFamily="18" charset="0"/>
              </a:rPr>
              <a:t>• Стипендія – 0,6%; </a:t>
            </a:r>
          </a:p>
          <a:p>
            <a:r>
              <a:rPr lang="uk-UA" sz="1400" noProof="0" dirty="0">
                <a:latin typeface="Times New Roman" panose="02020603050405020304" pitchFamily="18" charset="0"/>
                <a:cs typeface="Times New Roman" panose="02020603050405020304" pitchFamily="18" charset="0"/>
              </a:rPr>
              <a:t>• Аліменти – 0,</a:t>
            </a:r>
            <a:r>
              <a:rPr lang="ru-RU" sz="1400" dirty="0">
                <a:latin typeface="Times New Roman" panose="02020603050405020304" pitchFamily="18" charset="0"/>
                <a:cs typeface="Times New Roman" panose="02020603050405020304" pitchFamily="18" charset="0"/>
              </a:rPr>
              <a:t>0%; </a:t>
            </a:r>
          </a:p>
          <a:p>
            <a:r>
              <a:rPr lang="ru-RU" sz="140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Допомога на проживання </a:t>
            </a:r>
            <a:r>
              <a:rPr lang="en-US" sz="1400" b="1" dirty="0">
                <a:latin typeface="Times New Roman" panose="02020603050405020304" pitchFamily="18" charset="0"/>
                <a:cs typeface="Times New Roman" panose="02020603050405020304" pitchFamily="18" charset="0"/>
              </a:rPr>
              <a:t>B</a:t>
            </a:r>
            <a:r>
              <a:rPr lang="ru-RU" sz="1400" b="1" dirty="0">
                <a:latin typeface="Times New Roman" panose="02020603050405020304" pitchFamily="18" charset="0"/>
                <a:cs typeface="Times New Roman" panose="02020603050405020304" pitchFamily="18" charset="0"/>
              </a:rPr>
              <a:t>П</a:t>
            </a:r>
            <a:r>
              <a:rPr lang="en-US" sz="1400" b="1" dirty="0">
                <a:latin typeface="Times New Roman" panose="02020603050405020304" pitchFamily="18" charset="0"/>
                <a:cs typeface="Times New Roman" panose="02020603050405020304" pitchFamily="18" charset="0"/>
              </a:rPr>
              <a:t>O – 4</a:t>
            </a:r>
            <a:r>
              <a:rPr lang="ru-RU" sz="1400" b="1" dirty="0">
                <a:latin typeface="Times New Roman" panose="02020603050405020304" pitchFamily="18" charset="0"/>
                <a:cs typeface="Times New Roman" panose="02020603050405020304" pitchFamily="18" charset="0"/>
              </a:rPr>
              <a:t>3</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3</a:t>
            </a:r>
            <a:r>
              <a:rPr lang="en-US" sz="1400" b="1"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Державні соціальні виплати (систематичні), крім допомоги на </a:t>
            </a:r>
          </a:p>
          <a:p>
            <a:r>
              <a:rPr lang="uk-UA" sz="1400" noProof="0" dirty="0">
                <a:latin typeface="Times New Roman" panose="02020603050405020304" pitchFamily="18" charset="0"/>
                <a:cs typeface="Times New Roman" panose="02020603050405020304" pitchFamily="18" charset="0"/>
              </a:rPr>
              <a:t>проживання ВПО – 0,4%; </a:t>
            </a:r>
          </a:p>
          <a:p>
            <a:r>
              <a:rPr lang="uk-UA" sz="1400" noProof="0" dirty="0">
                <a:latin typeface="Times New Roman" panose="02020603050405020304" pitchFamily="18" charset="0"/>
                <a:cs typeface="Times New Roman" panose="02020603050405020304" pitchFamily="18" charset="0"/>
              </a:rPr>
              <a:t>• Допомога від близьких – 9,8%; </a:t>
            </a:r>
          </a:p>
          <a:p>
            <a:r>
              <a:rPr lang="uk-UA" sz="1400" noProof="0" dirty="0">
                <a:latin typeface="Times New Roman" panose="02020603050405020304" pitchFamily="18" charset="0"/>
                <a:cs typeface="Times New Roman" panose="02020603050405020304" pitchFamily="18" charset="0"/>
              </a:rPr>
              <a:t>• Попередні збереження, проценти від вкладів – 3,3%; </a:t>
            </a:r>
          </a:p>
          <a:p>
            <a:r>
              <a:rPr lang="uk-UA" sz="1400" noProof="0" dirty="0">
                <a:latin typeface="Times New Roman" panose="02020603050405020304" pitchFamily="18" charset="0"/>
                <a:cs typeface="Times New Roman" panose="02020603050405020304" pitchFamily="18" charset="0"/>
              </a:rPr>
              <a:t>• Дохід від підприємницької діяльності – 0,7%; </a:t>
            </a:r>
          </a:p>
          <a:p>
            <a:r>
              <a:rPr lang="uk-UA" sz="1400" noProof="0" dirty="0">
                <a:latin typeface="Times New Roman" panose="02020603050405020304" pitchFamily="18" charset="0"/>
                <a:cs typeface="Times New Roman" panose="02020603050405020304" pitchFamily="18" charset="0"/>
              </a:rPr>
              <a:t>• Благодійна та недержавна допомога </a:t>
            </a:r>
            <a:r>
              <a:rPr lang="ru-RU" sz="1400" dirty="0">
                <a:latin typeface="Times New Roman" panose="02020603050405020304" pitchFamily="18" charset="0"/>
                <a:cs typeface="Times New Roman" panose="02020603050405020304" pitchFamily="18" charset="0"/>
              </a:rPr>
              <a:t>– 1,6% </a:t>
            </a:r>
          </a:p>
          <a:p>
            <a:r>
              <a:rPr lang="ru-RU" sz="1400" dirty="0">
                <a:latin typeface="Times New Roman" panose="02020603050405020304" pitchFamily="18" charset="0"/>
                <a:cs typeface="Times New Roman" panose="02020603050405020304" pitchFamily="18" charset="0"/>
              </a:rPr>
              <a:t>• </a:t>
            </a:r>
            <a:r>
              <a:rPr lang="uk-UA" sz="1400" noProof="0" dirty="0">
                <a:latin typeface="Times New Roman" panose="02020603050405020304" pitchFamily="18" charset="0"/>
                <a:cs typeface="Times New Roman" panose="02020603050405020304" pitchFamily="18" charset="0"/>
              </a:rPr>
              <a:t>Пенсія чоловіка – 0,4% </a:t>
            </a:r>
          </a:p>
          <a:p>
            <a:r>
              <a:rPr lang="uk-UA" sz="1400" noProof="0" dirty="0">
                <a:latin typeface="Times New Roman" panose="02020603050405020304" pitchFamily="18" charset="0"/>
                <a:cs typeface="Times New Roman" panose="02020603050405020304" pitchFamily="18" charset="0"/>
              </a:rPr>
              <a:t>• Виплата на дитину 3 років – 0,2% </a:t>
            </a:r>
          </a:p>
          <a:p>
            <a:r>
              <a:rPr lang="uk-UA" sz="1400" noProof="0" dirty="0">
                <a:latin typeface="Times New Roman" panose="02020603050405020304" pitchFamily="18" charset="0"/>
                <a:cs typeface="Times New Roman" panose="02020603050405020304" pitchFamily="18" charset="0"/>
              </a:rPr>
              <a:t>• Підробіток – 4,2% </a:t>
            </a:r>
          </a:p>
          <a:p>
            <a:r>
              <a:rPr lang="uk-UA" sz="1400" noProof="0" dirty="0">
                <a:latin typeface="Times New Roman" panose="02020603050405020304" pitchFamily="18" charset="0"/>
                <a:cs typeface="Times New Roman" panose="02020603050405020304" pitchFamily="18" charset="0"/>
              </a:rPr>
              <a:t>• Зарплата військовослужбовця</a:t>
            </a:r>
            <a:r>
              <a:rPr lang="ru-RU" sz="1400" dirty="0">
                <a:latin typeface="Times New Roman" panose="02020603050405020304" pitchFamily="18" charset="0"/>
                <a:cs typeface="Times New Roman" panose="02020603050405020304" pitchFamily="18" charset="0"/>
              </a:rPr>
              <a:t>  – 0,6%;</a:t>
            </a:r>
          </a:p>
          <a:p>
            <a:endParaRPr lang="ru-RU" i="1" u="sng" dirty="0">
              <a:latin typeface="Times New Roman" panose="02020603050405020304" pitchFamily="18" charset="0"/>
              <a:cs typeface="Times New Roman" panose="02020603050405020304" pitchFamily="18" charset="0"/>
            </a:endParaRPr>
          </a:p>
          <a:p>
            <a:r>
              <a:rPr lang="uk-UA" i="1" u="sng" noProof="0" dirty="0">
                <a:latin typeface="Times New Roman" panose="02020603050405020304" pitchFamily="18" charset="0"/>
                <a:cs typeface="Times New Roman" panose="02020603050405020304" pitchFamily="18" charset="0"/>
              </a:rPr>
              <a:t>Оцінка діяльності місцевої влади щодо вирішення проблем ВПО: </a:t>
            </a:r>
          </a:p>
          <a:p>
            <a:r>
              <a:rPr lang="uk-UA" sz="1400" noProof="0" dirty="0">
                <a:latin typeface="Times New Roman" panose="02020603050405020304" pitchFamily="18" charset="0"/>
                <a:cs typeface="Times New Roman" panose="02020603050405020304" pitchFamily="18" charset="0"/>
              </a:rPr>
              <a:t>• Дуже добре – 13,3%; </a:t>
            </a:r>
          </a:p>
          <a:p>
            <a:r>
              <a:rPr lang="uk-UA" sz="1400" noProof="0" dirty="0">
                <a:latin typeface="Times New Roman" panose="02020603050405020304" pitchFamily="18" charset="0"/>
                <a:cs typeface="Times New Roman" panose="02020603050405020304" pitchFamily="18" charset="0"/>
              </a:rPr>
              <a:t>• Радше добре – 31,8%; </a:t>
            </a:r>
          </a:p>
          <a:p>
            <a:r>
              <a:rPr lang="uk-UA" sz="1400" noProof="0" dirty="0">
                <a:latin typeface="Times New Roman" panose="02020603050405020304" pitchFamily="18" charset="0"/>
                <a:cs typeface="Times New Roman" panose="02020603050405020304" pitchFamily="18" charset="0"/>
              </a:rPr>
              <a:t>• Радше погано – 17,8%; </a:t>
            </a:r>
          </a:p>
          <a:p>
            <a:r>
              <a:rPr lang="uk-UA" sz="1400" noProof="0" dirty="0">
                <a:latin typeface="Times New Roman" panose="02020603050405020304" pitchFamily="18" charset="0"/>
                <a:cs typeface="Times New Roman" panose="02020603050405020304" pitchFamily="18" charset="0"/>
              </a:rPr>
              <a:t>• Дуже погано – 0,8%; </a:t>
            </a:r>
          </a:p>
          <a:p>
            <a:r>
              <a:rPr lang="uk-UA" sz="1400" b="1" noProof="0" dirty="0">
                <a:latin typeface="Times New Roman" panose="02020603050405020304" pitchFamily="18" charset="0"/>
                <a:cs typeface="Times New Roman" panose="02020603050405020304" pitchFamily="18" charset="0"/>
              </a:rPr>
              <a:t>• Важко відповісти – 3</a:t>
            </a:r>
            <a:r>
              <a:rPr lang="ru-RU" sz="1400" b="1" dirty="0">
                <a:latin typeface="Times New Roman" panose="02020603050405020304" pitchFamily="18" charset="0"/>
                <a:cs typeface="Times New Roman" panose="02020603050405020304" pitchFamily="18" charset="0"/>
              </a:rPr>
              <a:t>6,3%.</a:t>
            </a:r>
            <a:endParaRPr lang="ru-UA" sz="14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A9A1B01-0064-D12A-6DA4-126ED0E9A6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4088" y="1412776"/>
            <a:ext cx="3562499" cy="2880320"/>
          </a:xfrm>
          <a:prstGeom prst="rect">
            <a:avLst/>
          </a:prstGeom>
        </p:spPr>
      </p:pic>
    </p:spTree>
    <p:extLst>
      <p:ext uri="{BB962C8B-B14F-4D97-AF65-F5344CB8AC3E}">
        <p14:creationId xmlns:p14="http://schemas.microsoft.com/office/powerpoint/2010/main" val="132492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3101B-A216-D539-54A6-251616260F74}"/>
              </a:ext>
            </a:extLst>
          </p:cNvPr>
          <p:cNvSpPr txBox="1"/>
          <p:nvPr/>
        </p:nvSpPr>
        <p:spPr>
          <a:xfrm>
            <a:off x="395536" y="1196752"/>
            <a:ext cx="8352928" cy="4308872"/>
          </a:xfrm>
          <a:prstGeom prst="rect">
            <a:avLst/>
          </a:prstGeom>
          <a:noFill/>
        </p:spPr>
        <p:txBody>
          <a:bodyPr wrap="square" rtlCol="0">
            <a:spAutoFit/>
          </a:bodyPr>
          <a:lstStyle/>
          <a:p>
            <a:r>
              <a:rPr lang="uk-UA" i="1" u="sng" noProof="0" dirty="0">
                <a:latin typeface="Times New Roman" panose="02020603050405020304" pitchFamily="18" charset="0"/>
                <a:cs typeface="Times New Roman" panose="02020603050405020304" pitchFamily="18" charset="0"/>
              </a:rPr>
              <a:t>Участь у життєдіяльності громади, де зараз проживає ВПО: </a:t>
            </a:r>
          </a:p>
          <a:p>
            <a:r>
              <a:rPr lang="uk-UA" sz="1400" noProof="0" dirty="0">
                <a:latin typeface="Times New Roman" panose="02020603050405020304" pitchFamily="18" charset="0"/>
                <a:cs typeface="Times New Roman" panose="02020603050405020304" pitchFamily="18" charset="0"/>
              </a:rPr>
              <a:t>• Хочу брати i беру – 17,9%;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Хочу брати, але </a:t>
            </a:r>
            <a:r>
              <a:rPr lang="uk-UA" sz="1400" b="1" noProof="0" dirty="0" err="1">
                <a:latin typeface="Times New Roman" panose="02020603050405020304" pitchFamily="18" charset="0"/>
                <a:cs typeface="Times New Roman" panose="02020603050405020304" pitchFamily="18" charset="0"/>
              </a:rPr>
              <a:t>нe</a:t>
            </a:r>
            <a:r>
              <a:rPr lang="uk-UA" sz="1400" b="1" noProof="0" dirty="0">
                <a:latin typeface="Times New Roman" panose="02020603050405020304" pitchFamily="18" charset="0"/>
                <a:cs typeface="Times New Roman" panose="02020603050405020304" pitchFamily="18" charset="0"/>
              </a:rPr>
              <a:t> беру – 23,8%; </a:t>
            </a:r>
          </a:p>
          <a:p>
            <a:r>
              <a:rPr lang="uk-UA" sz="1400" noProof="0" dirty="0">
                <a:latin typeface="Times New Roman" panose="02020603050405020304" pitchFamily="18" charset="0"/>
                <a:cs typeface="Times New Roman" panose="02020603050405020304" pitchFamily="18" charset="0"/>
              </a:rPr>
              <a:t>• Не хочу брати – 12,7%;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Важко відповісти – 45,6%.</a:t>
            </a:r>
          </a:p>
          <a:p>
            <a:endParaRPr lang="uk-UA" sz="1400" b="1" dirty="0">
              <a:latin typeface="Times New Roman" panose="02020603050405020304" pitchFamily="18" charset="0"/>
              <a:cs typeface="Times New Roman" panose="02020603050405020304" pitchFamily="18" charset="0"/>
            </a:endParaRPr>
          </a:p>
          <a:p>
            <a:r>
              <a:rPr lang="uk-UA" i="1" u="sng" noProof="0" dirty="0">
                <a:latin typeface="Times New Roman" panose="02020603050405020304" pitchFamily="18" charset="0"/>
                <a:cs typeface="Times New Roman" panose="02020603050405020304" pitchFamily="18" charset="0"/>
              </a:rPr>
              <a:t>Джерела отримання інформації: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Родині, друзі, сусіди – 15,1%; </a:t>
            </a:r>
          </a:p>
          <a:p>
            <a:r>
              <a:rPr lang="uk-UA" sz="1400" noProof="0" dirty="0">
                <a:latin typeface="Times New Roman" panose="02020603050405020304" pitchFamily="18" charset="0"/>
                <a:cs typeface="Times New Roman" panose="02020603050405020304" pitchFamily="18" charset="0"/>
              </a:rPr>
              <a:t>• Друковані 3</a:t>
            </a:r>
            <a:r>
              <a:rPr lang="en-US" sz="1400" noProof="0" dirty="0">
                <a:latin typeface="Times New Roman" panose="02020603050405020304" pitchFamily="18" charset="0"/>
                <a:cs typeface="Times New Roman" panose="02020603050405020304" pitchFamily="18" charset="0"/>
              </a:rPr>
              <a:t>MI (</a:t>
            </a:r>
            <a:r>
              <a:rPr lang="uk-UA" sz="1400" noProof="0" dirty="0">
                <a:latin typeface="Times New Roman" panose="02020603050405020304" pitchFamily="18" charset="0"/>
                <a:cs typeface="Times New Roman" panose="02020603050405020304" pitchFamily="18" charset="0"/>
              </a:rPr>
              <a:t>газети, журнали) -0,5%; </a:t>
            </a:r>
          </a:p>
          <a:p>
            <a:r>
              <a:rPr lang="uk-UA" sz="1400" noProof="0" dirty="0">
                <a:latin typeface="Times New Roman" panose="02020603050405020304" pitchFamily="18" charset="0"/>
                <a:cs typeface="Times New Roman" panose="02020603050405020304" pitchFamily="18" charset="0"/>
              </a:rPr>
              <a:t>• Радіо – 1%; </a:t>
            </a:r>
          </a:p>
          <a:p>
            <a:r>
              <a:rPr lang="uk-UA" sz="1400" noProof="0" dirty="0">
                <a:latin typeface="Times New Roman" panose="02020603050405020304" pitchFamily="18" charset="0"/>
                <a:cs typeface="Times New Roman" panose="02020603050405020304" pitchFamily="18" charset="0"/>
              </a:rPr>
              <a:t>• Телебачення – 1%; </a:t>
            </a:r>
          </a:p>
          <a:p>
            <a:r>
              <a:rPr lang="uk-UA" sz="1400"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Соціальні мережі (фейсбук, </a:t>
            </a:r>
            <a:r>
              <a:rPr lang="uk-UA" sz="1400" b="1" noProof="0" dirty="0" err="1">
                <a:latin typeface="Times New Roman" panose="02020603050405020304" pitchFamily="18" charset="0"/>
                <a:cs typeface="Times New Roman" panose="02020603050405020304" pitchFamily="18" charset="0"/>
              </a:rPr>
              <a:t>інстаграм</a:t>
            </a:r>
            <a:r>
              <a:rPr lang="uk-UA" sz="1400" b="1" noProof="0" dirty="0">
                <a:latin typeface="Times New Roman" panose="02020603050405020304" pitchFamily="18" charset="0"/>
                <a:cs typeface="Times New Roman" panose="02020603050405020304" pitchFamily="18" charset="0"/>
              </a:rPr>
              <a:t>, </a:t>
            </a:r>
            <a:r>
              <a:rPr lang="en-US" sz="1400" b="1" noProof="0" dirty="0" err="1">
                <a:latin typeface="Times New Roman" panose="02020603050405020304" pitchFamily="18" charset="0"/>
                <a:cs typeface="Times New Roman" panose="02020603050405020304" pitchFamily="18" charset="0"/>
              </a:rPr>
              <a:t>Youtube</a:t>
            </a:r>
            <a:r>
              <a:rPr lang="en-US" sz="1400" b="1" noProof="0" dirty="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тощо) – 24,9 %; </a:t>
            </a:r>
          </a:p>
          <a:p>
            <a:r>
              <a:rPr lang="uk-UA" sz="1400" noProof="0" dirty="0">
                <a:latin typeface="Times New Roman" panose="02020603050405020304" pitchFamily="18" charset="0"/>
                <a:cs typeface="Times New Roman" panose="02020603050405020304" pitchFamily="18" charset="0"/>
              </a:rPr>
              <a:t>• </a:t>
            </a:r>
            <a:r>
              <a:rPr lang="uk-UA" sz="1400" noProof="0" dirty="0" err="1">
                <a:latin typeface="Times New Roman" panose="02020603050405020304" pitchFamily="18" charset="0"/>
                <a:cs typeface="Times New Roman" panose="02020603050405020304" pitchFamily="18" charset="0"/>
              </a:rPr>
              <a:t>Меседжери</a:t>
            </a:r>
            <a:r>
              <a:rPr lang="uk-UA" sz="1400" noProof="0" dirty="0">
                <a:latin typeface="Times New Roman" panose="02020603050405020304" pitchFamily="18" charset="0"/>
                <a:cs typeface="Times New Roman" panose="02020603050405020304" pitchFamily="18" charset="0"/>
              </a:rPr>
              <a:t>, групові чати (</a:t>
            </a:r>
            <a:r>
              <a:rPr lang="uk-UA" sz="1400" noProof="0" dirty="0" err="1">
                <a:latin typeface="Times New Roman" panose="02020603050405020304" pitchFamily="18" charset="0"/>
                <a:cs typeface="Times New Roman" panose="02020603050405020304" pitchFamily="18" charset="0"/>
              </a:rPr>
              <a:t>вайбер</a:t>
            </a:r>
            <a:r>
              <a:rPr lang="uk-UA" sz="1400" noProof="0" dirty="0">
                <a:latin typeface="Times New Roman" panose="02020603050405020304" pitchFamily="18" charset="0"/>
                <a:cs typeface="Times New Roman" panose="02020603050405020304" pitchFamily="18" charset="0"/>
              </a:rPr>
              <a:t>, </a:t>
            </a:r>
            <a:r>
              <a:rPr lang="uk-UA" sz="1400" noProof="0" dirty="0" err="1">
                <a:latin typeface="Times New Roman" panose="02020603050405020304" pitchFamily="18" charset="0"/>
                <a:cs typeface="Times New Roman" panose="02020603050405020304" pitchFamily="18" charset="0"/>
              </a:rPr>
              <a:t>телсграм</a:t>
            </a:r>
            <a:r>
              <a:rPr lang="uk-UA" sz="1400" noProof="0" dirty="0">
                <a:latin typeface="Times New Roman" panose="02020603050405020304" pitchFamily="18" charset="0"/>
                <a:cs typeface="Times New Roman" panose="02020603050405020304" pitchFamily="18" charset="0"/>
              </a:rPr>
              <a:t>, </a:t>
            </a:r>
            <a:r>
              <a:rPr lang="uk-UA" sz="1400" noProof="0" dirty="0" err="1">
                <a:latin typeface="Times New Roman" panose="02020603050405020304" pitchFamily="18" charset="0"/>
                <a:cs typeface="Times New Roman" panose="02020603050405020304" pitchFamily="18" charset="0"/>
              </a:rPr>
              <a:t>вотсап</a:t>
            </a:r>
            <a:r>
              <a:rPr lang="uk-UA" sz="1400" noProof="0" dirty="0">
                <a:latin typeface="Times New Roman" panose="02020603050405020304" pitchFamily="18" charset="0"/>
                <a:cs typeface="Times New Roman" panose="02020603050405020304" pitchFamily="18" charset="0"/>
              </a:rPr>
              <a:t>) – 14,3%; </a:t>
            </a:r>
          </a:p>
          <a:p>
            <a:r>
              <a:rPr lang="uk-UA" sz="1400" noProof="0" dirty="0">
                <a:latin typeface="Times New Roman" panose="02020603050405020304" pitchFamily="18" charset="0"/>
                <a:cs typeface="Times New Roman" panose="02020603050405020304" pitchFamily="18" charset="0"/>
              </a:rPr>
              <a:t>• Різні інтернет-сайти, не включаючи соціальні мережі – 10,5%; </a:t>
            </a:r>
          </a:p>
          <a:p>
            <a:r>
              <a:rPr lang="uk-UA" sz="1400" noProof="0" dirty="0">
                <a:latin typeface="Times New Roman" panose="02020603050405020304" pitchFamily="18" charset="0"/>
                <a:cs typeface="Times New Roman" panose="02020603050405020304" pitchFamily="18" charset="0"/>
              </a:rPr>
              <a:t>• Інформаційні мобільні додатки – 8,7 %; </a:t>
            </a:r>
          </a:p>
          <a:p>
            <a:r>
              <a:rPr lang="uk-UA" sz="1400" noProof="0" dirty="0">
                <a:latin typeface="Times New Roman" panose="02020603050405020304" pitchFamily="18" charset="0"/>
                <a:cs typeface="Times New Roman" panose="02020603050405020304" pitchFamily="18" charset="0"/>
              </a:rPr>
              <a:t>• Стенди, інформаційні матеріали в соціальних службах, державних </a:t>
            </a:r>
          </a:p>
          <a:p>
            <a:r>
              <a:rPr lang="uk-UA" sz="1400" noProof="0" dirty="0">
                <a:latin typeface="Times New Roman" panose="02020603050405020304" pitchFamily="18" charset="0"/>
                <a:cs typeface="Times New Roman" panose="02020603050405020304" pitchFamily="18" charset="0"/>
              </a:rPr>
              <a:t>органах – 1,5%; </a:t>
            </a:r>
          </a:p>
          <a:p>
            <a:r>
              <a:rPr lang="uk-UA" sz="1400" noProof="0" dirty="0">
                <a:latin typeface="Times New Roman" panose="02020603050405020304" pitchFamily="18" charset="0"/>
                <a:cs typeface="Times New Roman" panose="02020603050405020304" pitchFamily="18" charset="0"/>
              </a:rPr>
              <a:t>• </a:t>
            </a:r>
            <a:r>
              <a:rPr lang="ru-RU" sz="1400" b="1" noProof="0" dirty="0">
                <a:latin typeface="Times New Roman" panose="02020603050405020304" pitchFamily="18" charset="0"/>
                <a:cs typeface="Times New Roman" panose="02020603050405020304" pitchFamily="18" charset="0"/>
              </a:rPr>
              <a:t>Рада ВПО / </a:t>
            </a:r>
            <a:r>
              <a:rPr lang="ru-RU" sz="1400" b="1" noProof="0" dirty="0" err="1">
                <a:latin typeface="Times New Roman" panose="02020603050405020304" pitchFamily="18" charset="0"/>
                <a:cs typeface="Times New Roman" panose="02020603050405020304" pitchFamily="18" charset="0"/>
              </a:rPr>
              <a:t>місцева</a:t>
            </a:r>
            <a:r>
              <a:rPr lang="ru-RU" sz="1400" b="1" noProof="0" dirty="0">
                <a:latin typeface="Times New Roman" panose="02020603050405020304" pitchFamily="18" charset="0"/>
                <a:cs typeface="Times New Roman" panose="02020603050405020304" pitchFamily="18" charset="0"/>
              </a:rPr>
              <a:t> </a:t>
            </a:r>
            <a:r>
              <a:rPr lang="ru-RU" sz="1400" b="1" noProof="0">
                <a:latin typeface="Times New Roman" panose="02020603050405020304" pitchFamily="18" charset="0"/>
                <a:cs typeface="Times New Roman" panose="02020603050405020304" pitchFamily="18" charset="0"/>
              </a:rPr>
              <a:t>влада</a:t>
            </a:r>
            <a:r>
              <a:rPr lang="uk-UA" sz="1400" b="1" noProof="0">
                <a:latin typeface="Times New Roman" panose="02020603050405020304" pitchFamily="18" charset="0"/>
                <a:cs typeface="Times New Roman" panose="02020603050405020304" pitchFamily="18" charset="0"/>
              </a:rPr>
              <a:t>– </a:t>
            </a:r>
            <a:r>
              <a:rPr lang="uk-UA" sz="1400" b="1" noProof="0" dirty="0">
                <a:latin typeface="Times New Roman" panose="02020603050405020304" pitchFamily="18" charset="0"/>
                <a:cs typeface="Times New Roman" panose="02020603050405020304" pitchFamily="18" charset="0"/>
              </a:rPr>
              <a:t>20,6 %; </a:t>
            </a:r>
          </a:p>
          <a:p>
            <a:r>
              <a:rPr lang="uk-UA" sz="1400" noProof="0" dirty="0">
                <a:latin typeface="Times New Roman" panose="02020603050405020304" pitchFamily="18" charset="0"/>
                <a:cs typeface="Times New Roman" panose="02020603050405020304" pitchFamily="18" charset="0"/>
              </a:rPr>
              <a:t>• Від громадських/благодійних організацій – 2,8%;</a:t>
            </a:r>
          </a:p>
        </p:txBody>
      </p:sp>
      <p:pic>
        <p:nvPicPr>
          <p:cNvPr id="4" name="Рисунок 3">
            <a:extLst>
              <a:ext uri="{FF2B5EF4-FFF2-40B4-BE49-F238E27FC236}">
                <a16:creationId xmlns:a16="http://schemas.microsoft.com/office/drawing/2014/main" id="{ECBE66EC-0B14-4D71-7C46-441439F49DF5}"/>
              </a:ext>
            </a:extLst>
          </p:cNvPr>
          <p:cNvPicPr>
            <a:picLocks noChangeAspect="1"/>
          </p:cNvPicPr>
          <p:nvPr/>
        </p:nvPicPr>
        <p:blipFill>
          <a:blip r:embed="rId2"/>
          <a:stretch>
            <a:fillRect/>
          </a:stretch>
        </p:blipFill>
        <p:spPr>
          <a:xfrm>
            <a:off x="5436096" y="1700808"/>
            <a:ext cx="2520280" cy="2235630"/>
          </a:xfrm>
          <a:prstGeom prst="rect">
            <a:avLst/>
          </a:prstGeom>
        </p:spPr>
      </p:pic>
    </p:spTree>
    <p:extLst>
      <p:ext uri="{BB962C8B-B14F-4D97-AF65-F5344CB8AC3E}">
        <p14:creationId xmlns:p14="http://schemas.microsoft.com/office/powerpoint/2010/main" val="57553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542E7-728E-DB64-125D-438E22D9920A}"/>
              </a:ext>
            </a:extLst>
          </p:cNvPr>
          <p:cNvSpPr txBox="1"/>
          <p:nvPr/>
        </p:nvSpPr>
        <p:spPr>
          <a:xfrm>
            <a:off x="107504" y="188640"/>
            <a:ext cx="8928992" cy="4247317"/>
          </a:xfrm>
          <a:prstGeom prst="rect">
            <a:avLst/>
          </a:prstGeom>
          <a:noFill/>
        </p:spPr>
        <p:txBody>
          <a:bodyPr wrap="square" rtlCol="0">
            <a:spAutoFit/>
          </a:bodyPr>
          <a:lstStyle/>
          <a:p>
            <a:pPr algn="ctr"/>
            <a:r>
              <a:rPr lang="uk-UA" b="1" noProof="0" dirty="0">
                <a:latin typeface="Times New Roman" panose="02020603050405020304" pitchFamily="18" charset="0"/>
                <a:cs typeface="Times New Roman" panose="02020603050405020304" pitchFamily="18" charset="0"/>
              </a:rPr>
              <a:t>ВИСНОВОК </a:t>
            </a:r>
          </a:p>
          <a:p>
            <a:pPr algn="just"/>
            <a:r>
              <a:rPr lang="uk-UA" sz="1400" noProof="0" dirty="0">
                <a:latin typeface="Times New Roman" panose="02020603050405020304" pitchFamily="18" charset="0"/>
                <a:cs typeface="Times New Roman" panose="02020603050405020304" pitchFamily="18" charset="0"/>
              </a:rPr>
              <a:t>Оцінка ВПО, проведена в межах цього звіту, засвідчує складність і багатогранність викликів, з якими щодня стикаються громадяни, змушені залишити свої домівки через війну. ВПО потребують не лише базового забезпечення житлом і засобами до існування, а й довгострокових рішень у сферах працевлаштування, освіти, охорони здоров’я, інтеграції у громади, психологічної підтримки та захисту прав. Водночас варто підкреслити, що роль держави у реагуванні на ці потреби є вагомою та системною. Протягом останніх чотирьох років було реалізовано низку масштабних програм: виплати грошової допомоги, компенсація оренди для розміщення ВПО, підтримка роботодавців, які працевлаштовують переселенців, забезпечення доступу до освіти, соціальних та медичних послуг. Держава демонструє готовність не лише надавати тимчасову допомогу, а й створювати стратегії для стабільної адаптації та інтеграції ВПО у приймаючі громади. Такі дії є не просто реакцією на кризу — вони формують нову модель соціальної політики, засновану на принципах рівності, гідності та довіри. Внутрішньо переміщені особи дедалі активніше залучаються до життя місцевих громад, стають учасниками змін, проявляють високу здатність до самоорганізації та згуртованості. Однак виклики залишаються, і потреби змінюються в залежності від етапу переміщення, регіону проживання, віку, стану здоров’я та інших факторів. Тому вкрай важливо зберігати сталість державної підтримки, розширювати можливості для довготривалого житла, стимулювати економічну активність переселенців, підтримувати громадські ініціативи та посилювати міжвідомчу координацію. Успішна інтеграція ВПО — це не лише показник ефективності політики, а й основа суспільної єдності та національної стійкості. Сьогоднішня підтримка — це інвестиція в майбутнє: у відновлену Україну, де кожен, незалежно від місця проживання до війни, почуватиметься вдома.</a:t>
            </a:r>
          </a:p>
        </p:txBody>
      </p:sp>
      <p:pic>
        <p:nvPicPr>
          <p:cNvPr id="3" name="Рисунок 2">
            <a:extLst>
              <a:ext uri="{FF2B5EF4-FFF2-40B4-BE49-F238E27FC236}">
                <a16:creationId xmlns:a16="http://schemas.microsoft.com/office/drawing/2014/main" id="{3EC0D953-2D7B-B908-B4E5-D31BBA9BB2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3608" y="4435957"/>
            <a:ext cx="7128792" cy="2233403"/>
          </a:xfrm>
          <a:prstGeom prst="rect">
            <a:avLst/>
          </a:prstGeom>
        </p:spPr>
      </p:pic>
    </p:spTree>
    <p:extLst>
      <p:ext uri="{BB962C8B-B14F-4D97-AF65-F5344CB8AC3E}">
        <p14:creationId xmlns:p14="http://schemas.microsoft.com/office/powerpoint/2010/main" val="85921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1A486-5171-14BD-C1DE-74D288684B8B}"/>
              </a:ext>
            </a:extLst>
          </p:cNvPr>
          <p:cNvSpPr txBox="1"/>
          <p:nvPr/>
        </p:nvSpPr>
        <p:spPr>
          <a:xfrm>
            <a:off x="251520" y="234536"/>
            <a:ext cx="8640960" cy="63889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50"/>
              </a:spcAft>
              <a:buClrTx/>
              <a:buSzTx/>
              <a:buFontTx/>
              <a:buNone/>
              <a:tabLst/>
              <a:defRPr/>
            </a:pPr>
            <a:r>
              <a:rPr kumimoji="0" lang="uk-UA"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Основні результати дослідження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Дослідження проведено шляхом анкетування, в якому взяли участь </a:t>
            </a:r>
            <a:r>
              <a:rPr kumimoji="0" lang="uk-UA"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  респондентів</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Анкета складалася з запитань, що охоплюють такі аспекти: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демографічні характеристики;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матеріальне становище;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рівень задоволення базових потреб;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міграція;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дискримінаційна складова;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громадська активність;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інформаційні джерела та варіанти допомоги у вирішенні житлового питання для ВПО;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працевлаштування.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Опитування проводилося згідно рекомендацій щодо проведення оцінювання потреб внутрішньо переміщених осіб на місцевому рівні громади затвердженим </a:t>
            </a:r>
            <a:r>
              <a:rPr kumimoji="0" lang="uk-UA"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наказом Міністерства з питань реінтеграції тимчасово окупованих територій України від 13.09.2024 № 288 в період з 01 січня 2026 року по 28 лютого 2026 року.</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Дане опитування було розміщено у соціальній мережі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Facebook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 </a:t>
            </a:r>
            <a:r>
              <a:rPr kumimoji="0" 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сторінці</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Кам’янської</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сільської</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ради</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Також було відвідано МТП де проживають ВПО і роздано анкети для заповнення.</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5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Посилання на анкетування</a:t>
            </a: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https://docs.google.com/forms/d/e/1FAIpQLSfHEykuMlWpOLNEBUefBC6F5Q06dQTvgS63pZ4VKqrz1WYi7A/viewform?usp=header</a:t>
            </a:r>
            <a:endParaRPr kumimoji="0" lang="uk-UA"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615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8064896" cy="32316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НАСЕЛЕННЯ ГРОМАДИ</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Населений пункт-адміністративний центр територіальної громади: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с. </a:t>
            </a:r>
            <a:r>
              <a:rPr kumimoji="0" lang="uk-UA" sz="1600" b="1" i="0" u="none" strike="noStrike" kern="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Кам’янське</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Кількість населених пунктів, що входять до складу територіальної громади: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8.</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Площа населених пунктів територіальної громади: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72,5 км2</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Кількість домогосподарств (дворів):</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2 642.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Кількість населення загальна ( чоловіки/жінки ):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9459</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осіб, у тому числі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4559</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чоловіків</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4900</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uk-UA" sz="16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жінок</a:t>
            </a:r>
            <a:r>
              <a:rPr kumimoji="0" lang="uk-UA" sz="160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200" b="1" i="0" u="none" strike="noStrike" kern="0" cap="none" spc="0" normalizeH="0" baseline="0" noProof="0" dirty="0">
              <a:ln>
                <a:noFill/>
              </a:ln>
              <a:solidFill>
                <a:srgbClr val="171616"/>
              </a:solidFill>
              <a:effectLst/>
              <a:uLnTx/>
              <a:uFillTx/>
              <a:latin typeface="Arial"/>
              <a:ea typeface="+mn-ea"/>
              <a:cs typeface="Arial"/>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52" y="3429000"/>
            <a:ext cx="8064896" cy="31683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962220"/>
            <a:ext cx="6480720" cy="523220"/>
          </a:xfrm>
          <a:prstGeom prst="rect">
            <a:avLst/>
          </a:prstGeom>
        </p:spPr>
        <p:txBody>
          <a:bodyPr wrap="square">
            <a:spAutoFit/>
          </a:bodyPr>
          <a:lstStyle/>
          <a:p>
            <a:r>
              <a:rPr lang="uk-UA" sz="1400"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900"/>
              </a:spcAft>
              <a:buClr>
                <a:srgbClr val="000000"/>
              </a:buClr>
              <a:buSzTx/>
              <a:buFont typeface="Arial"/>
              <a:buNone/>
              <a:tabLst/>
              <a:defRPr/>
            </a:pPr>
            <a:endParaRPr lang="en-US" altLang="en-US" sz="1400" dirty="0">
              <a:latin typeface="Times New Roman" panose="02020603050405020304" pitchFamily="18" charset="0"/>
              <a:cs typeface="Times New Roman" panose="02020603050405020304" pitchFamily="18" charset="0"/>
            </a:endParaRPr>
          </a:p>
        </p:txBody>
      </p:sp>
      <p:sp>
        <p:nvSpPr>
          <p:cNvPr id="7" name="Прямокутник 6">
            <a:extLst>
              <a:ext uri="{FF2B5EF4-FFF2-40B4-BE49-F238E27FC236}">
                <a16:creationId xmlns:a16="http://schemas.microsoft.com/office/drawing/2014/main" id="{4ADD6E9D-A89C-70D5-52D9-055913105563}"/>
              </a:ext>
            </a:extLst>
          </p:cNvPr>
          <p:cNvSpPr/>
          <p:nvPr/>
        </p:nvSpPr>
        <p:spPr>
          <a:xfrm>
            <a:off x="323528" y="183649"/>
            <a:ext cx="8496944" cy="719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1800" b="1" dirty="0">
                <a:effectLst/>
                <a:latin typeface="Times New Roman" panose="02020603050405020304" pitchFamily="18" charset="0"/>
                <a:ea typeface="Calibri" panose="020F0502020204030204" pitchFamily="34" charset="0"/>
              </a:rPr>
              <a:t>Перелік надавачів соціальних послуг в громаді (назва, адреса, контакти)</a:t>
            </a:r>
          </a:p>
          <a:p>
            <a:pPr algn="ctr"/>
            <a:endParaRPr lang="ru-UA" dirty="0"/>
          </a:p>
        </p:txBody>
      </p:sp>
      <p:sp>
        <p:nvSpPr>
          <p:cNvPr id="9" name="Rectangle 1">
            <a:extLst>
              <a:ext uri="{FF2B5EF4-FFF2-40B4-BE49-F238E27FC236}">
                <a16:creationId xmlns:a16="http://schemas.microsoft.com/office/drawing/2014/main" id="{16DB158E-FFCD-22E6-68F8-684EFA13392C}"/>
              </a:ext>
            </a:extLst>
          </p:cNvPr>
          <p:cNvSpPr>
            <a:spLocks noChangeArrowheads="1"/>
          </p:cNvSpPr>
          <p:nvPr/>
        </p:nvSpPr>
        <p:spPr bwMode="auto">
          <a:xfrm>
            <a:off x="3347934" y="1334681"/>
            <a:ext cx="42484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UA"/>
          </a:p>
        </p:txBody>
      </p:sp>
      <p:sp>
        <p:nvSpPr>
          <p:cNvPr id="12" name="TextBox 11">
            <a:extLst>
              <a:ext uri="{FF2B5EF4-FFF2-40B4-BE49-F238E27FC236}">
                <a16:creationId xmlns:a16="http://schemas.microsoft.com/office/drawing/2014/main" id="{29D323A5-2F89-F7C0-35B9-671D034260A9}"/>
              </a:ext>
            </a:extLst>
          </p:cNvPr>
          <p:cNvSpPr txBox="1"/>
          <p:nvPr/>
        </p:nvSpPr>
        <p:spPr>
          <a:xfrm>
            <a:off x="683568" y="1138387"/>
            <a:ext cx="7848872" cy="3970318"/>
          </a:xfrm>
          <a:prstGeom prst="rect">
            <a:avLst/>
          </a:prstGeom>
          <a:noFill/>
        </p:spPr>
        <p:txBody>
          <a:bodyPr wrap="square">
            <a:spAutoFit/>
          </a:bodyPr>
          <a:lstStyle/>
          <a:p>
            <a:r>
              <a:rPr lang="uk-UA" sz="1400" b="1" dirty="0">
                <a:solidFill>
                  <a:srgbClr val="000000"/>
                </a:solidFill>
                <a:effectLst/>
                <a:latin typeface="Times New Roman" panose="02020603050405020304" pitchFamily="18" charset="0"/>
                <a:ea typeface="Times New Roman" panose="02020603050405020304" pitchFamily="18" charset="0"/>
              </a:rPr>
              <a:t>Комунальна установа “Центр надання соціальних послуг” </a:t>
            </a:r>
            <a:r>
              <a:rPr lang="uk-UA" sz="1400" b="1" dirty="0" err="1">
                <a:solidFill>
                  <a:srgbClr val="000000"/>
                </a:solidFill>
                <a:effectLst/>
                <a:latin typeface="Times New Roman" panose="02020603050405020304" pitchFamily="18" charset="0"/>
                <a:ea typeface="Times New Roman" panose="02020603050405020304" pitchFamily="18" charset="0"/>
              </a:rPr>
              <a:t>Кам’янської</a:t>
            </a:r>
            <a:r>
              <a:rPr lang="uk-UA" sz="1400" b="1" dirty="0">
                <a:solidFill>
                  <a:srgbClr val="000000"/>
                </a:solidFill>
                <a:effectLst/>
                <a:latin typeface="Times New Roman" panose="02020603050405020304" pitchFamily="18" charset="0"/>
                <a:ea typeface="Times New Roman" panose="02020603050405020304" pitchFamily="18" charset="0"/>
              </a:rPr>
              <a:t> сільської ради</a:t>
            </a:r>
            <a:r>
              <a:rPr lang="uk-UA" sz="1400" dirty="0">
                <a:solidFill>
                  <a:srgbClr val="000000"/>
                </a:solidFill>
                <a:effectLst/>
                <a:latin typeface="Times New Roman" panose="02020603050405020304" pitchFamily="18" charset="0"/>
                <a:ea typeface="Times New Roman" panose="02020603050405020304" pitchFamily="18" charset="0"/>
              </a:rPr>
              <a:t> Берегівського району Закарпатської області , яка є основним надавачем соціальних послуг в громаді, і для ВПО в тому числі.</a:t>
            </a:r>
          </a:p>
          <a:p>
            <a:r>
              <a:rPr lang="uk-UA" sz="1400" dirty="0">
                <a:solidFill>
                  <a:srgbClr val="000000"/>
                </a:solidFill>
                <a:latin typeface="Times New Roman" panose="02020603050405020304" pitchFamily="18" charset="0"/>
              </a:rPr>
              <a:t> </a:t>
            </a:r>
          </a:p>
          <a:p>
            <a:r>
              <a:rPr lang="uk-UA" sz="1400" b="1" dirty="0">
                <a:solidFill>
                  <a:srgbClr val="000000"/>
                </a:solidFill>
                <a:latin typeface="Times New Roman" panose="02020603050405020304" pitchFamily="18" charset="0"/>
              </a:rPr>
              <a:t>Рада з питань внутрішньо переміщених осіб при виконавчому комітеті </a:t>
            </a:r>
            <a:r>
              <a:rPr lang="uk-UA" sz="1400" b="1" dirty="0" err="1">
                <a:solidFill>
                  <a:srgbClr val="000000"/>
                </a:solidFill>
                <a:latin typeface="Times New Roman" panose="02020603050405020304" pitchFamily="18" charset="0"/>
              </a:rPr>
              <a:t>Кам’янської</a:t>
            </a:r>
            <a:r>
              <a:rPr lang="uk-UA" sz="1400" b="1" dirty="0">
                <a:solidFill>
                  <a:srgbClr val="000000"/>
                </a:solidFill>
                <a:latin typeface="Times New Roman" panose="02020603050405020304" pitchFamily="18" charset="0"/>
              </a:rPr>
              <a:t> сільської ради</a:t>
            </a:r>
            <a:r>
              <a:rPr lang="uk-UA" sz="1400" dirty="0">
                <a:solidFill>
                  <a:srgbClr val="000000"/>
                </a:solidFill>
                <a:latin typeface="Times New Roman" panose="02020603050405020304" pitchFamily="18" charset="0"/>
              </a:rPr>
              <a:t>, </a:t>
            </a:r>
            <a:r>
              <a:rPr lang="uk-UA" sz="1400" noProof="0" dirty="0">
                <a:solidFill>
                  <a:srgbClr val="000000"/>
                </a:solidFill>
                <a:latin typeface="Times New Roman" panose="02020603050405020304" pitchFamily="18" charset="0"/>
              </a:rPr>
              <a:t>при виконавчому комітеті </a:t>
            </a:r>
            <a:r>
              <a:rPr lang="uk-UA" sz="1400" noProof="0" dirty="0" err="1">
                <a:solidFill>
                  <a:srgbClr val="000000"/>
                </a:solidFill>
                <a:latin typeface="Times New Roman" panose="02020603050405020304" pitchFamily="18" charset="0"/>
              </a:rPr>
              <a:t>Кам’янської</a:t>
            </a:r>
            <a:r>
              <a:rPr lang="uk-UA" sz="1400" noProof="0" dirty="0">
                <a:solidFill>
                  <a:srgbClr val="000000"/>
                </a:solidFill>
                <a:latin typeface="Times New Roman" panose="02020603050405020304" pitchFamily="18" charset="0"/>
              </a:rPr>
              <a:t> сільської ради (Берегівський район, Закарпатська область) є консультативно-дорадчим органом, створеним для захисту прав та інтеграції переселенців у </a:t>
            </a:r>
            <a:r>
              <a:rPr lang="ru-RU" sz="1400" dirty="0">
                <a:solidFill>
                  <a:srgbClr val="000000"/>
                </a:solidFill>
                <a:latin typeface="Times New Roman" panose="02020603050405020304" pitchFamily="18" charset="0"/>
              </a:rPr>
              <a:t>громаду</a:t>
            </a:r>
            <a:r>
              <a:rPr lang="uk-UA" sz="1400" dirty="0">
                <a:solidFill>
                  <a:srgbClr val="000000"/>
                </a:solidFill>
                <a:latin typeface="Times New Roman" panose="02020603050405020304" pitchFamily="18" charset="0"/>
              </a:rPr>
              <a:t>.</a:t>
            </a:r>
          </a:p>
          <a:p>
            <a:endParaRPr lang="uk-UA" sz="1400"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endParaRPr lang="uk-UA" sz="1400" b="1" dirty="0">
              <a:solidFill>
                <a:srgbClr val="000000"/>
              </a:solidFill>
              <a:latin typeface="Times New Roman" panose="02020603050405020304" pitchFamily="18" charset="0"/>
            </a:endParaRPr>
          </a:p>
          <a:p>
            <a:r>
              <a:rPr lang="uk-UA" sz="1400" b="1" dirty="0">
                <a:solidFill>
                  <a:srgbClr val="000000"/>
                </a:solidFill>
                <a:latin typeface="Times New Roman" panose="02020603050405020304" pitchFamily="18" charset="0"/>
              </a:rPr>
              <a:t>Центр «ЖИТТЄСТІЙКОСТІ</a:t>
            </a:r>
            <a:r>
              <a:rPr lang="uk-UA" sz="1400" dirty="0">
                <a:solidFill>
                  <a:srgbClr val="000000"/>
                </a:solidFill>
                <a:latin typeface="Times New Roman" panose="02020603050405020304" pitchFamily="18" charset="0"/>
              </a:rPr>
              <a:t>» - </a:t>
            </a:r>
            <a:r>
              <a:rPr lang="uk-UA" sz="1400" noProof="0" dirty="0">
                <a:solidFill>
                  <a:srgbClr val="000000"/>
                </a:solidFill>
                <a:latin typeface="Times New Roman" panose="02020603050405020304" pitchFamily="18" charset="0"/>
              </a:rPr>
              <a:t>це безпечний простір, де ВПО отримують підтримку, інформацію та практичні навички для подолання складних життєвих ситуацій.</a:t>
            </a:r>
            <a:endParaRPr lang="ru-UA" dirty="0"/>
          </a:p>
        </p:txBody>
      </p:sp>
      <p:pic>
        <p:nvPicPr>
          <p:cNvPr id="3" name="Рисунок 2">
            <a:extLst>
              <a:ext uri="{FF2B5EF4-FFF2-40B4-BE49-F238E27FC236}">
                <a16:creationId xmlns:a16="http://schemas.microsoft.com/office/drawing/2014/main" id="{1CF05C55-87C1-ABBA-8426-DED0BB68A00F}"/>
              </a:ext>
            </a:extLst>
          </p:cNvPr>
          <p:cNvPicPr>
            <a:picLocks noChangeAspect="1"/>
          </p:cNvPicPr>
          <p:nvPr/>
        </p:nvPicPr>
        <p:blipFill>
          <a:blip r:embed="rId2"/>
          <a:stretch>
            <a:fillRect/>
          </a:stretch>
        </p:blipFill>
        <p:spPr>
          <a:xfrm>
            <a:off x="698292" y="5120082"/>
            <a:ext cx="2649641" cy="1381585"/>
          </a:xfrm>
          <a:prstGeom prst="rect">
            <a:avLst/>
          </a:prstGeom>
        </p:spPr>
      </p:pic>
      <p:pic>
        <p:nvPicPr>
          <p:cNvPr id="4" name="Рисунок 3">
            <a:extLst>
              <a:ext uri="{FF2B5EF4-FFF2-40B4-BE49-F238E27FC236}">
                <a16:creationId xmlns:a16="http://schemas.microsoft.com/office/drawing/2014/main" id="{E85331BD-4EA5-2DF9-7EFC-95D6C6B9FB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8293" y="2988649"/>
            <a:ext cx="3153627" cy="13839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3503"/>
            <a:ext cx="8352928" cy="840551"/>
          </a:xfrm>
          <a:prstGeom prst="rect">
            <a:avLst/>
          </a:prstGeom>
        </p:spPr>
        <p:txBody>
          <a:bodyPr wrap="square">
            <a:spAutoFit/>
          </a:bodyPr>
          <a:lstStyle/>
          <a:p>
            <a:pPr algn="ctr">
              <a:lnSpc>
                <a:spcPct val="107000"/>
              </a:lnSpc>
              <a:spcAft>
                <a:spcPts val="800"/>
              </a:spcAft>
              <a:buNone/>
            </a:pP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Аналіз анкетування</a:t>
            </a:r>
            <a:endParaRPr lang="ru-UA"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descr="Диаграмма ответов в Формах. Вопрос: 1. Скажіть, будь ласка, який раз у житті Вам довелося залишити місце свого постійного проживання через війну або окупацію?. Количество ответов: 5 ответов.">
            <a:extLst>
              <a:ext uri="{FF2B5EF4-FFF2-40B4-BE49-F238E27FC236}">
                <a16:creationId xmlns:a16="http://schemas.microsoft.com/office/drawing/2014/main" id="{DB7DB76F-B0AA-0234-D4BB-5CD879D64E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544732"/>
            <a:ext cx="7920881" cy="3112253"/>
          </a:xfrm>
          <a:prstGeom prst="rect">
            <a:avLst/>
          </a:prstGeom>
          <a:noFill/>
          <a:ln>
            <a:noFill/>
          </a:ln>
        </p:spPr>
      </p:pic>
      <p:pic>
        <p:nvPicPr>
          <p:cNvPr id="15" name="Рисунок 14" descr="Диаграмма ответов в Формах. Вопрос: 2.  Коли саме Ви залишили місце свого постійного проживання і перемістилися до безпечнішої частини території України?. Количество ответов: 5 ответов.">
            <a:extLst>
              <a:ext uri="{FF2B5EF4-FFF2-40B4-BE49-F238E27FC236}">
                <a16:creationId xmlns:a16="http://schemas.microsoft.com/office/drawing/2014/main" id="{61C6A906-27D1-9668-8D7C-DAEBA4C485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3627669"/>
            <a:ext cx="7920881" cy="3086215"/>
          </a:xfrm>
          <a:prstGeom prst="rect">
            <a:avLst/>
          </a:prstGeom>
          <a:noFill/>
          <a:ln>
            <a:noFill/>
          </a:ln>
        </p:spPr>
      </p:pic>
      <p:sp>
        <p:nvSpPr>
          <p:cNvPr id="24" name="Стрічка: нахилена вгору 23">
            <a:extLst>
              <a:ext uri="{FF2B5EF4-FFF2-40B4-BE49-F238E27FC236}">
                <a16:creationId xmlns:a16="http://schemas.microsoft.com/office/drawing/2014/main" id="{DBCDAC45-233D-CB2A-14A5-C845C8F3CA42}"/>
              </a:ext>
            </a:extLst>
          </p:cNvPr>
          <p:cNvSpPr/>
          <p:nvPr/>
        </p:nvSpPr>
        <p:spPr>
          <a:xfrm>
            <a:off x="532692" y="1253580"/>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1</a:t>
            </a:r>
            <a:endParaRPr lang="ru-UA" dirty="0"/>
          </a:p>
        </p:txBody>
      </p:sp>
      <p:sp>
        <p:nvSpPr>
          <p:cNvPr id="26" name="Стрічка: нахилена вгору 25">
            <a:extLst>
              <a:ext uri="{FF2B5EF4-FFF2-40B4-BE49-F238E27FC236}">
                <a16:creationId xmlns:a16="http://schemas.microsoft.com/office/drawing/2014/main" id="{282B7197-8D5D-0C41-ED41-C6BD7632E73D}"/>
              </a:ext>
            </a:extLst>
          </p:cNvPr>
          <p:cNvSpPr/>
          <p:nvPr/>
        </p:nvSpPr>
        <p:spPr>
          <a:xfrm>
            <a:off x="532692" y="4272117"/>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2</a:t>
            </a:r>
            <a:endParaRPr lang="ru-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иаграмма ответов в Формах. Вопрос: 3. Чому Ви приїхали саме до цієї громади?. Количество ответов: 5 ответов.">
            <a:extLst>
              <a:ext uri="{FF2B5EF4-FFF2-40B4-BE49-F238E27FC236}">
                <a16:creationId xmlns:a16="http://schemas.microsoft.com/office/drawing/2014/main" id="{D3D92F10-71FE-45F2-CCC0-51AA7E7EEF41}"/>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11561" y="93481"/>
            <a:ext cx="8064896" cy="3240360"/>
          </a:xfrm>
          <a:prstGeom prst="rect">
            <a:avLst/>
          </a:prstGeom>
          <a:noFill/>
          <a:ln>
            <a:noFill/>
          </a:ln>
        </p:spPr>
      </p:pic>
      <p:sp>
        <p:nvSpPr>
          <p:cNvPr id="8" name="Стрічка: нахилена вгору 7">
            <a:extLst>
              <a:ext uri="{FF2B5EF4-FFF2-40B4-BE49-F238E27FC236}">
                <a16:creationId xmlns:a16="http://schemas.microsoft.com/office/drawing/2014/main" id="{E7F74F03-7F1E-23B0-DC1A-C07794E22F54}"/>
              </a:ext>
            </a:extLst>
          </p:cNvPr>
          <p:cNvSpPr/>
          <p:nvPr/>
        </p:nvSpPr>
        <p:spPr>
          <a:xfrm>
            <a:off x="467544" y="548680"/>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3</a:t>
            </a:r>
            <a:endParaRPr lang="ru-UA" dirty="0"/>
          </a:p>
        </p:txBody>
      </p:sp>
      <p:pic>
        <p:nvPicPr>
          <p:cNvPr id="9" name="Рисунок 8" descr="Диаграмма ответов в Формах. Вопрос: 4. На яких умовах Ви проживаєте тут зараз?. Количество ответов: 5 ответов.">
            <a:extLst>
              <a:ext uri="{FF2B5EF4-FFF2-40B4-BE49-F238E27FC236}">
                <a16:creationId xmlns:a16="http://schemas.microsoft.com/office/drawing/2014/main" id="{C275C34A-8293-569B-DA3C-89082E9E22DD}"/>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11561" y="3376814"/>
            <a:ext cx="8064895" cy="3387705"/>
          </a:xfrm>
          <a:prstGeom prst="rect">
            <a:avLst/>
          </a:prstGeom>
          <a:noFill/>
          <a:ln>
            <a:noFill/>
          </a:ln>
        </p:spPr>
      </p:pic>
      <p:sp>
        <p:nvSpPr>
          <p:cNvPr id="11" name="Стрічка: нахилена вгору 10">
            <a:extLst>
              <a:ext uri="{FF2B5EF4-FFF2-40B4-BE49-F238E27FC236}">
                <a16:creationId xmlns:a16="http://schemas.microsoft.com/office/drawing/2014/main" id="{85D629FD-49E9-0D4C-E3F6-9AC86033906A}"/>
              </a:ext>
            </a:extLst>
          </p:cNvPr>
          <p:cNvSpPr/>
          <p:nvPr/>
        </p:nvSpPr>
        <p:spPr>
          <a:xfrm>
            <a:off x="409989" y="3861048"/>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4</a:t>
            </a:r>
            <a:endParaRPr lang="ru-UA" dirty="0"/>
          </a:p>
        </p:txBody>
      </p:sp>
    </p:spTree>
    <p:extLst>
      <p:ext uri="{BB962C8B-B14F-4D97-AF65-F5344CB8AC3E}">
        <p14:creationId xmlns:p14="http://schemas.microsoft.com/office/powerpoint/2010/main" val="239378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аграмма ответов в Формах. Вопрос: 5. Найближчим часом Ви плануєте залишатися тут чи переїжджати в інше місце або країну?. Количество ответов: 5 ответов.">
            <a:extLst>
              <a:ext uri="{FF2B5EF4-FFF2-40B4-BE49-F238E27FC236}">
                <a16:creationId xmlns:a16="http://schemas.microsoft.com/office/drawing/2014/main" id="{84AAA40F-80FA-697A-532D-5A82880DBB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8640"/>
            <a:ext cx="7560840" cy="3312368"/>
          </a:xfrm>
          <a:prstGeom prst="rect">
            <a:avLst/>
          </a:prstGeom>
          <a:noFill/>
          <a:ln>
            <a:noFill/>
          </a:ln>
        </p:spPr>
      </p:pic>
      <p:sp>
        <p:nvSpPr>
          <p:cNvPr id="5" name="Стрічка: нахилена вгору 4">
            <a:extLst>
              <a:ext uri="{FF2B5EF4-FFF2-40B4-BE49-F238E27FC236}">
                <a16:creationId xmlns:a16="http://schemas.microsoft.com/office/drawing/2014/main" id="{BAD443D4-C9EA-59C0-2D1B-347C3EA08FDA}"/>
              </a:ext>
            </a:extLst>
          </p:cNvPr>
          <p:cNvSpPr/>
          <p:nvPr/>
        </p:nvSpPr>
        <p:spPr>
          <a:xfrm>
            <a:off x="754760" y="692696"/>
            <a:ext cx="1216152" cy="360040"/>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5</a:t>
            </a:r>
            <a:endParaRPr lang="ru-UA" dirty="0"/>
          </a:p>
        </p:txBody>
      </p:sp>
      <p:pic>
        <p:nvPicPr>
          <p:cNvPr id="6" name="Рисунок 5" descr="Диаграмма ответов в Формах. Вопрос: 6.Як ви вважаєте чому ВПО хочуть виїхати з цього місця проживання?(можна обрати декілька варіантів відповідей; якщо не плануєте переїджати - пропустіть це запитання)  . Количество ответов: 5 ответов.">
            <a:extLst>
              <a:ext uri="{FF2B5EF4-FFF2-40B4-BE49-F238E27FC236}">
                <a16:creationId xmlns:a16="http://schemas.microsoft.com/office/drawing/2014/main" id="{157B64C0-5598-8A54-67A2-0380207A8B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97926"/>
            <a:ext cx="7560840" cy="3312368"/>
          </a:xfrm>
          <a:prstGeom prst="rect">
            <a:avLst/>
          </a:prstGeom>
          <a:noFill/>
          <a:ln>
            <a:noFill/>
          </a:ln>
        </p:spPr>
      </p:pic>
      <p:sp>
        <p:nvSpPr>
          <p:cNvPr id="7" name="Стрічка: нахилена вгору 6">
            <a:extLst>
              <a:ext uri="{FF2B5EF4-FFF2-40B4-BE49-F238E27FC236}">
                <a16:creationId xmlns:a16="http://schemas.microsoft.com/office/drawing/2014/main" id="{64D7222B-8D5B-C902-B0A8-AF77B0B2A350}"/>
              </a:ext>
            </a:extLst>
          </p:cNvPr>
          <p:cNvSpPr/>
          <p:nvPr/>
        </p:nvSpPr>
        <p:spPr>
          <a:xfrm>
            <a:off x="754760" y="4149080"/>
            <a:ext cx="1216152" cy="360040"/>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6</a:t>
            </a:r>
            <a:endParaRPr lang="ru-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иаграмма ответов в Формах. Вопрос: 8. Чи отримували Ви вже грошову допомогу від держави?. Количество ответов: 5 ответов.">
            <a:extLst>
              <a:ext uri="{FF2B5EF4-FFF2-40B4-BE49-F238E27FC236}">
                <a16:creationId xmlns:a16="http://schemas.microsoft.com/office/drawing/2014/main" id="{082C62AC-1BF8-BDD6-DF42-8094ABD0CE17}"/>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8832" y="116632"/>
            <a:ext cx="7866335" cy="3168352"/>
          </a:xfrm>
          <a:prstGeom prst="rect">
            <a:avLst/>
          </a:prstGeom>
          <a:noFill/>
          <a:ln>
            <a:noFill/>
          </a:ln>
        </p:spPr>
      </p:pic>
      <p:pic>
        <p:nvPicPr>
          <p:cNvPr id="7" name="Рисунок 6" descr="Диаграмма ответов в Формах. Вопрос: 10. Чи оформили Ви офіційно статус ВПО з отриманням відповідної довідки?. Количество ответов: 5 ответов.">
            <a:extLst>
              <a:ext uri="{FF2B5EF4-FFF2-40B4-BE49-F238E27FC236}">
                <a16:creationId xmlns:a16="http://schemas.microsoft.com/office/drawing/2014/main" id="{C8AE10A3-C565-8E38-8219-1F0717C282DB}"/>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38832" y="3284984"/>
            <a:ext cx="7866335" cy="3540635"/>
          </a:xfrm>
          <a:prstGeom prst="rect">
            <a:avLst/>
          </a:prstGeom>
          <a:noFill/>
          <a:ln>
            <a:noFill/>
          </a:ln>
        </p:spPr>
      </p:pic>
      <p:sp>
        <p:nvSpPr>
          <p:cNvPr id="8" name="Стрічка: нахилена вгору 7">
            <a:extLst>
              <a:ext uri="{FF2B5EF4-FFF2-40B4-BE49-F238E27FC236}">
                <a16:creationId xmlns:a16="http://schemas.microsoft.com/office/drawing/2014/main" id="{5F2D3C56-CFB5-F3A1-7032-A2C5AA9BBE3E}"/>
              </a:ext>
            </a:extLst>
          </p:cNvPr>
          <p:cNvSpPr/>
          <p:nvPr/>
        </p:nvSpPr>
        <p:spPr>
          <a:xfrm>
            <a:off x="539552" y="620688"/>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7</a:t>
            </a:r>
            <a:endParaRPr lang="ru-UA" dirty="0"/>
          </a:p>
        </p:txBody>
      </p:sp>
      <p:sp>
        <p:nvSpPr>
          <p:cNvPr id="9" name="Стрічка: нахилена вгору 8">
            <a:extLst>
              <a:ext uri="{FF2B5EF4-FFF2-40B4-BE49-F238E27FC236}">
                <a16:creationId xmlns:a16="http://schemas.microsoft.com/office/drawing/2014/main" id="{A1F8083C-3819-015E-3B91-F00F4248C94D}"/>
              </a:ext>
            </a:extLst>
          </p:cNvPr>
          <p:cNvSpPr/>
          <p:nvPr/>
        </p:nvSpPr>
        <p:spPr>
          <a:xfrm>
            <a:off x="539552" y="3819522"/>
            <a:ext cx="1216152" cy="612648"/>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8</a:t>
            </a:r>
            <a:endParaRPr lang="ru-UA" dirty="0"/>
          </a:p>
        </p:txBody>
      </p:sp>
    </p:spTree>
    <p:extLst>
      <p:ext uri="{BB962C8B-B14F-4D97-AF65-F5344CB8AC3E}">
        <p14:creationId xmlns:p14="http://schemas.microsoft.com/office/powerpoint/2010/main" val="1173431988"/>
      </p:ext>
    </p:extLst>
  </p:cSld>
  <p:clrMapOvr>
    <a:masterClrMapping/>
  </p:clrMapOvr>
</p:sld>
</file>

<file path=ppt/theme/theme1.xml><?xml version="1.0" encoding="utf-8"?>
<a:theme xmlns:a="http://schemas.openxmlformats.org/drawingml/2006/main" name="Воздушный поток">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854</TotalTime>
  <Words>1632</Words>
  <Application>Microsoft Office PowerPoint</Application>
  <PresentationFormat>Екран (4:3)</PresentationFormat>
  <Paragraphs>158</Paragraphs>
  <Slides>22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22</vt:i4>
      </vt:variant>
    </vt:vector>
  </HeadingPairs>
  <TitlesOfParts>
    <vt:vector size="28" baseType="lpstr">
      <vt:lpstr>Arial</vt:lpstr>
      <vt:lpstr>Calibri</vt:lpstr>
      <vt:lpstr>Georgia</vt:lpstr>
      <vt:lpstr>Times New Roman</vt:lpstr>
      <vt:lpstr>Trebuchet MS</vt:lpstr>
      <vt:lpstr>Воздушный поток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PC1</dc:creator>
  <cp:lastModifiedBy>Оксана</cp:lastModifiedBy>
  <cp:revision>21</cp:revision>
  <dcterms:created xsi:type="dcterms:W3CDTF">2025-01-22T07:31:00Z</dcterms:created>
  <dcterms:modified xsi:type="dcterms:W3CDTF">2026-03-20T12:18:34Z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B8D59CA5AA9547C0BA2D00D6BA7F8521_13</vt:lpwstr>
  </property>
  <property fmtid="{D5CDD505-2E9C-101B-9397-08002B2CF9AE}" pid="3" name="KSOProductBuildVer">
    <vt:lpwstr>1033-12.2.0.21546</vt:lpwstr>
  </property>
</Properties>
</file>