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9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303" r:id="rId16"/>
    <p:sldId id="291" r:id="rId17"/>
    <p:sldId id="301" r:id="rId18"/>
    <p:sldId id="304" r:id="rId19"/>
    <p:sldId id="292" r:id="rId20"/>
    <p:sldId id="293" r:id="rId21"/>
    <p:sldId id="294" r:id="rId22"/>
    <p:sldId id="295" r:id="rId23"/>
    <p:sldId id="296" r:id="rId24"/>
    <p:sldId id="297" r:id="rId25"/>
    <p:sldId id="305" r:id="rId26"/>
    <p:sldId id="306" r:id="rId27"/>
    <p:sldId id="302" r:id="rId28"/>
    <p:sldId id="263" r:id="rId29"/>
  </p:sldIdLst>
  <p:sldSz cx="12192000" cy="6858000"/>
  <p:notesSz cx="6858000" cy="9144000"/>
  <p:custDataLst>
    <p:tags r:id="rId31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E6B"/>
    <a:srgbClr val="FDBB2D"/>
    <a:srgbClr val="6D91CB"/>
    <a:srgbClr val="B9E5F4"/>
    <a:srgbClr val="F1F3F5"/>
    <a:srgbClr val="778899"/>
    <a:srgbClr val="FCF09F"/>
    <a:srgbClr val="F3F4F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83" d="100"/>
          <a:sy n="83" d="100"/>
        </p:scale>
        <p:origin x="-18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U-Lead\&#1050;&#1072;&#1084;&#1103;&#1085;&#1089;&#1100;&#1082;&#1072;%20&#1054;&#1058;&#104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U-Lead\&#1050;&#1072;&#1084;&#1103;&#1085;&#1089;&#1100;&#1082;&#1072;%20&#1054;&#1058;&#104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U-Lead\&#1050;&#1072;&#1084;&#1103;&#1085;&#1089;&#1100;&#1082;&#1072;%20&#1054;&#1058;&#104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U-Lead\&#1050;&#1072;&#1084;&#1103;&#1085;&#1089;&#1100;&#1082;&#1072;%20&#1054;&#1058;&#104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U-Lead\&#1050;&#1072;&#1084;&#1103;&#1085;&#1089;&#1100;&#1082;&#1072;%20&#1054;&#1058;&#104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&#1050;&#1072;&#1084;&#1103;&#1085;&#1089;&#1100;&#1082;&#1072;%20&#1054;&#1058;&#1043;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Закарпатська область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z="1500" dirty="0"/>
                      <a:t>1,5%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81419772082729E-2"/>
                  <c:y val="3.1123751220749488E-3"/>
                </c:manualLayout>
              </c:layout>
              <c:tx>
                <c:rich>
                  <a:bodyPr/>
                  <a:lstStyle/>
                  <a:p>
                    <a:r>
                      <a:rPr lang="uk-UA" sz="1500" dirty="0"/>
                      <a:t>2,8%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181419772082795E-2"/>
                  <c:y val="9.3371253662248195E-3"/>
                </c:manualLayout>
              </c:layout>
              <c:tx>
                <c:rich>
                  <a:bodyPr/>
                  <a:lstStyle/>
                  <a:p>
                    <a:r>
                      <a:rPr lang="uk-UA" sz="1500" dirty="0"/>
                      <a:t>2,12%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Валовий регіональний продукт (2015 рік)</c:v>
                </c:pt>
                <c:pt idx="1">
                  <c:v>Населення</c:v>
                </c:pt>
                <c:pt idx="2">
                  <c:v>Територія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2.8</c:v>
                </c:pt>
                <c:pt idx="2">
                  <c:v>2.12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Івано-Франківська 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07649918600977E-3"/>
                  <c:y val="1.556187561037475E-2"/>
                </c:manualLayout>
              </c:layout>
              <c:tx>
                <c:rich>
                  <a:bodyPr/>
                  <a:lstStyle/>
                  <a:p>
                    <a:r>
                      <a:rPr lang="uk-UA" sz="1500" dirty="0"/>
                      <a:t>2,3%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064479739523046E-2"/>
                  <c:y val="3.1123751220749488E-3"/>
                </c:manualLayout>
              </c:layout>
              <c:tx>
                <c:rich>
                  <a:bodyPr/>
                  <a:lstStyle/>
                  <a:p>
                    <a:r>
                      <a:rPr lang="uk-UA" sz="1500" dirty="0"/>
                      <a:t>3,07%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7136596418441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sz="1500" dirty="0"/>
                      <a:t>2,31%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Валовий регіональний продукт (2015 рік)</c:v>
                </c:pt>
                <c:pt idx="1">
                  <c:v>Населення</c:v>
                </c:pt>
                <c:pt idx="2">
                  <c:v>Територія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3.07</c:v>
                </c:pt>
                <c:pt idx="2">
                  <c:v>2.3099999999999996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Валовий регіональний продукт (2015 рік)</c:v>
                </c:pt>
                <c:pt idx="1">
                  <c:v>Населення</c:v>
                </c:pt>
                <c:pt idx="2">
                  <c:v>Територія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62304"/>
        <c:axId val="33792768"/>
      </c:barChart>
      <c:catAx>
        <c:axId val="337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33792768"/>
        <c:crosses val="autoZero"/>
        <c:auto val="1"/>
        <c:lblAlgn val="ctr"/>
        <c:lblOffset val="100"/>
        <c:noMultiLvlLbl val="0"/>
      </c:catAx>
      <c:valAx>
        <c:axId val="33792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500"/>
            </a:pPr>
            <a:endParaRPr lang="ru-RU"/>
          </a:p>
        </c:txPr>
        <c:crossAx val="3376230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966260795174245"/>
          <c:y val="0.90431235502642437"/>
          <c:w val="0.75161707176275294"/>
          <c:h val="5.5226790196140525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5129463626785E-2"/>
          <c:y val="5.092592592592593E-2"/>
          <c:w val="0.88830007463500393"/>
          <c:h val="0.68269512152558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Аркуш2!$B$4</c:f>
              <c:strCache>
                <c:ptCount val="1"/>
                <c:pt idx="0">
                  <c:v> Арданово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Аркуш2!$C$4:$G$4</c:f>
              <c:numCache>
                <c:formatCode>General</c:formatCode>
                <c:ptCount val="5"/>
                <c:pt idx="0">
                  <c:v>1578</c:v>
                </c:pt>
                <c:pt idx="1">
                  <c:v>1615</c:v>
                </c:pt>
                <c:pt idx="2" formatCode="#,##0">
                  <c:v>1498</c:v>
                </c:pt>
                <c:pt idx="3">
                  <c:v>1523</c:v>
                </c:pt>
                <c:pt idx="4">
                  <c:v>1528</c:v>
                </c:pt>
              </c:numCache>
            </c:numRef>
          </c:val>
        </c:ser>
        <c:ser>
          <c:idx val="1"/>
          <c:order val="1"/>
          <c:tx>
            <c:strRef>
              <c:f>Аркуш2!$B$5</c:f>
              <c:strCache>
                <c:ptCount val="1"/>
                <c:pt idx="0">
                  <c:v>Дунковиця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Аркуш2!$C$5:$G$5</c:f>
              <c:numCache>
                <c:formatCode>General</c:formatCode>
                <c:ptCount val="5"/>
                <c:pt idx="0">
                  <c:v>798</c:v>
                </c:pt>
                <c:pt idx="1">
                  <c:v>847</c:v>
                </c:pt>
                <c:pt idx="2">
                  <c:v>788</c:v>
                </c:pt>
                <c:pt idx="3">
                  <c:v>796</c:v>
                </c:pt>
                <c:pt idx="4">
                  <c:v>810</c:v>
                </c:pt>
              </c:numCache>
            </c:numRef>
          </c:val>
        </c:ser>
        <c:ser>
          <c:idx val="2"/>
          <c:order val="2"/>
          <c:tx>
            <c:strRef>
              <c:f>Аркуш2!$B$6</c:f>
              <c:strCache>
                <c:ptCount val="1"/>
                <c:pt idx="0">
                  <c:v>Мідяниця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Аркуш2!$C$6:$G$6</c:f>
              <c:numCache>
                <c:formatCode>General</c:formatCode>
                <c:ptCount val="5"/>
                <c:pt idx="0">
                  <c:v>848</c:v>
                </c:pt>
                <c:pt idx="1">
                  <c:v>869</c:v>
                </c:pt>
                <c:pt idx="2">
                  <c:v>818</c:v>
                </c:pt>
                <c:pt idx="3">
                  <c:v>819</c:v>
                </c:pt>
                <c:pt idx="4">
                  <c:v>826</c:v>
                </c:pt>
              </c:numCache>
            </c:numRef>
          </c:val>
        </c:ser>
        <c:ser>
          <c:idx val="3"/>
          <c:order val="3"/>
          <c:tx>
            <c:strRef>
              <c:f>Аркуш2!$B$7</c:f>
              <c:strCache>
                <c:ptCount val="1"/>
                <c:pt idx="0">
                  <c:v>Кам’янське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Аркуш2!$C$7:$G$7</c:f>
              <c:numCache>
                <c:formatCode>General</c:formatCode>
                <c:ptCount val="5"/>
                <c:pt idx="0">
                  <c:v>1510</c:v>
                </c:pt>
                <c:pt idx="1">
                  <c:v>1517</c:v>
                </c:pt>
                <c:pt idx="2" formatCode="#,##0">
                  <c:v>1510</c:v>
                </c:pt>
                <c:pt idx="3">
                  <c:v>1515</c:v>
                </c:pt>
                <c:pt idx="4">
                  <c:v>1523</c:v>
                </c:pt>
              </c:numCache>
            </c:numRef>
          </c:val>
        </c:ser>
        <c:ser>
          <c:idx val="4"/>
          <c:order val="4"/>
          <c:tx>
            <c:strRef>
              <c:f>Аркуш2!$B$8</c:f>
              <c:strCache>
                <c:ptCount val="1"/>
                <c:pt idx="0">
                  <c:v>Богаревиця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Аркуш2!$C$8:$G$8</c:f>
              <c:numCache>
                <c:formatCode>General</c:formatCode>
                <c:ptCount val="5"/>
                <c:pt idx="0">
                  <c:v>501</c:v>
                </c:pt>
                <c:pt idx="1">
                  <c:v>498</c:v>
                </c:pt>
                <c:pt idx="2">
                  <c:v>505</c:v>
                </c:pt>
                <c:pt idx="3">
                  <c:v>503</c:v>
                </c:pt>
                <c:pt idx="4">
                  <c:v>502</c:v>
                </c:pt>
              </c:numCache>
            </c:numRef>
          </c:val>
        </c:ser>
        <c:ser>
          <c:idx val="5"/>
          <c:order val="5"/>
          <c:tx>
            <c:strRef>
              <c:f>Аркуш2!$B$9</c:f>
              <c:strCache>
                <c:ptCount val="1"/>
                <c:pt idx="0">
                  <c:v>Воловиця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Аркуш2!$C$9:$G$9</c:f>
              <c:numCache>
                <c:formatCode>General</c:formatCode>
                <c:ptCount val="5"/>
                <c:pt idx="0">
                  <c:v>212</c:v>
                </c:pt>
                <c:pt idx="1">
                  <c:v>210</c:v>
                </c:pt>
                <c:pt idx="2">
                  <c:v>208</c:v>
                </c:pt>
                <c:pt idx="3">
                  <c:v>213</c:v>
                </c:pt>
                <c:pt idx="4">
                  <c:v>214</c:v>
                </c:pt>
              </c:numCache>
            </c:numRef>
          </c:val>
        </c:ser>
        <c:ser>
          <c:idx val="6"/>
          <c:order val="6"/>
          <c:tx>
            <c:strRef>
              <c:f>Аркуш2!$B$10</c:f>
              <c:strCache>
                <c:ptCount val="1"/>
                <c:pt idx="0">
                  <c:v>Хмільник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Аркуш2!$C$10:$G$10</c:f>
              <c:numCache>
                <c:formatCode>General</c:formatCode>
                <c:ptCount val="5"/>
                <c:pt idx="0">
                  <c:v>826</c:v>
                </c:pt>
                <c:pt idx="1">
                  <c:v>834</c:v>
                </c:pt>
                <c:pt idx="2">
                  <c:v>843</c:v>
                </c:pt>
                <c:pt idx="3">
                  <c:v>839</c:v>
                </c:pt>
                <c:pt idx="4">
                  <c:v>841</c:v>
                </c:pt>
              </c:numCache>
            </c:numRef>
          </c:val>
        </c:ser>
        <c:ser>
          <c:idx val="7"/>
          <c:order val="7"/>
          <c:tx>
            <c:strRef>
              <c:f>Аркуш2!$B$11</c:f>
              <c:strCache>
                <c:ptCount val="1"/>
                <c:pt idx="0">
                  <c:v>Сільце</c:v>
                </c:pt>
              </c:strCache>
            </c:strRef>
          </c:tx>
          <c:invertIfNegative val="0"/>
          <c:cat>
            <c:numRef>
              <c:f>Аркуш2!$C$3:$G$3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Аркуш2!$C$11:$G$11</c:f>
              <c:numCache>
                <c:formatCode>General</c:formatCode>
                <c:ptCount val="5"/>
                <c:pt idx="0">
                  <c:v>3160</c:v>
                </c:pt>
                <c:pt idx="1">
                  <c:v>3148</c:v>
                </c:pt>
                <c:pt idx="2" formatCode="#,##0">
                  <c:v>3145</c:v>
                </c:pt>
                <c:pt idx="3">
                  <c:v>3146</c:v>
                </c:pt>
                <c:pt idx="4">
                  <c:v>3203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42432"/>
        <c:axId val="68252416"/>
      </c:barChart>
      <c:catAx>
        <c:axId val="682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252416"/>
        <c:crosses val="autoZero"/>
        <c:auto val="1"/>
        <c:lblAlgn val="ctr"/>
        <c:lblOffset val="100"/>
        <c:noMultiLvlLbl val="0"/>
      </c:catAx>
      <c:valAx>
        <c:axId val="6825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4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6676295999978528"/>
          <c:w val="0.9843299664867956"/>
          <c:h val="0.229193642461359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03317884510204E-2"/>
          <c:y val="8.4782280675282554E-2"/>
          <c:w val="0.48785077735775845"/>
          <c:h val="0.87510921934050845"/>
        </c:manualLayout>
      </c:layout>
      <c:pieChart>
        <c:varyColors val="1"/>
        <c:ser>
          <c:idx val="0"/>
          <c:order val="0"/>
          <c:tx>
            <c:strRef>
              <c:f>Аркуш2!$B$4:$B$11</c:f>
              <c:strCache>
                <c:ptCount val="1"/>
                <c:pt idx="0">
                  <c:v> Арданово Дунковиця Мідяниця Кам’янське Богаревиця Воловиця Хмільник Сільце</c:v>
                </c:pt>
              </c:strCache>
            </c:strRef>
          </c:tx>
          <c:dLbls>
            <c:dLbl>
              <c:idx val="0"/>
              <c:layout>
                <c:manualLayout>
                  <c:x val="2.0238626421697291E-2"/>
                  <c:y val="1.42271799358413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1511373578302715E-3"/>
                  <c:y val="-1.44714202391367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Аркуш2!$B$4:$B$11</c:f>
              <c:strCache>
                <c:ptCount val="8"/>
                <c:pt idx="0">
                  <c:v> Арданово</c:v>
                </c:pt>
                <c:pt idx="1">
                  <c:v>Дунковиця</c:v>
                </c:pt>
                <c:pt idx="2">
                  <c:v>Мідяниця</c:v>
                </c:pt>
                <c:pt idx="3">
                  <c:v>Кам’янське</c:v>
                </c:pt>
                <c:pt idx="4">
                  <c:v>Богаревиця</c:v>
                </c:pt>
                <c:pt idx="5">
                  <c:v>Воловиця</c:v>
                </c:pt>
                <c:pt idx="6">
                  <c:v>Хмільник</c:v>
                </c:pt>
                <c:pt idx="7">
                  <c:v>Сільце</c:v>
                </c:pt>
              </c:strCache>
            </c:strRef>
          </c:cat>
          <c:val>
            <c:numRef>
              <c:f>Аркуш2!$G$4:$G$11</c:f>
              <c:numCache>
                <c:formatCode>General</c:formatCode>
                <c:ptCount val="8"/>
                <c:pt idx="0">
                  <c:v>1528</c:v>
                </c:pt>
                <c:pt idx="1">
                  <c:v>810</c:v>
                </c:pt>
                <c:pt idx="2">
                  <c:v>826</c:v>
                </c:pt>
                <c:pt idx="3">
                  <c:v>1523</c:v>
                </c:pt>
                <c:pt idx="4">
                  <c:v>502</c:v>
                </c:pt>
                <c:pt idx="5">
                  <c:v>214</c:v>
                </c:pt>
                <c:pt idx="6">
                  <c:v>841</c:v>
                </c:pt>
                <c:pt idx="7">
                  <c:v>3203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160164884822413"/>
          <c:y val="9.6551300631279049E-2"/>
          <c:w val="0.27054585233136896"/>
          <c:h val="0.85155082690883854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1906159642876"/>
          <c:y val="7.0070076973634765E-2"/>
          <c:w val="0.56361223212901801"/>
          <c:h val="0.8465610144160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Молодшому за працездатний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Lit>
              <c:ptCount val="1"/>
              <c:pt idx="0">
                <c:v>Всього начелення</c:v>
              </c:pt>
            </c:strLit>
          </c:cat>
          <c:val>
            <c:numRef>
              <c:f>Sheet1!$C$6</c:f>
              <c:numCache>
                <c:formatCode>General</c:formatCode>
                <c:ptCount val="1"/>
                <c:pt idx="0">
                  <c:v>2241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Працездатному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Всього начелення</c:v>
              </c:pt>
            </c:strLit>
          </c:cat>
          <c:val>
            <c:numRef>
              <c:f>Sheet1!$C$7</c:f>
              <c:numCache>
                <c:formatCode>General</c:formatCode>
                <c:ptCount val="1"/>
                <c:pt idx="0">
                  <c:v>5387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Старшому за працездатний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Всього начелення</c:v>
              </c:pt>
            </c:strLit>
          </c:cat>
          <c:val>
            <c:numRef>
              <c:f>Sheet1!$C$8</c:f>
              <c:numCache>
                <c:formatCode>General</c:formatCode>
                <c:ptCount val="1"/>
                <c:pt idx="0">
                  <c:v>1687</c:v>
                </c:pt>
              </c:numCache>
            </c:numRef>
          </c:val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Діти дошкільного віку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Всього начелення</c:v>
              </c:pt>
            </c:strLit>
          </c:cat>
          <c:val>
            <c:numRef>
              <c:f>Sheet1!$C$9</c:f>
              <c:numCache>
                <c:formatCode>General</c:formatCode>
                <c:ptCount val="1"/>
                <c:pt idx="0">
                  <c:v>792</c:v>
                </c:pt>
              </c:numCache>
            </c:numRef>
          </c:val>
        </c:ser>
        <c:ser>
          <c:idx val="4"/>
          <c:order val="4"/>
          <c:tx>
            <c:strRef>
              <c:f>Sheet1!$B$10</c:f>
              <c:strCache>
                <c:ptCount val="1"/>
                <c:pt idx="0">
                  <c:v>Діти шкільного віку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Всього начелення</c:v>
              </c:pt>
            </c:strLit>
          </c:cat>
          <c:val>
            <c:numRef>
              <c:f>Sheet1!$C$10</c:f>
              <c:numCache>
                <c:formatCode>General</c:formatCode>
                <c:ptCount val="1"/>
                <c:pt idx="0">
                  <c:v>1449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35104"/>
        <c:axId val="68336640"/>
      </c:barChart>
      <c:catAx>
        <c:axId val="6833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68336640"/>
        <c:crosses val="autoZero"/>
        <c:auto val="1"/>
        <c:lblAlgn val="ctr"/>
        <c:lblOffset val="100"/>
        <c:noMultiLvlLbl val="0"/>
      </c:catAx>
      <c:valAx>
        <c:axId val="6833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33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6720180055216"/>
          <c:y val="0.14554153505748052"/>
          <c:w val="0.28601019270259614"/>
          <c:h val="0.688963748015841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Молодшому за працездатний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Арданово</c:v>
                </c:pt>
                <c:pt idx="1">
                  <c:v>Дунковиця</c:v>
                </c:pt>
                <c:pt idx="2">
                  <c:v>Мідяниця</c:v>
                </c:pt>
                <c:pt idx="3">
                  <c:v>Кам’янське</c:v>
                </c:pt>
                <c:pt idx="4">
                  <c:v>Богаревиця</c:v>
                </c:pt>
                <c:pt idx="5">
                  <c:v>Воловиця</c:v>
                </c:pt>
                <c:pt idx="6">
                  <c:v>Хмільник</c:v>
                </c:pt>
                <c:pt idx="7">
                  <c:v>Сільце</c:v>
                </c:pt>
              </c:strCache>
            </c:strRef>
          </c:cat>
          <c:val>
            <c:numRef>
              <c:f>Sheet1!$D$6:$K$6</c:f>
              <c:numCache>
                <c:formatCode>General</c:formatCode>
                <c:ptCount val="8"/>
                <c:pt idx="0">
                  <c:v>292</c:v>
                </c:pt>
                <c:pt idx="1">
                  <c:v>147</c:v>
                </c:pt>
                <c:pt idx="2">
                  <c:v>213</c:v>
                </c:pt>
                <c:pt idx="3">
                  <c:v>485</c:v>
                </c:pt>
                <c:pt idx="4">
                  <c:v>146</c:v>
                </c:pt>
                <c:pt idx="5">
                  <c:v>47</c:v>
                </c:pt>
                <c:pt idx="6">
                  <c:v>182</c:v>
                </c:pt>
                <c:pt idx="7">
                  <c:v>729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Працездатному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Арданово</c:v>
                </c:pt>
                <c:pt idx="1">
                  <c:v>Дунковиця</c:v>
                </c:pt>
                <c:pt idx="2">
                  <c:v>Мідяниця</c:v>
                </c:pt>
                <c:pt idx="3">
                  <c:v>Кам’янське</c:v>
                </c:pt>
                <c:pt idx="4">
                  <c:v>Богаревиця</c:v>
                </c:pt>
                <c:pt idx="5">
                  <c:v>Воловиця</c:v>
                </c:pt>
                <c:pt idx="6">
                  <c:v>Хмільник</c:v>
                </c:pt>
                <c:pt idx="7">
                  <c:v>Сільце</c:v>
                </c:pt>
              </c:strCache>
            </c:strRef>
          </c:cat>
          <c:val>
            <c:numRef>
              <c:f>Sheet1!$D$7:$K$7</c:f>
              <c:numCache>
                <c:formatCode>General</c:formatCode>
                <c:ptCount val="8"/>
                <c:pt idx="0">
                  <c:v>1011</c:v>
                </c:pt>
                <c:pt idx="1">
                  <c:v>507</c:v>
                </c:pt>
                <c:pt idx="2">
                  <c:v>468</c:v>
                </c:pt>
                <c:pt idx="3">
                  <c:v>789</c:v>
                </c:pt>
                <c:pt idx="4">
                  <c:v>300</c:v>
                </c:pt>
                <c:pt idx="5">
                  <c:v>128</c:v>
                </c:pt>
                <c:pt idx="6">
                  <c:v>528</c:v>
                </c:pt>
                <c:pt idx="7">
                  <c:v>1656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Старшому за працездатний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Арданово</c:v>
                </c:pt>
                <c:pt idx="1">
                  <c:v>Дунковиця</c:v>
                </c:pt>
                <c:pt idx="2">
                  <c:v>Мідяниця</c:v>
                </c:pt>
                <c:pt idx="3">
                  <c:v>Кам’янське</c:v>
                </c:pt>
                <c:pt idx="4">
                  <c:v>Богаревиця</c:v>
                </c:pt>
                <c:pt idx="5">
                  <c:v>Воловиця</c:v>
                </c:pt>
                <c:pt idx="6">
                  <c:v>Хмільник</c:v>
                </c:pt>
                <c:pt idx="7">
                  <c:v>Сільце</c:v>
                </c:pt>
              </c:strCache>
            </c:strRef>
          </c:cat>
          <c:val>
            <c:numRef>
              <c:f>Sheet1!$D$8:$K$8</c:f>
              <c:numCache>
                <c:formatCode>General</c:formatCode>
                <c:ptCount val="8"/>
                <c:pt idx="0">
                  <c:v>195</c:v>
                </c:pt>
                <c:pt idx="1">
                  <c:v>134</c:v>
                </c:pt>
                <c:pt idx="2">
                  <c:v>137</c:v>
                </c:pt>
                <c:pt idx="3">
                  <c:v>236</c:v>
                </c:pt>
                <c:pt idx="4">
                  <c:v>59</c:v>
                </c:pt>
                <c:pt idx="5">
                  <c:v>33</c:v>
                </c:pt>
                <c:pt idx="6">
                  <c:v>133</c:v>
                </c:pt>
                <c:pt idx="7">
                  <c:v>760</c:v>
                </c:pt>
              </c:numCache>
            </c:numRef>
          </c:val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Діти дошкільного віку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Арданово</c:v>
                </c:pt>
                <c:pt idx="1">
                  <c:v>Дунковиця</c:v>
                </c:pt>
                <c:pt idx="2">
                  <c:v>Мідяниця</c:v>
                </c:pt>
                <c:pt idx="3">
                  <c:v>Кам’янське</c:v>
                </c:pt>
                <c:pt idx="4">
                  <c:v>Богаревиця</c:v>
                </c:pt>
                <c:pt idx="5">
                  <c:v>Воловиця</c:v>
                </c:pt>
                <c:pt idx="6">
                  <c:v>Хмільник</c:v>
                </c:pt>
                <c:pt idx="7">
                  <c:v>Сільце</c:v>
                </c:pt>
              </c:strCache>
            </c:strRef>
          </c:cat>
          <c:val>
            <c:numRef>
              <c:f>Sheet1!$D$9:$K$9</c:f>
              <c:numCache>
                <c:formatCode>General</c:formatCode>
                <c:ptCount val="8"/>
                <c:pt idx="0">
                  <c:v>113</c:v>
                </c:pt>
                <c:pt idx="1">
                  <c:v>43</c:v>
                </c:pt>
                <c:pt idx="2">
                  <c:v>74</c:v>
                </c:pt>
                <c:pt idx="3">
                  <c:v>180</c:v>
                </c:pt>
                <c:pt idx="4">
                  <c:v>461</c:v>
                </c:pt>
                <c:pt idx="5">
                  <c:v>12</c:v>
                </c:pt>
                <c:pt idx="6">
                  <c:v>71</c:v>
                </c:pt>
                <c:pt idx="7">
                  <c:v>253</c:v>
                </c:pt>
              </c:numCache>
            </c:numRef>
          </c:val>
        </c:ser>
        <c:ser>
          <c:idx val="4"/>
          <c:order val="4"/>
          <c:tx>
            <c:strRef>
              <c:f>Sheet1!$B$10</c:f>
              <c:strCache>
                <c:ptCount val="1"/>
                <c:pt idx="0">
                  <c:v>Діти шкільного віку</c:v>
                </c:pt>
              </c:strCache>
            </c:strRef>
          </c:tx>
          <c:invertIfNegative val="0"/>
          <c:cat>
            <c:strRef>
              <c:f>Sheet1!$D$4:$K$4</c:f>
              <c:strCache>
                <c:ptCount val="8"/>
                <c:pt idx="0">
                  <c:v>Арданово</c:v>
                </c:pt>
                <c:pt idx="1">
                  <c:v>Дунковиця</c:v>
                </c:pt>
                <c:pt idx="2">
                  <c:v>Мідяниця</c:v>
                </c:pt>
                <c:pt idx="3">
                  <c:v>Кам’янське</c:v>
                </c:pt>
                <c:pt idx="4">
                  <c:v>Богаревиця</c:v>
                </c:pt>
                <c:pt idx="5">
                  <c:v>Воловиця</c:v>
                </c:pt>
                <c:pt idx="6">
                  <c:v>Хмільник</c:v>
                </c:pt>
                <c:pt idx="7">
                  <c:v>Сільце</c:v>
                </c:pt>
              </c:strCache>
            </c:strRef>
          </c:cat>
          <c:val>
            <c:numRef>
              <c:f>Sheet1!$D$10:$K$10</c:f>
              <c:numCache>
                <c:formatCode>General</c:formatCode>
                <c:ptCount val="8"/>
                <c:pt idx="0">
                  <c:v>179</c:v>
                </c:pt>
                <c:pt idx="1">
                  <c:v>104</c:v>
                </c:pt>
                <c:pt idx="2">
                  <c:v>139</c:v>
                </c:pt>
                <c:pt idx="3">
                  <c:v>305</c:v>
                </c:pt>
                <c:pt idx="4">
                  <c:v>100</c:v>
                </c:pt>
                <c:pt idx="5">
                  <c:v>35</c:v>
                </c:pt>
                <c:pt idx="6">
                  <c:v>111</c:v>
                </c:pt>
                <c:pt idx="7">
                  <c:v>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89088"/>
        <c:axId val="74890624"/>
      </c:barChart>
      <c:catAx>
        <c:axId val="7488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890624"/>
        <c:crosses val="autoZero"/>
        <c:auto val="1"/>
        <c:lblAlgn val="ctr"/>
        <c:lblOffset val="100"/>
        <c:noMultiLvlLbl val="0"/>
      </c:catAx>
      <c:valAx>
        <c:axId val="7489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88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67845090792212"/>
          <c:y val="0.16942283384525264"/>
          <c:w val="0.31332154909207788"/>
          <c:h val="0.6278093360526589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2213029989658"/>
          <c:y val="4.2253521126760563E-2"/>
          <c:w val="0.62047569803516045"/>
          <c:h val="0.848591549295774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Загальна чисельність населення</c:v>
                </c:pt>
              </c:strCache>
            </c:strRef>
          </c:tx>
          <c:spPr>
            <a:ln w="31750">
              <a:noFill/>
            </a:ln>
          </c:spPr>
          <c:dLbls>
            <c:dLbl>
              <c:idx val="5"/>
              <c:layout>
                <c:manualLayout>
                  <c:x val="-0.956606643091294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8629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forward val="8"/>
            <c:dispRSqr val="1"/>
            <c:dispEq val="1"/>
            <c:trendlineLbl>
              <c:layout>
                <c:manualLayout>
                  <c:x val="4.8462206762310063E-2"/>
                  <c:y val="3.2464297600497051E-2"/>
                </c:manualLayout>
              </c:layout>
              <c:numFmt formatCode="General" sourceLinked="0"/>
              <c:spPr>
                <a:noFill/>
                <a:ln w="18639">
                  <a:noFill/>
                </a:ln>
              </c:spPr>
            </c:trendlineLbl>
          </c:trendline>
          <c:xVal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Sheet1!$B$2:$G$2</c:f>
              <c:numCache>
                <c:formatCode>General</c:formatCode>
                <c:ptCount val="6"/>
                <c:pt idx="0">
                  <c:v>9433</c:v>
                </c:pt>
                <c:pt idx="1">
                  <c:v>9538</c:v>
                </c:pt>
                <c:pt idx="2" formatCode="#,##0">
                  <c:v>9315</c:v>
                </c:pt>
                <c:pt idx="3">
                  <c:v>9354</c:v>
                </c:pt>
                <c:pt idx="4" formatCode="#,##0">
                  <c:v>9447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31750">
              <a:noFill/>
            </a:ln>
          </c:spPr>
          <c:xVal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Sheet1!$B$3:$G$3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31750">
              <a:noFill/>
            </a:ln>
          </c:spPr>
          <c:xVal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Sheet1!$B$4:$G$4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31750">
              <a:noFill/>
            </a:ln>
          </c:spPr>
          <c:xVal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xVal>
          <c:yVal>
            <c:numRef>
              <c:f>Sheet1!$B$5:$G$5</c:f>
              <c:numCache>
                <c:formatCode>General</c:formatCode>
                <c:ptCount val="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42048"/>
        <c:axId val="69843584"/>
      </c:scatterChart>
      <c:valAx>
        <c:axId val="698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9843584"/>
        <c:crosses val="autoZero"/>
        <c:crossBetween val="midCat"/>
      </c:valAx>
      <c:valAx>
        <c:axId val="6984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9842048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7392315264207989"/>
          <c:y val="0.34358734653129491"/>
          <c:w val="0.20785935884177872"/>
          <c:h val="0.21830985915492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63577629506576E-2"/>
          <c:y val="3.7366523250751883E-2"/>
          <c:w val="0.86056191467221643"/>
          <c:h val="0.885509838998211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Збільшення/зменшення кількості населення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1.0295484457263809E-2"/>
                  <c:y val="-1.444490477310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352477124636048E-2"/>
                  <c:y val="4.694594051258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forward val="9"/>
            <c:dispRSqr val="0"/>
            <c:dispEq val="1"/>
            <c:trendlineLbl>
              <c:numFmt formatCode="General" sourceLinked="0"/>
              <c:spPr>
                <a:noFill/>
                <a:ln w="16956">
                  <a:noFill/>
                </a:ln>
              </c:spPr>
            </c:trendlineLbl>
          </c:trendline>
          <c:xVal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xVal>
          <c:yVal>
            <c:numRef>
              <c:f>Sheet1!$B$2:$E$2</c:f>
              <c:numCache>
                <c:formatCode>General</c:formatCode>
                <c:ptCount val="4"/>
                <c:pt idx="0">
                  <c:v>31</c:v>
                </c:pt>
                <c:pt idx="1">
                  <c:v>1</c:v>
                </c:pt>
                <c:pt idx="2">
                  <c:v>-21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44450">
              <a:noFill/>
            </a:ln>
          </c:spPr>
          <c:xVal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xVal>
          <c:yVal>
            <c:numRef>
              <c:f>Sheet1!$B$3:$E$3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44450">
              <a:noFill/>
            </a:ln>
          </c:spPr>
          <c:xVal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xVal>
          <c:yVal>
            <c:numRef>
              <c:f>Sheet1!$B$4:$E$4</c:f>
              <c:numCache>
                <c:formatCode>General</c:formatCode>
                <c:ptCount val="4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05632"/>
        <c:axId val="75219712"/>
      </c:scatterChart>
      <c:valAx>
        <c:axId val="752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5219712"/>
        <c:crosses val="autoZero"/>
        <c:crossBetween val="midCat"/>
      </c:valAx>
      <c:valAx>
        <c:axId val="7521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5205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52757691491243"/>
          <c:y val="3.384316925170016E-2"/>
          <c:w val="0.54070512764795653"/>
          <c:h val="0.89220429742840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Аркуш1!$A$15</c:f>
              <c:strCache>
                <c:ptCount val="1"/>
                <c:pt idx="0">
                  <c:v>Єдиний податок з юридичних осіб</c:v>
                </c:pt>
              </c:strCache>
            </c:strRef>
          </c:tx>
          <c:invertIfNegative val="0"/>
          <c:cat>
            <c:strRef>
              <c:f>Аркуш1!$B$14:$C$14</c:f>
              <c:strCache>
                <c:ptCount val="2"/>
                <c:pt idx="0">
                  <c:v>2018 рік</c:v>
                </c:pt>
                <c:pt idx="1">
                  <c:v>2019 рік </c:v>
                </c:pt>
              </c:strCache>
            </c:strRef>
          </c:cat>
          <c:val>
            <c:numRef>
              <c:f>Аркуш1!$B$15:$C$15</c:f>
              <c:numCache>
                <c:formatCode>General</c:formatCode>
                <c:ptCount val="2"/>
                <c:pt idx="0">
                  <c:v>314063</c:v>
                </c:pt>
                <c:pt idx="1">
                  <c:v>572426</c:v>
                </c:pt>
              </c:numCache>
            </c:numRef>
          </c:val>
        </c:ser>
        <c:ser>
          <c:idx val="1"/>
          <c:order val="1"/>
          <c:tx>
            <c:strRef>
              <c:f>Аркуш1!$A$16</c:f>
              <c:strCache>
                <c:ptCount val="1"/>
                <c:pt idx="0">
                  <c:v>Єдиний податок з фізичних осіб</c:v>
                </c:pt>
              </c:strCache>
            </c:strRef>
          </c:tx>
          <c:invertIfNegative val="0"/>
          <c:cat>
            <c:strRef>
              <c:f>Аркуш1!$B$14:$C$14</c:f>
              <c:strCache>
                <c:ptCount val="2"/>
                <c:pt idx="0">
                  <c:v>2018 рік</c:v>
                </c:pt>
                <c:pt idx="1">
                  <c:v>2019 рік </c:v>
                </c:pt>
              </c:strCache>
            </c:strRef>
          </c:cat>
          <c:val>
            <c:numRef>
              <c:f>Аркуш1!$B$16:$C$16</c:f>
              <c:numCache>
                <c:formatCode>General</c:formatCode>
                <c:ptCount val="2"/>
                <c:pt idx="0">
                  <c:v>1219416</c:v>
                </c:pt>
                <c:pt idx="1">
                  <c:v>1150070</c:v>
                </c:pt>
              </c:numCache>
            </c:numRef>
          </c:val>
        </c:ser>
        <c:ser>
          <c:idx val="2"/>
          <c:order val="2"/>
          <c:tx>
            <c:strRef>
              <c:f>Аркуш1!$A$17</c:f>
              <c:strCache>
                <c:ptCount val="1"/>
                <c:pt idx="0">
                  <c:v>Плата за землю</c:v>
                </c:pt>
              </c:strCache>
            </c:strRef>
          </c:tx>
          <c:invertIfNegative val="0"/>
          <c:cat>
            <c:strRef>
              <c:f>Аркуш1!$B$14:$C$14</c:f>
              <c:strCache>
                <c:ptCount val="2"/>
                <c:pt idx="0">
                  <c:v>2018 рік</c:v>
                </c:pt>
                <c:pt idx="1">
                  <c:v>2019 рік </c:v>
                </c:pt>
              </c:strCache>
            </c:strRef>
          </c:cat>
          <c:val>
            <c:numRef>
              <c:f>Аркуш1!$B$17:$C$17</c:f>
              <c:numCache>
                <c:formatCode>General</c:formatCode>
                <c:ptCount val="2"/>
                <c:pt idx="0">
                  <c:v>921355</c:v>
                </c:pt>
                <c:pt idx="1">
                  <c:v>1009776</c:v>
                </c:pt>
              </c:numCache>
            </c:numRef>
          </c:val>
        </c:ser>
        <c:ser>
          <c:idx val="3"/>
          <c:order val="3"/>
          <c:tx>
            <c:strRef>
              <c:f>Аркуш1!$A$18</c:f>
              <c:strCache>
                <c:ptCount val="1"/>
                <c:pt idx="0">
                  <c:v>Податок на нерухомість</c:v>
                </c:pt>
              </c:strCache>
            </c:strRef>
          </c:tx>
          <c:invertIfNegative val="0"/>
          <c:cat>
            <c:strRef>
              <c:f>Аркуш1!$B$14:$C$14</c:f>
              <c:strCache>
                <c:ptCount val="2"/>
                <c:pt idx="0">
                  <c:v>2018 рік</c:v>
                </c:pt>
                <c:pt idx="1">
                  <c:v>2019 рік </c:v>
                </c:pt>
              </c:strCache>
            </c:strRef>
          </c:cat>
          <c:val>
            <c:numRef>
              <c:f>Аркуш1!$B$18:$C$18</c:f>
              <c:numCache>
                <c:formatCode>General</c:formatCode>
                <c:ptCount val="2"/>
                <c:pt idx="0">
                  <c:v>112337</c:v>
                </c:pt>
                <c:pt idx="1">
                  <c:v>371049</c:v>
                </c:pt>
              </c:numCache>
            </c:numRef>
          </c:val>
        </c:ser>
        <c:ser>
          <c:idx val="4"/>
          <c:order val="4"/>
          <c:tx>
            <c:strRef>
              <c:f>Аркуш1!$A$19</c:f>
              <c:strCache>
                <c:ptCount val="1"/>
                <c:pt idx="0">
                  <c:v>Акцизний збір</c:v>
                </c:pt>
              </c:strCache>
            </c:strRef>
          </c:tx>
          <c:invertIfNegative val="0"/>
          <c:cat>
            <c:strRef>
              <c:f>Аркуш1!$B$14:$C$14</c:f>
              <c:strCache>
                <c:ptCount val="2"/>
                <c:pt idx="0">
                  <c:v>2018 рік</c:v>
                </c:pt>
                <c:pt idx="1">
                  <c:v>2019 рік </c:v>
                </c:pt>
              </c:strCache>
            </c:strRef>
          </c:cat>
          <c:val>
            <c:numRef>
              <c:f>Аркуш1!$B$19:$C$19</c:f>
              <c:numCache>
                <c:formatCode>General</c:formatCode>
                <c:ptCount val="2"/>
                <c:pt idx="0">
                  <c:v>2679669</c:v>
                </c:pt>
                <c:pt idx="1">
                  <c:v>1964529</c:v>
                </c:pt>
              </c:numCache>
            </c:numRef>
          </c:val>
        </c:ser>
        <c:ser>
          <c:idx val="5"/>
          <c:order val="5"/>
          <c:tx>
            <c:strRef>
              <c:f>Аркуш1!$A$20</c:f>
              <c:strCache>
                <c:ptCount val="1"/>
                <c:pt idx="0">
                  <c:v>Інше</c:v>
                </c:pt>
              </c:strCache>
            </c:strRef>
          </c:tx>
          <c:invertIfNegative val="0"/>
          <c:cat>
            <c:strRef>
              <c:f>Аркуш1!$B$14:$C$14</c:f>
              <c:strCache>
                <c:ptCount val="2"/>
                <c:pt idx="0">
                  <c:v>2018 рік</c:v>
                </c:pt>
                <c:pt idx="1">
                  <c:v>2019 рік </c:v>
                </c:pt>
              </c:strCache>
            </c:strRef>
          </c:cat>
          <c:val>
            <c:numRef>
              <c:f>Аркуш1!$B$20:$C$20</c:f>
              <c:numCache>
                <c:formatCode>General</c:formatCode>
                <c:ptCount val="2"/>
                <c:pt idx="0">
                  <c:v>39363</c:v>
                </c:pt>
                <c:pt idx="1">
                  <c:v>26141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10848"/>
        <c:axId val="75712384"/>
      </c:barChart>
      <c:catAx>
        <c:axId val="7571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75712384"/>
        <c:crosses val="autoZero"/>
        <c:auto val="1"/>
        <c:lblAlgn val="ctr"/>
        <c:lblOffset val="100"/>
        <c:noMultiLvlLbl val="0"/>
      </c:catAx>
      <c:valAx>
        <c:axId val="7571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71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21615735158083"/>
          <c:y val="0.19954824093041829"/>
          <c:w val="0.29978379966835295"/>
          <c:h val="0.600903518139163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28767723742602E-2"/>
          <c:y val="0"/>
          <c:w val="0.64164119458649549"/>
          <c:h val="0.98893281506332131"/>
        </c:manualLayout>
      </c:layout>
      <c:pie3DChart>
        <c:varyColors val="1"/>
        <c:ser>
          <c:idx val="0"/>
          <c:order val="0"/>
          <c:tx>
            <c:strRef>
              <c:f>Аркуш1!$A$15:$A$20</c:f>
              <c:strCache>
                <c:ptCount val="1"/>
                <c:pt idx="0">
                  <c:v>Єдиний податок з юридичних осіб Єдиний податок з фізичних осіб Плата за землю Податок на нерухомість Акцизний збір Інше</c:v>
                </c:pt>
              </c:strCache>
            </c:strRef>
          </c:tx>
          <c:explosion val="48"/>
          <c:dLbls>
            <c:dLbl>
              <c:idx val="5"/>
              <c:layout>
                <c:manualLayout>
                  <c:x val="-3.1381314527334954E-2"/>
                  <c:y val="8.294290316514173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</c:dLbl>
            <c:numFmt formatCode="0.00%" sourceLinked="0"/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Аркуш1!$A$15:$A$20</c:f>
              <c:strCache>
                <c:ptCount val="6"/>
                <c:pt idx="0">
                  <c:v>Єдиний податок з юридичних осіб</c:v>
                </c:pt>
                <c:pt idx="1">
                  <c:v>Єдиний податок з фізичних осіб</c:v>
                </c:pt>
                <c:pt idx="2">
                  <c:v>Плата за землю</c:v>
                </c:pt>
                <c:pt idx="3">
                  <c:v>Податок на нерухомість</c:v>
                </c:pt>
                <c:pt idx="4">
                  <c:v>Акцизний збір</c:v>
                </c:pt>
                <c:pt idx="5">
                  <c:v>Інше</c:v>
                </c:pt>
              </c:strCache>
            </c:strRef>
          </c:cat>
          <c:val>
            <c:numRef>
              <c:f>Аркуш1!$C$15:$C$20</c:f>
              <c:numCache>
                <c:formatCode>General</c:formatCode>
                <c:ptCount val="6"/>
                <c:pt idx="0">
                  <c:v>572426</c:v>
                </c:pt>
                <c:pt idx="1">
                  <c:v>1150070</c:v>
                </c:pt>
                <c:pt idx="2">
                  <c:v>1009776</c:v>
                </c:pt>
                <c:pt idx="3">
                  <c:v>371049</c:v>
                </c:pt>
                <c:pt idx="4">
                  <c:v>1964529</c:v>
                </c:pt>
                <c:pt idx="5">
                  <c:v>26141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540532787787722"/>
          <c:y val="0.15693513509205437"/>
          <c:w val="0.32207167631287942"/>
          <c:h val="0.68654930948036652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ru-RU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61224BAC-6D32-48F8-B4E0-B94BE6C58354}" type="datetimeFigureOut">
              <a:rPr lang="ru-RU" smtClean="0">
                <a:effectLst/>
              </a:rPr>
              <a:pPr/>
              <a:t>07.05.2020</a:t>
            </a:fld>
            <a:endParaRPr lang="ru-RU" dirty="0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  <a:endParaRPr lang="ru-RU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ru-RU" dirty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50CC068C-43D5-4A42-888A-B76327F5D3CF}" type="slidenum">
              <a:rPr lang="ru-RU" smtClean="0">
                <a:effectLst/>
              </a:rPr>
              <a:pPr/>
              <a:t>‹#›</a:t>
            </a:fld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effectLst/>
              </a:defRPr>
            </a:lvl1pPr>
          </a:lstStyle>
          <a:p>
            <a:pPr lvl="0"/>
            <a:r>
              <a:rPr lang="en-US">
                <a:effectLst/>
              </a:rPr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  <a:effectLst/>
        </p:spPr>
        <p:txBody>
          <a:bodyPr/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  <a:lvl2pPr>
              <a:defRPr sz="2000">
                <a:solidFill>
                  <a:schemeClr val="bg1"/>
                </a:solidFill>
                <a:effectLst/>
              </a:defRPr>
            </a:lvl2pPr>
            <a:lvl3pPr>
              <a:defRPr sz="1800">
                <a:solidFill>
                  <a:schemeClr val="bg1"/>
                </a:solidFill>
                <a:effectLst/>
              </a:defRPr>
            </a:lvl3pPr>
            <a:lvl4pPr>
              <a:defRPr sz="1600">
                <a:solidFill>
                  <a:schemeClr val="bg1"/>
                </a:solidFill>
                <a:effectLst/>
              </a:defRPr>
            </a:lvl4pPr>
            <a:lvl5pPr>
              <a:defRPr sz="1600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399"/>
            <a:ext cx="9696450" cy="1057245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E92373E-7C29-462D-A4CF-FAC2FDD8B3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6" y="5762409"/>
            <a:ext cx="1270674" cy="9568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>
            <a:fillRect/>
          </a:stretch>
        </p:blipFill>
        <p:spPr>
          <a:xfrm>
            <a:off x="1466849" y="0"/>
            <a:ext cx="10725151" cy="4305300"/>
          </a:xfrm>
          <a:prstGeom prst="rect">
            <a:avLst/>
          </a:prstGeom>
          <a:effectLst/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>
            <a:fillRect/>
          </a:stretch>
        </p:blipFill>
        <p:spPr>
          <a:xfrm>
            <a:off x="3099222" y="0"/>
            <a:ext cx="9092778" cy="3011593"/>
          </a:xfrm>
          <a:prstGeom prst="rect">
            <a:avLst/>
          </a:prstGeom>
          <a:effectLst/>
        </p:spPr>
      </p:pic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>
            <a:fillRect/>
          </a:stretch>
        </p:blipFill>
        <p:spPr>
          <a:xfrm>
            <a:off x="3099222" y="0"/>
            <a:ext cx="9092778" cy="3011593"/>
          </a:xfrm>
          <a:prstGeom prst="rect">
            <a:avLst/>
          </a:prstGeom>
          <a:effectLst/>
        </p:spPr>
      </p:pic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  <a:effectLst/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  <a:effectLst/>
        </p:spPr>
        <p:txBody>
          <a:bodyPr/>
          <a:lstStyle>
            <a:lvl1pPr>
              <a:defRPr sz="2000">
                <a:effectLst/>
              </a:defRPr>
            </a:lvl1pPr>
            <a:lvl2pPr>
              <a:defRPr sz="1800">
                <a:effectLst/>
              </a:defRPr>
            </a:lvl2pPr>
            <a:lvl3pPr>
              <a:defRPr sz="1600">
                <a:effectLst/>
              </a:defRPr>
            </a:lvl3pPr>
            <a:lvl4pPr>
              <a:defRPr sz="1400">
                <a:effectLst/>
              </a:defRPr>
            </a:lvl4pPr>
            <a:lvl5pPr>
              <a:defRPr sz="1400">
                <a:effectLst/>
              </a:defRPr>
            </a:lvl5pPr>
          </a:lstStyle>
          <a:p>
            <a:pPr lvl="0"/>
            <a:r>
              <a:rPr lang="en-US">
                <a:effectLst/>
              </a:rPr>
              <a:t>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9" name="Title 13">
            <a:extLst>
              <a:ext uri="{FF2B5EF4-FFF2-40B4-BE49-F238E27FC236}">
                <a16:creationId xmlns=""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33831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>
            <a:fillRect/>
          </a:stretch>
        </p:blipFill>
        <p:spPr>
          <a:xfrm>
            <a:off x="1466849" y="0"/>
            <a:ext cx="10725151" cy="4305300"/>
          </a:xfrm>
          <a:prstGeom prst="rect">
            <a:avLst/>
          </a:prstGeom>
          <a:effectLst/>
        </p:spPr>
      </p:pic>
      <p:sp>
        <p:nvSpPr>
          <p:cNvPr id="9" name="Title 13">
            <a:extLst>
              <a:ext uri="{FF2B5EF4-FFF2-40B4-BE49-F238E27FC236}">
                <a16:creationId xmlns=""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24656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>
            <a:fillRect/>
          </a:stretch>
        </p:blipFill>
        <p:spPr>
          <a:xfrm>
            <a:off x="1466849" y="0"/>
            <a:ext cx="10725151" cy="4305300"/>
          </a:xfrm>
          <a:prstGeom prst="rect">
            <a:avLst/>
          </a:prstGeom>
          <a:effectLst/>
        </p:spPr>
      </p:pic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" y="10465"/>
            <a:ext cx="6585206" cy="718013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D6254D-5A53-4EC2-9FFA-775F65301C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6" y="19624"/>
            <a:ext cx="1270674" cy="9568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6403"/>
            <a:ext cx="10515600" cy="1325563"/>
          </a:xfrm>
          <a:effectLst/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2"/>
                </a:solidFill>
              </a:rPr>
              <a:t>СОЦІАЛЬНО-</a:t>
            </a:r>
            <a:br>
              <a:rPr lang="uk-UA" dirty="0">
                <a:solidFill>
                  <a:schemeClr val="tx2"/>
                </a:solidFill>
              </a:rPr>
            </a:br>
            <a:r>
              <a:rPr lang="uk-UA" dirty="0">
                <a:solidFill>
                  <a:schemeClr val="tx2"/>
                </a:solidFill>
              </a:rPr>
              <a:t>ЕКОНОМІЧНИЙ АНАЛІЗ </a:t>
            </a:r>
            <a:br>
              <a:rPr lang="uk-UA" dirty="0">
                <a:solidFill>
                  <a:schemeClr val="tx2"/>
                </a:solidFill>
              </a:rPr>
            </a:br>
            <a:r>
              <a:rPr lang="uk-UA" dirty="0">
                <a:solidFill>
                  <a:schemeClr val="tx2"/>
                </a:solidFill>
              </a:rPr>
              <a:t>КАМ</a:t>
            </a:r>
            <a:r>
              <a:rPr lang="en-US" dirty="0">
                <a:solidFill>
                  <a:schemeClr val="tx2"/>
                </a:solidFill>
              </a:rPr>
              <a:t>’</a:t>
            </a:r>
            <a:r>
              <a:rPr lang="uk-UA" dirty="0">
                <a:solidFill>
                  <a:schemeClr val="tx2"/>
                </a:solidFill>
              </a:rPr>
              <a:t>ЯНСЬКОЇ ОТГ</a:t>
            </a:r>
            <a:endParaRPr lang="uk-UA" sz="3600" b="0" i="0" u="none" strike="noStrike" dirty="0">
              <a:solidFill>
                <a:srgbClr val="6D91CB"/>
              </a:solidFill>
              <a:effectLst/>
              <a:highlight>
                <a:srgbClr val="000000">
                  <a:alpha val="0"/>
                </a:srgbClr>
              </a:highlight>
              <a:latin typeface="Arial Blac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577" y="4140675"/>
            <a:ext cx="3224545" cy="741874"/>
          </a:xfrm>
          <a:effectLst/>
        </p:spPr>
        <p:txBody>
          <a:bodyPr>
            <a:normAutofit fontScale="87500" lnSpcReduction="20000"/>
          </a:bodyPr>
          <a:lstStyle/>
          <a:p>
            <a:pPr rtl="0"/>
            <a:r>
              <a:rPr lang="uk-UA" sz="1600" b="1" dirty="0" smtClean="0">
                <a:highlight>
                  <a:srgbClr val="000000">
                    <a:alpha val="0"/>
                  </a:srgbClr>
                </a:highlight>
                <a:latin typeface="Arial"/>
              </a:rPr>
              <a:t>Жанна Соловйова</a:t>
            </a:r>
          </a:p>
          <a:p>
            <a:pPr rtl="0"/>
            <a:r>
              <a:rPr lang="uk-UA" sz="1200" dirty="0" smtClean="0">
                <a:highlight>
                  <a:srgbClr val="000000">
                    <a:alpha val="0"/>
                  </a:srgbClr>
                </a:highlight>
                <a:latin typeface="Arial"/>
              </a:rPr>
              <a:t>Радниця з питань регіонального розвитку Закарпатського РО</a:t>
            </a:r>
            <a:r>
              <a:rPr lang="uk-UA" sz="1200" b="0" i="0" u="none" strike="noStrike" dirty="0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/>
            </a:r>
            <a:br>
              <a:rPr lang="uk-UA" sz="1200" b="0" i="0" u="none" strike="noStrike" dirty="0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uk-UA" sz="1200" dirty="0" smtClean="0">
                <a:highlight>
                  <a:srgbClr val="000000">
                    <a:alpha val="0"/>
                  </a:srgbClr>
                </a:highlight>
                <a:latin typeface="Arial"/>
              </a:rPr>
              <a:t>6 травня 2020р.</a:t>
            </a:r>
            <a:endParaRPr lang="uk-UA" sz="12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512" y="243840"/>
            <a:ext cx="9245890" cy="906163"/>
          </a:xfrm>
        </p:spPr>
        <p:txBody>
          <a:bodyPr/>
          <a:lstStyle/>
          <a:p>
            <a:pPr algn="r"/>
            <a:r>
              <a:rPr lang="uk-UA" alt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Прогноз чисельності населення на 2025 р.</a:t>
            </a:r>
            <a:endParaRPr lang="uk-UA" dirty="0">
              <a:solidFill>
                <a:schemeClr val="accent1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61370"/>
              </p:ext>
            </p:extLst>
          </p:nvPr>
        </p:nvGraphicFramePr>
        <p:xfrm>
          <a:off x="1882966" y="1442085"/>
          <a:ext cx="8551862" cy="393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466959" y="5685294"/>
            <a:ext cx="5512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>
                <a:latin typeface="Trebuchet MS" pitchFamily="34" charset="0"/>
              </a:rPr>
              <a:t>Рис.8.Прогноз чисельності населення Кам</a:t>
            </a:r>
            <a:r>
              <a:rPr lang="en-US" sz="1200" dirty="0" smtClean="0">
                <a:latin typeface="Trebuchet MS" pitchFamily="34" charset="0"/>
              </a:rPr>
              <a:t>’</a:t>
            </a:r>
            <a:r>
              <a:rPr lang="uk-UA" sz="1200" dirty="0" smtClean="0">
                <a:latin typeface="Trebuchet MS" pitchFamily="34" charset="0"/>
              </a:rPr>
              <a:t>янської ОТГ на 2025р.</a:t>
            </a:r>
            <a:endParaRPr lang="uk-UA" sz="1200" dirty="0"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92537" y="3809594"/>
            <a:ext cx="12729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500" b="1" dirty="0" smtClean="0">
                <a:solidFill>
                  <a:srgbClr val="FF0000"/>
                </a:solidFill>
              </a:rPr>
              <a:t>9293</a:t>
            </a:r>
            <a:endParaRPr lang="ru-RU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5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830" y="371812"/>
            <a:ext cx="9997440" cy="906163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Прогнозна динаміка показника природного приросту населення </a:t>
            </a:r>
            <a:r>
              <a:rPr lang="uk-U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 </a:t>
            </a:r>
            <a:r>
              <a:rPr lang="uk-UA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2025 рік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499999" y="6126430"/>
            <a:ext cx="551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Trebuchet MS" pitchFamily="34" charset="0"/>
              </a:rPr>
              <a:t>Рис.9.Прогнозна динаміка показника природнього приросту населення Кам</a:t>
            </a:r>
            <a:r>
              <a:rPr lang="en-US" sz="1200" dirty="0" smtClean="0">
                <a:latin typeface="Trebuchet MS" pitchFamily="34" charset="0"/>
              </a:rPr>
              <a:t>’</a:t>
            </a:r>
            <a:r>
              <a:rPr lang="uk-UA" sz="1200" dirty="0" smtClean="0">
                <a:latin typeface="Trebuchet MS" pitchFamily="34" charset="0"/>
              </a:rPr>
              <a:t>янської ОТГ на 2025р.</a:t>
            </a:r>
            <a:endParaRPr lang="uk-UA" sz="1200" dirty="0">
              <a:latin typeface="Trebuchet MS" pitchFamily="34" charset="0"/>
            </a:endParaRPr>
          </a:p>
        </p:txBody>
      </p:sp>
      <p:graphicFrame>
        <p:nvGraphicFramePr>
          <p:cNvPr id="10" name="Об'єкт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1221054"/>
              </p:ext>
            </p:extLst>
          </p:nvPr>
        </p:nvGraphicFramePr>
        <p:xfrm>
          <a:off x="1028420" y="1553882"/>
          <a:ext cx="9017523" cy="413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Діаграма" r:id="rId3" imgW="11801567" imgH="5410231" progId="MSGraph.Chart.8">
                  <p:embed followColorScheme="full"/>
                </p:oleObj>
              </mc:Choice>
              <mc:Fallback>
                <p:oleObj name="Діаграма" r:id="rId3" imgW="11801567" imgH="5410231" progId="MSGraph.Chart.8">
                  <p:embed followColorScheme="full"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420" y="1553882"/>
                        <a:ext cx="9017523" cy="4134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28738" y="4825190"/>
            <a:ext cx="208006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500" b="1" dirty="0" smtClean="0">
                <a:solidFill>
                  <a:srgbClr val="FF0000"/>
                </a:solidFill>
              </a:rPr>
              <a:t>-88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219456" y="1644897"/>
            <a:ext cx="208006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500" b="1" dirty="0" smtClean="0">
                <a:solidFill>
                  <a:srgbClr val="FFFF00"/>
                </a:solidFill>
              </a:rPr>
              <a:t>+107,5</a:t>
            </a:r>
            <a:endParaRPr lang="ru-RU" sz="3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1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42" y="488174"/>
            <a:ext cx="9363456" cy="906163"/>
          </a:xfrm>
        </p:spPr>
        <p:txBody>
          <a:bodyPr/>
          <a:lstStyle/>
          <a:p>
            <a:r>
              <a:rPr lang="uk-UA" altLang="uk-UA" sz="2800" b="1" dirty="0">
                <a:solidFill>
                  <a:schemeClr val="accent1"/>
                </a:solidFill>
              </a:rPr>
              <a:t>Прогнозна динаміка збільшення/зменшення кількості населення в громаді на 2025 рік </a:t>
            </a:r>
            <a:endParaRPr lang="uk-UA" sz="28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Об'є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1330782"/>
              </p:ext>
            </p:extLst>
          </p:nvPr>
        </p:nvGraphicFramePr>
        <p:xfrm>
          <a:off x="1867987" y="1776983"/>
          <a:ext cx="7401303" cy="351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416627" y="5626558"/>
            <a:ext cx="7498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Trebuchet MS" pitchFamily="34" charset="0"/>
              </a:rPr>
              <a:t>Рис.10.Прогнозна динаміка збільшення/зменшення кількості населення Кам</a:t>
            </a:r>
            <a:r>
              <a:rPr lang="en-US" sz="1200" dirty="0" smtClean="0">
                <a:latin typeface="Trebuchet MS" pitchFamily="34" charset="0"/>
              </a:rPr>
              <a:t>’</a:t>
            </a:r>
            <a:r>
              <a:rPr lang="uk-UA" sz="1200" dirty="0" smtClean="0">
                <a:latin typeface="Trebuchet MS" pitchFamily="34" charset="0"/>
              </a:rPr>
              <a:t>янської ОТГ на 2025р.</a:t>
            </a:r>
            <a:endParaRPr lang="uk-UA" sz="1200" dirty="0"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3003" y="2943754"/>
            <a:ext cx="2080068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dirty="0">
                <a:solidFill>
                  <a:srgbClr val="FF0000"/>
                </a:solidFill>
              </a:rPr>
              <a:t>*</a:t>
            </a:r>
            <a:r>
              <a:rPr lang="uk-UA" sz="3200" dirty="0">
                <a:solidFill>
                  <a:srgbClr val="FF0000"/>
                </a:solidFill>
              </a:rPr>
              <a:t> </a:t>
            </a:r>
            <a:r>
              <a:rPr lang="uk-UA" sz="1400" dirty="0" smtClean="0"/>
              <a:t>Прогнозована  динаміка</a:t>
            </a:r>
            <a:endParaRPr lang="uk-UA" sz="1400" dirty="0"/>
          </a:p>
          <a:p>
            <a:pPr>
              <a:spcBef>
                <a:spcPct val="50000"/>
              </a:spcBef>
            </a:pPr>
            <a:r>
              <a:rPr lang="uk-UA" sz="3500" b="1" dirty="0" smtClean="0">
                <a:solidFill>
                  <a:srgbClr val="FF0000"/>
                </a:solidFill>
              </a:rPr>
              <a:t>-178</a:t>
            </a:r>
            <a:endParaRPr lang="ru-RU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62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782389" y="384106"/>
            <a:ext cx="8817428" cy="906163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accent1"/>
                </a:solidFill>
              </a:rPr>
              <a:t>Економіка </a:t>
            </a:r>
            <a:r>
              <a:rPr lang="uk-UA" b="1" dirty="0" smtClean="0">
                <a:solidFill>
                  <a:schemeClr val="accent1"/>
                </a:solidFill>
              </a:rPr>
              <a:t>громади</a:t>
            </a:r>
            <a:br>
              <a:rPr lang="uk-UA" b="1" dirty="0" smtClean="0">
                <a:solidFill>
                  <a:schemeClr val="accent1"/>
                </a:solidFill>
              </a:rPr>
            </a:br>
            <a:r>
              <a:rPr lang="uk-UA" sz="2600" b="1" dirty="0">
                <a:solidFill>
                  <a:schemeClr val="accent1"/>
                </a:solidFill>
              </a:rPr>
              <a:t>Доходи бюджету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62900"/>
              </p:ext>
            </p:extLst>
          </p:nvPr>
        </p:nvGraphicFramePr>
        <p:xfrm>
          <a:off x="640080" y="2262223"/>
          <a:ext cx="5721531" cy="36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2023"/>
                <a:gridCol w="1632489"/>
                <a:gridCol w="967019"/>
              </a:tblGrid>
              <a:tr h="5718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Показники</a:t>
                      </a:r>
                      <a:endParaRPr lang="uk-U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 рік</a:t>
                      </a:r>
                      <a:endParaRPr lang="uk-U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 рік </a:t>
                      </a:r>
                      <a:endParaRPr lang="uk-U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42662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Єдиний податок з юридичних осіб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314063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572426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448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Єдиний податок з фізичних осіб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1219416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1150070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432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Плата за землю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921355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1009776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101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Податок на нерухомість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112337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371049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4239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Акцизний збір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2679669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1964529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432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Інше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39363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26141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7187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Всього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5286203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dirty="0">
                          <a:effectLst/>
                          <a:latin typeface="+mn-lt"/>
                        </a:rPr>
                        <a:t>5093991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849085" y="1906121"/>
            <a:ext cx="4258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Табл.5. </a:t>
            </a:r>
            <a:r>
              <a:rPr lang="uk-UA" sz="1200" dirty="0"/>
              <a:t>Доходи бюджету, тис. грн.</a:t>
            </a: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851130"/>
              </p:ext>
            </p:extLst>
          </p:nvPr>
        </p:nvGraphicFramePr>
        <p:xfrm>
          <a:off x="6635931" y="1970379"/>
          <a:ext cx="5146765" cy="41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779623" y="6238860"/>
            <a:ext cx="3905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 smtClean="0"/>
              <a:t>Рис.11. Доходи бюджету</a:t>
            </a:r>
            <a:r>
              <a:rPr lang="uk-UA" sz="1200" dirty="0"/>
              <a:t> </a:t>
            </a:r>
            <a:r>
              <a:rPr lang="uk-UA" sz="1200" dirty="0" smtClean="0"/>
              <a:t>2018-2019рр.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476309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Економіка громади</a:t>
            </a:r>
            <a:br>
              <a:rPr lang="uk-UA" b="1" dirty="0">
                <a:solidFill>
                  <a:schemeClr val="accent1"/>
                </a:solidFill>
              </a:rPr>
            </a:br>
            <a:r>
              <a:rPr lang="uk-UA" sz="2600" b="1" dirty="0" smtClean="0">
                <a:solidFill>
                  <a:schemeClr val="accent1"/>
                </a:solidFill>
              </a:rPr>
              <a:t>Структура доходів Кам</a:t>
            </a:r>
            <a:r>
              <a:rPr lang="en-US" sz="2600" b="1" dirty="0" smtClean="0">
                <a:solidFill>
                  <a:schemeClr val="accent1"/>
                </a:solidFill>
              </a:rPr>
              <a:t>’</a:t>
            </a:r>
            <a:r>
              <a:rPr lang="uk-UA" sz="2600" b="1" dirty="0" smtClean="0">
                <a:solidFill>
                  <a:schemeClr val="accent1"/>
                </a:solidFill>
              </a:rPr>
              <a:t>янської ОТГ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576354" y="57981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 smtClean="0"/>
              <a:t>Рис.12. </a:t>
            </a:r>
            <a:r>
              <a:rPr lang="uk-UA" sz="1200" dirty="0"/>
              <a:t>Структура доходів бюджету </a:t>
            </a:r>
            <a:r>
              <a:rPr lang="uk-UA" sz="1200" dirty="0" smtClean="0"/>
              <a:t>Кам</a:t>
            </a:r>
            <a:r>
              <a:rPr lang="en-US" sz="1200" dirty="0" smtClean="0"/>
              <a:t>’</a:t>
            </a:r>
            <a:r>
              <a:rPr lang="uk-UA" sz="1200" dirty="0" smtClean="0"/>
              <a:t>янської </a:t>
            </a:r>
            <a:r>
              <a:rPr lang="uk-UA" sz="1200" dirty="0"/>
              <a:t>ОТГ без врахування офіційних трансфертів у </a:t>
            </a:r>
            <a:r>
              <a:rPr lang="uk-UA" sz="1200" dirty="0" smtClean="0"/>
              <a:t>2019 </a:t>
            </a:r>
            <a:r>
              <a:rPr lang="uk-UA" sz="1200" dirty="0"/>
              <a:t>році, %</a:t>
            </a: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945931"/>
              </p:ext>
            </p:extLst>
          </p:nvPr>
        </p:nvGraphicFramePr>
        <p:xfrm>
          <a:off x="4241074" y="1711236"/>
          <a:ext cx="6766559" cy="3889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709748" y="2224817"/>
            <a:ext cx="3200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Доходи Кам'янської ОТГ складаються з: </a:t>
            </a:r>
            <a:endParaRPr lang="uk-UA" dirty="0" smtClean="0"/>
          </a:p>
          <a:p>
            <a:pPr marL="285750" indent="-285750">
              <a:buFont typeface="Arial" charset="0"/>
              <a:buChar char="•"/>
            </a:pPr>
            <a:r>
              <a:rPr lang="uk-UA" dirty="0" smtClean="0"/>
              <a:t>власних </a:t>
            </a:r>
            <a:r>
              <a:rPr lang="uk-UA" dirty="0"/>
              <a:t>доходів (53,27</a:t>
            </a:r>
            <a:r>
              <a:rPr lang="uk-UA" dirty="0" smtClean="0"/>
              <a:t>%)</a:t>
            </a:r>
          </a:p>
          <a:p>
            <a:pPr marL="285750" indent="-285750">
              <a:buFont typeface="Arial" charset="0"/>
              <a:buChar char="•"/>
            </a:pPr>
            <a:r>
              <a:rPr lang="uk-UA" dirty="0" smtClean="0"/>
              <a:t>субвенцій </a:t>
            </a:r>
            <a:r>
              <a:rPr lang="uk-UA" dirty="0"/>
              <a:t>з державного бюджету місцевим бюджетам (41,06</a:t>
            </a:r>
            <a:r>
              <a:rPr lang="uk-UA" dirty="0" smtClean="0"/>
              <a:t>%)</a:t>
            </a:r>
          </a:p>
          <a:p>
            <a:pPr marL="285750" indent="-285750">
              <a:buFont typeface="Arial" charset="0"/>
              <a:buChar char="•"/>
            </a:pPr>
            <a:r>
              <a:rPr lang="uk-UA" dirty="0" smtClean="0"/>
              <a:t>дотації </a:t>
            </a:r>
            <a:r>
              <a:rPr lang="uk-UA" dirty="0"/>
              <a:t>(5,67%).</a:t>
            </a:r>
          </a:p>
        </p:txBody>
      </p:sp>
    </p:spTree>
    <p:extLst>
      <p:ext uri="{BB962C8B-B14F-4D97-AF65-F5344CB8AC3E}">
        <p14:creationId xmlns:p14="http://schemas.microsoft.com/office/powerpoint/2010/main" val="10041367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588" y="331471"/>
            <a:ext cx="8803341" cy="906163"/>
          </a:xfrm>
        </p:spPr>
        <p:txBody>
          <a:bodyPr/>
          <a:lstStyle/>
          <a:p>
            <a:pPr algn="r"/>
            <a:r>
              <a:rPr lang="uk-UA" dirty="0">
                <a:solidFill>
                  <a:schemeClr val="accent1"/>
                </a:solidFill>
              </a:rPr>
              <a:t>Суб’єкти господарювання </a:t>
            </a:r>
            <a:r>
              <a:rPr lang="uk-UA" dirty="0" smtClean="0">
                <a:solidFill>
                  <a:schemeClr val="accent1"/>
                </a:solidFill>
              </a:rPr>
              <a:t>Кам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uk-UA" dirty="0" smtClean="0">
                <a:solidFill>
                  <a:schemeClr val="accent1"/>
                </a:solidFill>
              </a:rPr>
              <a:t>янської </a:t>
            </a:r>
            <a:r>
              <a:rPr lang="uk-UA" dirty="0">
                <a:solidFill>
                  <a:schemeClr val="accent1"/>
                </a:solidFill>
              </a:rPr>
              <a:t>ОТГ</a:t>
            </a:r>
            <a:br>
              <a:rPr lang="uk-UA" dirty="0">
                <a:solidFill>
                  <a:schemeClr val="accent1"/>
                </a:solidFill>
              </a:rPr>
            </a:br>
            <a:endParaRPr lang="uk-UA" dirty="0">
              <a:solidFill>
                <a:schemeClr val="accent1"/>
              </a:solidFill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75071"/>
              </p:ext>
            </p:extLst>
          </p:nvPr>
        </p:nvGraphicFramePr>
        <p:xfrm>
          <a:off x="591671" y="2111187"/>
          <a:ext cx="7019364" cy="27489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7435"/>
                <a:gridCol w="1519518"/>
                <a:gridCol w="1398494"/>
                <a:gridCol w="1243256"/>
                <a:gridCol w="1190661"/>
              </a:tblGrid>
              <a:tr h="578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Арданівська с/р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Кам</a:t>
                      </a:r>
                      <a:r>
                        <a:rPr lang="en-US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янська с/р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Сілецька с/р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b="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ВСЬОГО</a:t>
                      </a:r>
                      <a:endParaRPr lang="uk-UA" sz="1400" b="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1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Юридичні особи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17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52</a:t>
                      </a:r>
                      <a:endParaRPr lang="uk-UA" sz="1400" b="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Фізичні особи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70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64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194</a:t>
                      </a:r>
                      <a:endParaRPr lang="uk-UA" sz="1400" b="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Громадські організації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uk-UA" sz="1400" b="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Релігійні організації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uk-UA" sz="1400" b="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8152" y="1716881"/>
            <a:ext cx="5407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Табл.6. </a:t>
            </a:r>
            <a:r>
              <a:rPr lang="uk-UA" sz="1200" dirty="0"/>
              <a:t>Кількість діючих суб’єктів господарювання у </a:t>
            </a:r>
            <a:r>
              <a:rPr lang="uk-UA" sz="1200" dirty="0" smtClean="0"/>
              <a:t>Кам</a:t>
            </a:r>
            <a:r>
              <a:rPr lang="en-US" sz="1200" dirty="0" smtClean="0"/>
              <a:t>’</a:t>
            </a:r>
            <a:r>
              <a:rPr lang="uk-UA" sz="1200" dirty="0" smtClean="0"/>
              <a:t>янській ОТГ</a:t>
            </a:r>
            <a:endParaRPr lang="uk-UA" sz="1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8061790" y="2039564"/>
            <a:ext cx="3838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ПРОМИСЛОВІСТЬ</a:t>
            </a:r>
            <a:r>
              <a:rPr lang="uk-UA" dirty="0" smtClean="0"/>
              <a:t>:</a:t>
            </a:r>
          </a:p>
          <a:p>
            <a:r>
              <a:rPr lang="ru-RU" sz="1400" dirty="0"/>
              <a:t>ТзОВ «КИФА»</a:t>
            </a:r>
          </a:p>
          <a:p>
            <a:r>
              <a:rPr lang="ru-RU" sz="1400" dirty="0"/>
              <a:t>ТОВ «АҐРОФЕРТ»</a:t>
            </a:r>
          </a:p>
          <a:p>
            <a:r>
              <a:rPr lang="ru-RU" sz="1400" dirty="0"/>
              <a:t>ТОВ «АРДАНБУД»</a:t>
            </a:r>
          </a:p>
          <a:p>
            <a:r>
              <a:rPr lang="ru-RU" sz="1400" dirty="0"/>
              <a:t>ТзОВ «УКРАЇНА»</a:t>
            </a:r>
          </a:p>
          <a:p>
            <a:r>
              <a:rPr lang="ru-RU" sz="1400" dirty="0"/>
              <a:t>ТзОВ «ГРОНО»</a:t>
            </a:r>
          </a:p>
          <a:p>
            <a:r>
              <a:rPr lang="ru-RU" sz="1400" dirty="0"/>
              <a:t>ТОВ «СІЛАН»</a:t>
            </a:r>
          </a:p>
          <a:p>
            <a:r>
              <a:rPr lang="ru-RU" sz="1400" dirty="0"/>
              <a:t>ТОВ «ПАРТЕР ІР»</a:t>
            </a:r>
          </a:p>
          <a:p>
            <a:r>
              <a:rPr lang="ru-RU" sz="1400" dirty="0"/>
              <a:t>ТОВ «МІЛКОР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uk-UA" dirty="0"/>
              <a:t>СІЛЬСЬКЕ ГОСПОДАРСТВО</a:t>
            </a:r>
            <a:r>
              <a:rPr lang="uk-UA" dirty="0" smtClean="0"/>
              <a:t>:</a:t>
            </a:r>
          </a:p>
          <a:p>
            <a:r>
              <a:rPr lang="uk-UA" sz="1400" dirty="0"/>
              <a:t>ФГ «КЕНЕЗ»</a:t>
            </a:r>
          </a:p>
          <a:p>
            <a:r>
              <a:rPr lang="uk-UA" sz="1400" dirty="0"/>
              <a:t>ФГ «АМУР ІР»</a:t>
            </a:r>
          </a:p>
          <a:p>
            <a:r>
              <a:rPr lang="uk-UA" sz="1400" dirty="0"/>
              <a:t>ФГ «МОЧАР ІР»</a:t>
            </a:r>
          </a:p>
          <a:p>
            <a:r>
              <a:rPr lang="uk-UA" sz="1400" dirty="0"/>
              <a:t>ФГ «ЛАН ІР»</a:t>
            </a:r>
          </a:p>
          <a:p>
            <a:r>
              <a:rPr lang="uk-UA" sz="1400" dirty="0"/>
              <a:t>ФГ «УСТИЧ»</a:t>
            </a:r>
          </a:p>
        </p:txBody>
      </p:sp>
    </p:spTree>
    <p:extLst>
      <p:ext uri="{BB962C8B-B14F-4D97-AF65-F5344CB8AC3E}">
        <p14:creationId xmlns:p14="http://schemas.microsoft.com/office/powerpoint/2010/main" val="35481216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586445" y="384538"/>
            <a:ext cx="8059784" cy="906463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en-US" b="1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Дошкільні та загальноосвітні навчальні заклади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3754620" y="5554412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 smtClean="0"/>
              <a:t>Рис.13. </a:t>
            </a:r>
            <a:r>
              <a:rPr lang="uk-UA" sz="1200" dirty="0"/>
              <a:t>Дошкільні та загальноосвітні навчальні заклади</a:t>
            </a:r>
          </a:p>
        </p:txBody>
      </p:sp>
      <p:pic>
        <p:nvPicPr>
          <p:cNvPr id="9218" name="Picture 2" descr="C:\Users\User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3" y="2770217"/>
            <a:ext cx="3424648" cy="22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shkola-e1561638081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52" y="2770217"/>
            <a:ext cx="3436482" cy="22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479165" y="1990300"/>
            <a:ext cx="3665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8</a:t>
            </a:r>
            <a:r>
              <a:rPr lang="uk-UA" dirty="0" smtClean="0"/>
              <a:t> одиниць дошкільних закладів</a:t>
            </a:r>
            <a:endParaRPr lang="en-US" altLang="en-US" sz="12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5896520" y="2025916"/>
            <a:ext cx="5519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/>
              <a:t>9</a:t>
            </a:r>
            <a:r>
              <a:rPr lang="uk-UA" dirty="0" smtClean="0"/>
              <a:t> одиниць </a:t>
            </a:r>
            <a:r>
              <a:rPr lang="uk-UA" dirty="0"/>
              <a:t>загальноосвітніх навчальних закладів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9490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344919"/>
            <a:ext cx="9997440" cy="360476"/>
          </a:xfrm>
        </p:spPr>
        <p:txBody>
          <a:bodyPr/>
          <a:lstStyle/>
          <a:p>
            <a:r>
              <a:rPr lang="uk-UA" sz="2500" dirty="0" smtClean="0">
                <a:solidFill>
                  <a:schemeClr val="accent1"/>
                </a:solidFill>
              </a:rPr>
              <a:t>Дошкільні навчальні </a:t>
            </a:r>
            <a:r>
              <a:rPr lang="uk-UA" sz="2500" dirty="0">
                <a:solidFill>
                  <a:schemeClr val="accent1"/>
                </a:solidFill>
              </a:rPr>
              <a:t>заклади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72549"/>
              </p:ext>
            </p:extLst>
          </p:nvPr>
        </p:nvGraphicFramePr>
        <p:xfrm>
          <a:off x="365761" y="1391266"/>
          <a:ext cx="11403874" cy="48289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3478"/>
                <a:gridCol w="4229961"/>
                <a:gridCol w="1316006"/>
                <a:gridCol w="1019947"/>
                <a:gridCol w="790459"/>
                <a:gridCol w="3614023"/>
              </a:tblGrid>
              <a:tr h="58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Назва та місце розміщення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Рік побудови чи капремонту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Проектна потужність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Наповненість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Основна проблема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</a:tr>
              <a:tr h="9921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Арданівський дошкільний навчальний заклад (ясла-садок) загального розвитку Арданівської сільської ради Іршавського району Закарпатської області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1960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60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Потрібно провести реконструкцію та приміщення з метою розширення ДНЗ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2243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Богаревицький дошкільний навчальний заклад (дитячий садок)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загального розвитку Кам`янської сільської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ради Іршавського 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району Закарпатської області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Заснований в 1953 році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1.Пожежна 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сигналізація дитячого садочка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2.Газифікація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3.Заміна огорожі садочка.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4.Заміна ліжок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0390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Воловицький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дошкільний навчальний заклад (дитячий садок)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загального розвитку Кам`янської сільської ради Іршавського району Закарпатської області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9921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Дунковицький дошкільний навчальний заклад (ясла-садок) загального розвитку Арданівської сільської ради Іршавського району Закарпатської області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5505042" y="1019106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Табл.7. Перелік  </a:t>
            </a:r>
            <a:r>
              <a:rPr lang="uk-UA" sz="1200" dirty="0"/>
              <a:t>та опис </a:t>
            </a:r>
            <a:r>
              <a:rPr lang="uk-UA" sz="1200" dirty="0" smtClean="0"/>
              <a:t>дошкільних закладів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36886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349" y="344919"/>
            <a:ext cx="8586651" cy="386602"/>
          </a:xfrm>
        </p:spPr>
        <p:txBody>
          <a:bodyPr/>
          <a:lstStyle/>
          <a:p>
            <a:pPr algn="r"/>
            <a:r>
              <a:rPr lang="uk-UA" dirty="0">
                <a:solidFill>
                  <a:schemeClr val="accent1"/>
                </a:solidFill>
              </a:rPr>
              <a:t>Дошкільні навчальні заклади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40812"/>
              </p:ext>
            </p:extLst>
          </p:nvPr>
        </p:nvGraphicFramePr>
        <p:xfrm>
          <a:off x="535577" y="1416166"/>
          <a:ext cx="11469188" cy="47363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2698"/>
                <a:gridCol w="4096247"/>
                <a:gridCol w="1353138"/>
                <a:gridCol w="977540"/>
                <a:gridCol w="757646"/>
                <a:gridCol w="3931919"/>
              </a:tblGrid>
              <a:tr h="75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Назва та місце розміщення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Рік побудови чи капремонту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Проектна потужність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Наповненість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Основна проблема</a:t>
                      </a:r>
                      <a:endParaRPr lang="uk-UA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</a:tr>
              <a:tr h="1261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Сілецький дошкільний навчальний заклад №1 (ясла-садок)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загального</a:t>
                      </a:r>
                      <a:r>
                        <a:rPr lang="uk-UA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розвитку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Сілецької сільської ради Іршавського району Закарпатської області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Засновано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</a:t>
                      </a:r>
                      <a:r>
                        <a:rPr lang="uk-UA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1968 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році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1.Фасад будівлі.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2.Зробити капітальний ремонт деяких групових приміщень.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3.Заміна внутрішніх міжкімнатних дверей.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4.Заміна дитячих шкафчиків.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5.Закупити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газонокосарку.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104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Сілецький дошкільний навчальний заклад№2  (ясла-садок) загального розвитку Сілецької сільської ради Іршавського району Закарпатської області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Засновано у 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1984 році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1.Капітальний ремонт даху старої будівлі.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2.Добудова спальної кімнати для ясельної групи.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 Ремонт опалювальної системи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 Ремонт огорожі навколо території закладу.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83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Кам'янський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дошкільний навчальний заклад (ясла-садок)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загального розвитку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Кам`янської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сільської ради Іршавського району Закарпатської області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83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Хмільницький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дошкільний навчальний заклад (ясла-садок)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загального розвитку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Кам`янської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сільської ради Іршавського району Закарпатської області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</a:tbl>
          </a:graphicData>
        </a:graphic>
      </p:graphicFrame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766299" y="1154908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Продовження Табл.7. </a:t>
            </a:r>
            <a:r>
              <a:rPr lang="uk-UA" sz="1200" dirty="0"/>
              <a:t>Перелік та опис дошкільних та шкільних </a:t>
            </a:r>
            <a:r>
              <a:rPr lang="uk-UA" sz="1200" dirty="0" smtClean="0"/>
              <a:t>закладів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426203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621733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accent1"/>
                </a:solidFill>
              </a:rPr>
              <a:t>Загальноосвітні навчальні заклади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5766296" y="894259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Табл.8. Перелік  та опис загальносвітніх навчальних закладів</a:t>
            </a:r>
            <a:endParaRPr lang="uk-UA" sz="12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96855"/>
              </p:ext>
            </p:extLst>
          </p:nvPr>
        </p:nvGraphicFramePr>
        <p:xfrm>
          <a:off x="391887" y="1171258"/>
          <a:ext cx="11612877" cy="5687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96671"/>
                <a:gridCol w="2829853"/>
                <a:gridCol w="1449977"/>
                <a:gridCol w="875212"/>
                <a:gridCol w="1009158"/>
                <a:gridCol w="5052006"/>
              </a:tblGrid>
              <a:tr h="39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uk-UA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Назва та місце розміщення</a:t>
                      </a:r>
                      <a:endParaRPr lang="uk-UA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Рік побудови чи капремонту</a:t>
                      </a:r>
                      <a:endParaRPr lang="uk-UA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Проектна потужність</a:t>
                      </a:r>
                      <a:endParaRPr lang="uk-UA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Наповненість</a:t>
                      </a:r>
                      <a:endParaRPr lang="uk-UA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Основна проблема</a:t>
                      </a:r>
                      <a:endParaRPr lang="uk-UA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</a:tr>
              <a:tr h="3540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r>
                        <a:rPr lang="uk-UA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Арданівська загальноосвітня школа  І-ІІІ ступенів Іршавської районної ради Закарпатської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області</a:t>
                      </a: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</a:tr>
              <a:tr h="9478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uk-UA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marL="450215" marR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Воловицька  загальноосвітня</a:t>
                      </a:r>
                      <a:r>
                        <a:rPr lang="uk-UA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школа   І ступенів Іршавської районної ради Закарпатської області</a:t>
                      </a:r>
                    </a:p>
                    <a:p>
                      <a:pPr marL="450215" indent="-45021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1942 рік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учнів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1.Заміна даху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2.Заміна вікон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3.Водопостачання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4.Облаштування спортивного майданчика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5.Заміна пічного опалення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6.Утеплення </a:t>
                      </a:r>
                      <a:r>
                        <a:rPr lang="uk-UA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фасаду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76" marR="20676" marT="0" marB="0"/>
                </a:tc>
              </a:tr>
              <a:tr h="134470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r>
                        <a:rPr lang="uk-UA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marL="450215" indent="-45021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Дунковицька загальноосвітня школа   І-ІІ ступенів Іршавської районної ради Закарпатської області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1962 рік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81учень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 Оновлення застарілих меблів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 Придбання 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для </a:t>
                      </a: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початкових класів матеріально-технічного забезпечення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 Потребуєтьсяз аміна вікон 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 їдальні, у </a:t>
                      </a: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біологічному кабінеті 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та у спортзалі.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 Заміна електропроводки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 Капітальний 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ремонт </a:t>
                      </a: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спортивного майданчику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 Утеплення 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фасаду.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 Заміна паркану біля школи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0676" marR="20676" marT="0" marB="0"/>
                </a:tc>
              </a:tr>
              <a:tr h="15760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uk-UA" sz="1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676" marR="20676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Сілецька   загальноосвітня школа   І-ІІІ ступенів Іршавської районної ради Закарпатської області: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Побудована в 1920 році.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Сучасний корпус введений в експлуатацію у вересні 1985 року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750 учнівських місць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500 учнів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1.Здійснити заходи з енергозбереження;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2.Заміна електропроводки (частково на третьому поверсі)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3.Облаштування внутрішніх туалетів.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4.Придбання шкільного автобуса для перевезення учнів.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5.Переоснащення та оновлення сучасними засобами навчання кабінетів фізики, хімії, географії, біології, математики ,української мови та літератури , іноземної мови.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 Реконструкція спортивних майданчиків та облаштування шкільного подвір</a:t>
                      </a: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’я(встановлення бруківки ).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7.Виготовлення державного акту на право власності шкільної земельної ділянки.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 Огородження території навчального закладу.</a:t>
                      </a:r>
                      <a:endParaRPr lang="uk-UA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23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294" y="161554"/>
            <a:ext cx="9075738" cy="906163"/>
          </a:xfrm>
        </p:spPr>
        <p:txBody>
          <a:bodyPr/>
          <a:lstStyle/>
          <a:p>
            <a:pPr algn="r"/>
            <a:r>
              <a:rPr lang="uk-UA" dirty="0">
                <a:solidFill>
                  <a:schemeClr val="accent1"/>
                </a:solidFill>
              </a:rPr>
              <a:t>Відстань населених пунктів до центру громади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974600" y="6219206"/>
            <a:ext cx="4008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Рис.1. Відстань населених пунктів до центру громади</a:t>
            </a:r>
          </a:p>
        </p:txBody>
      </p:sp>
      <p:pic>
        <p:nvPicPr>
          <p:cNvPr id="16387" name="Picture 3" descr="C:\Users\User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52" y="1402032"/>
            <a:ext cx="8153400" cy="47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321104" y="5146765"/>
            <a:ext cx="1642427" cy="483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Кам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янське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936377" y="4193177"/>
            <a:ext cx="1045029" cy="24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accent3">
                    <a:lumMod val="10000"/>
                  </a:schemeClr>
                </a:solidFill>
              </a:rPr>
              <a:t>Сільце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120640" y="1672046"/>
            <a:ext cx="1358537" cy="22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accent3">
                    <a:lumMod val="10000"/>
                  </a:schemeClr>
                </a:solidFill>
              </a:rPr>
              <a:t>Арданово</a:t>
            </a:r>
            <a:endParaRPr lang="uk-UA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711961" y="3069771"/>
            <a:ext cx="1315856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accent3">
                    <a:lumMod val="10000"/>
                  </a:schemeClr>
                </a:solidFill>
              </a:rPr>
              <a:t>Мідяниця</a:t>
            </a:r>
            <a:endParaRPr lang="uk-UA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91839" y="2403566"/>
            <a:ext cx="1384663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accent3">
                    <a:lumMod val="10000"/>
                  </a:schemeClr>
                </a:solidFill>
              </a:rPr>
              <a:t>Дунковиця</a:t>
            </a:r>
            <a:endParaRPr lang="uk-UA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495006" y="5081451"/>
            <a:ext cx="1162594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accent3">
                    <a:lumMod val="10000"/>
                  </a:schemeClr>
                </a:solidFill>
              </a:rPr>
              <a:t>Хмільник</a:t>
            </a:r>
            <a:endParaRPr lang="uk-UA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415246" y="4062548"/>
            <a:ext cx="1066798" cy="24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accent3">
                    <a:lumMod val="10000"/>
                  </a:schemeClr>
                </a:solidFill>
              </a:rPr>
              <a:t>Богаревиця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2930294" y="4196442"/>
            <a:ext cx="1053876" cy="24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accent3">
                    <a:lumMod val="10000"/>
                  </a:schemeClr>
                </a:solidFill>
              </a:rPr>
              <a:t>Воловиця</a:t>
            </a:r>
          </a:p>
        </p:txBody>
      </p:sp>
      <p:cxnSp>
        <p:nvCxnSpPr>
          <p:cNvPr id="17" name="Пряма зі стрілкою 16"/>
          <p:cNvCxnSpPr/>
          <p:nvPr/>
        </p:nvCxnSpPr>
        <p:spPr>
          <a:xfrm>
            <a:off x="3132233" y="5368834"/>
            <a:ext cx="1188871" cy="57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3495593" y="4441371"/>
            <a:ext cx="958014" cy="690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>
            <a:off x="4948645" y="4317274"/>
            <a:ext cx="0" cy="762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>
            <a:off x="3984170" y="2638697"/>
            <a:ext cx="692332" cy="2508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>
            <a:off x="5577840" y="1894114"/>
            <a:ext cx="0" cy="325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flipH="1">
            <a:off x="5628506" y="3394710"/>
            <a:ext cx="701041" cy="1737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>
            <a:endCxn id="6" idx="3"/>
          </p:cNvCxnSpPr>
          <p:nvPr/>
        </p:nvCxnSpPr>
        <p:spPr>
          <a:xfrm flipH="1">
            <a:off x="5963531" y="4486630"/>
            <a:ext cx="1625898" cy="901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4066733" y="3009266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5,9 </a:t>
            </a:r>
            <a:r>
              <a:rPr lang="uk-UA" sz="1200" b="1" dirty="0">
                <a:solidFill>
                  <a:srgbClr val="FFC000"/>
                </a:solidFill>
              </a:rPr>
              <a:t>км</a:t>
            </a: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5577840" y="2265066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8,4 </a:t>
            </a:r>
            <a:r>
              <a:rPr lang="uk-UA" sz="1200" b="1" dirty="0">
                <a:solidFill>
                  <a:srgbClr val="FFC000"/>
                </a:solidFill>
              </a:rPr>
              <a:t>км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6021376" y="3772941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5 </a:t>
            </a:r>
            <a:r>
              <a:rPr lang="uk-UA" sz="1200" b="1" dirty="0">
                <a:solidFill>
                  <a:srgbClr val="FFC000"/>
                </a:solidFill>
              </a:rPr>
              <a:t>км</a:t>
            </a: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6343763" y="4584141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4,6 </a:t>
            </a:r>
            <a:r>
              <a:rPr lang="uk-UA" sz="1200" b="1" dirty="0">
                <a:solidFill>
                  <a:srgbClr val="FFC000"/>
                </a:solidFill>
              </a:rPr>
              <a:t>км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3119811" y="4518199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4,6 </a:t>
            </a:r>
            <a:r>
              <a:rPr lang="uk-UA" sz="1200" b="1" dirty="0">
                <a:solidFill>
                  <a:srgbClr val="FFC000"/>
                </a:solidFill>
              </a:rPr>
              <a:t>км</a:t>
            </a: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102429" y="5426277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 3,5км</a:t>
            </a:r>
            <a:endParaRPr lang="uk-UA" sz="1200" b="1" dirty="0">
              <a:solidFill>
                <a:srgbClr val="FFC000"/>
              </a:solidFill>
            </a:endParaRP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4572000" y="4348131"/>
            <a:ext cx="697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C000"/>
                </a:solidFill>
              </a:rPr>
              <a:t>4,7 </a:t>
            </a:r>
            <a:r>
              <a:rPr lang="uk-UA" sz="1200" b="1" dirty="0">
                <a:solidFill>
                  <a:srgbClr val="FFC000"/>
                </a:solidFill>
              </a:rPr>
              <a:t>км</a:t>
            </a:r>
          </a:p>
        </p:txBody>
      </p:sp>
    </p:spTree>
    <p:extLst>
      <p:ext uri="{BB962C8B-B14F-4D97-AF65-F5344CB8AC3E}">
        <p14:creationId xmlns:p14="http://schemas.microsoft.com/office/powerpoint/2010/main" val="279116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95451" y="162038"/>
            <a:ext cx="9265920" cy="621733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accent1"/>
                </a:solidFill>
              </a:rPr>
              <a:t>Загальноосвітні навчальні заклади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374411" y="1132067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Продовження Табл.8. Перелік  та опис загальносвітніх навчальних закладів</a:t>
            </a:r>
            <a:endParaRPr lang="uk-UA" sz="1200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20550"/>
              </p:ext>
            </p:extLst>
          </p:nvPr>
        </p:nvGraphicFramePr>
        <p:xfrm>
          <a:off x="352691" y="1411268"/>
          <a:ext cx="11469194" cy="5332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2470"/>
                <a:gridCol w="2341737"/>
                <a:gridCol w="1503501"/>
                <a:gridCol w="904763"/>
                <a:gridCol w="785014"/>
                <a:gridCol w="5521709"/>
              </a:tblGrid>
              <a:tr h="60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Назва та місце розміщення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Рік побудови чи капремонту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Проектна потужність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Наповненість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Основна проблема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</a:tr>
              <a:tr h="10450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Cілецька  загальноосвітня школа   І-ІІ ступенів Іршавської районної ради Закарпатської області: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серпні 1970 року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 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1972 року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завершено</a:t>
                      </a:r>
                      <a:r>
                        <a:rPr lang="uk-UA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будівництво 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другого корпусу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136 учнів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1.Заміна дверей в основному корпусі для класних приміщень (8 шт.)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2.Відвод води від основного корпусу та підвальних приміщень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3.Облагородження шкільної території бруківкою.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 Заміна 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комп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ютерного 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обладнання в комп’ютерному класі.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</a:tr>
              <a:tr h="20663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Кам'янська  загальноосвітня школа   І-ІІІ ступенів Іршавської районної ради Закарпатської області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Прийнята в експлуатацію 1974 року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282 учнів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1.Реконструкція будівлі школи: утеплення фасадів, заміна вікон коридорів ІІ поверху, заміна вікон спортзалу.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2.Придбання сучасної комп’ютерної техніки.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3.Забезпечення окремих кабінетів шкільними меблями та приладдям.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Придбання наочності, макетів та пневматичної зброї для використання під час вивчення предмету « Захист Вітчизни»,облаштування сучасних кабінетів фізики, хімії, біології, створення кабінетів географії, української мови, іноземної мови, придбання інтерактивних навчальних комплексів.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5.Придбання шкільного автобуса.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6.Створення кабінету інформатики для учнів початкових класів.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7.Створення кабінету інформатики для учнів початкових класів;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8.Створення матеріально–технічної бази для інклюзивного навчання.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9.Завершити благоустрій шкільної території, поставити огорожу.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10. Заміна даху шкільної котельні.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11.Спортивний майданчик із штучним покриттям.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12. Ігровий майданчик для молодших школярів.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13. свердловина для безперервного водопостачання.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14.Забезпечення шкільної бібліотеки,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навчальних кабінетів мультимедійними засобами навчання, науково-методичною літературою.</a:t>
                      </a:r>
                      <a:endParaRPr lang="uk-UA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59" marR="147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17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6080" y="344918"/>
            <a:ext cx="9265920" cy="621733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accent1"/>
                </a:solidFill>
              </a:rPr>
              <a:t>Загальноосвітні навчальні заклади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544228" y="1291502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Продовження Табл.8. Перелік  та опис загальносвітніх навчальних закладів</a:t>
            </a:r>
            <a:endParaRPr lang="uk-UA" sz="1200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51483"/>
              </p:ext>
            </p:extLst>
          </p:nvPr>
        </p:nvGraphicFramePr>
        <p:xfrm>
          <a:off x="391886" y="1639779"/>
          <a:ext cx="11364686" cy="49974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78823"/>
                <a:gridCol w="2074286"/>
                <a:gridCol w="3725622"/>
                <a:gridCol w="914400"/>
                <a:gridCol w="822960"/>
                <a:gridCol w="3448595"/>
              </a:tblGrid>
              <a:tr h="58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Назва та місце розміщення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Рік побудови чи капремонту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Проектна потужність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Наповненість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Основна проблема</a:t>
                      </a:r>
                      <a:endParaRPr lang="uk-UA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>
                    <a:solidFill>
                      <a:schemeClr val="accent6"/>
                    </a:solidFill>
                  </a:tcPr>
                </a:tc>
              </a:tr>
              <a:tr h="13743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КЗСО ІІ ступеня Мідницька гімназія Іршавської районної ради Закарпатської області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1825 почалося будівництво приміщення.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1953 році перетворено на семирічну.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1964 році закінчено будівництво ще двох класних приміщень.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 році школу перейменовано на Комунальний заклад середньої освіти ІІ ступеня «Мідницька гімназія»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110 учнів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1.Зовнішня штукатурка школи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2.Заміна дверей у школі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3.Заміна паркану навколо школи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4.Облаштувати шкільне подвір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я.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14096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Хмільницька загальноосвітня школа   І-ІІ ступенів Іршавської районної ради Закарпатської області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Побудована в 1890 році1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1970 році добудували ще 4 приміщення.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121 учень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1.Добудова шкільного приміщення.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2.Відсутність спортивного та актового залу.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3.Пробурити свердловину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4.Упорядкувати подвір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5.Привести до ладу огорожу шкільного подвір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’я.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14096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Богаревицька загальноосвітня школа   І ступенів Іршавської районної ради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Збудована у 1936 році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33 учні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1.Водопостачання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2.Заміна вікон.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3.Утеплення фасаду.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4.Заміна пічного опалення.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5.Придбання інвентаря для класних приміщень (шкільні меблі).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200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7494" y="344918"/>
            <a:ext cx="7364506" cy="906163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chemeClr val="accent1"/>
                </a:solidFill>
                <a:latin typeface="+mj-lt"/>
              </a:rPr>
              <a:t>Містобудівні документи</a:t>
            </a:r>
            <a:endParaRPr lang="uk-UA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5060133" y="1153002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Табл.9.Наявність </a:t>
            </a:r>
            <a:r>
              <a:rPr lang="uk-UA" sz="1200" dirty="0"/>
              <a:t>містобудівних </a:t>
            </a:r>
            <a:r>
              <a:rPr lang="uk-UA" sz="1200" dirty="0" smtClean="0"/>
              <a:t>документів у Кам</a:t>
            </a:r>
            <a:r>
              <a:rPr lang="en-US" sz="1200" dirty="0" smtClean="0"/>
              <a:t>’</a:t>
            </a:r>
            <a:r>
              <a:rPr lang="uk-UA" sz="1200" dirty="0" smtClean="0"/>
              <a:t> янській ОТГ</a:t>
            </a:r>
            <a:endParaRPr lang="uk-UA" sz="12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6087"/>
              </p:ext>
            </p:extLst>
          </p:nvPr>
        </p:nvGraphicFramePr>
        <p:xfrm>
          <a:off x="1048872" y="1465730"/>
          <a:ext cx="10246658" cy="50853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30205"/>
                <a:gridCol w="1338935"/>
                <a:gridCol w="1169894"/>
                <a:gridCol w="1169894"/>
                <a:gridCol w="1008530"/>
                <a:gridCol w="1021976"/>
                <a:gridCol w="1008530"/>
                <a:gridCol w="2998694"/>
              </a:tblGrid>
              <a:tr h="954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п/п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Назва населеного пункту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Наявність опорного плану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Генеральний план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План зонуван-ня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Деталь-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ний план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Історико-арітект. опорний план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Примітки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 anchor="ctr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Арданово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1971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№150 від 15.02.2013 року 16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Дунковиця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1975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19075" algn="l"/>
                          <a:tab pos="291465" algn="ctr"/>
                        </a:tabLs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№151 від 15.02.2013 року 16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Мідяниця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1975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№152 від 15.02.2013 року 16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янське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1971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262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від 26.04.2013 року 15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Богаревиця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1980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264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від 26.04.2013 року 15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Воловиця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1980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265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від 26.04.2013 року 15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52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Хмільник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1978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Рішення №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263</a:t>
                      </a: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від 26.04.2013 року 15 сесія 6 скликання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1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Сільце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2003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617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318" y="264236"/>
            <a:ext cx="8036858" cy="906163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accent1"/>
                </a:solidFill>
              </a:rPr>
              <a:t>Охорона </a:t>
            </a:r>
            <a:r>
              <a:rPr lang="uk-UA" b="1" dirty="0" smtClean="0">
                <a:solidFill>
                  <a:schemeClr val="accent1"/>
                </a:solidFill>
              </a:rPr>
              <a:t>здоров’я, культура та спорт в ОТГ</a:t>
            </a:r>
            <a:endParaRPr lang="uk-UA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4232"/>
              </p:ext>
            </p:extLst>
          </p:nvPr>
        </p:nvGraphicFramePr>
        <p:xfrm>
          <a:off x="996575" y="1875474"/>
          <a:ext cx="10446873" cy="4313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2291"/>
                <a:gridCol w="4122719"/>
                <a:gridCol w="2841863"/>
              </a:tblGrid>
              <a:tr h="32236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Охорона здоров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smtClean="0"/>
                        <a:t>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Культура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Спорт</a:t>
                      </a:r>
                      <a:endParaRPr lang="uk-UA" dirty="0"/>
                    </a:p>
                  </a:txBody>
                  <a:tcPr/>
                </a:tc>
              </a:tr>
              <a:tr h="3947472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Медичну допомогу населенню на первинному рівні надають:</a:t>
                      </a:r>
                    </a:p>
                    <a:p>
                      <a:pPr algn="l"/>
                      <a:endParaRPr lang="uk-UA" sz="1400" dirty="0" smtClean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5 амбулаторій загальної практики сімейної медицини, які розташовані  в селах Кам’янське, Хмільник, Арданово, Дунковиця, Сільце;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2 фельдшерсько-акушерські пункти, які розташовані в селах Мідяниця та Богаревиця.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В даних медзакладах працює 21 медичних працівників та 5 інших працівників.</a:t>
                      </a:r>
                    </a:p>
                    <a:p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Мережа закладів культури на даний час включає 7 установ культури:</a:t>
                      </a:r>
                    </a:p>
                    <a:p>
                      <a:pPr algn="l"/>
                      <a:endParaRPr lang="uk-UA" sz="1400" dirty="0" smtClean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2 будинки культури, які знаходяться в селах Кам’янське та Сільце, 5 сільських закладів клубного типу, які  знаходяться в селах  Хмільник, Богаревиця, Арданово, Дунковиця, Мідяниця. В даних закладах працює</a:t>
                      </a:r>
                      <a:r>
                        <a:rPr lang="uk-UA" sz="1400" u="none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7 </a:t>
                      </a: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працівників;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5  бібліотек, в яких працює 5 осіб;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14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1 дитяча школа мистецтв с. Сільце, в якій працюють 18 вчителів та один  інший працівник та навчається 210 учнів. </a:t>
                      </a:r>
                      <a:endParaRPr lang="uk-UA" sz="1400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території ОТГ є:</a:t>
                      </a:r>
                    </a:p>
                    <a:p>
                      <a:endParaRPr lang="ru-RU" sz="1400" b="0" kern="1200" dirty="0" smtClean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спортивні майданчики зі штучним покриттям в с.Арданово, с.Сільце.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uk-UA" sz="1400" b="0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194604" y="1583308"/>
            <a:ext cx="623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 smtClean="0"/>
              <a:t>Табл.10.Охорона здоров</a:t>
            </a:r>
            <a:r>
              <a:rPr lang="en-US" sz="1200" dirty="0" smtClean="0"/>
              <a:t>’</a:t>
            </a:r>
            <a:r>
              <a:rPr lang="uk-UA" sz="1200" dirty="0" smtClean="0"/>
              <a:t>я, культура та спорт у Кам</a:t>
            </a:r>
            <a:r>
              <a:rPr lang="en-US" sz="1200" dirty="0" smtClean="0"/>
              <a:t>’</a:t>
            </a:r>
            <a:r>
              <a:rPr lang="uk-UA" sz="1200" dirty="0" smtClean="0"/>
              <a:t> янській ОТГ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883002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117" y="288176"/>
            <a:ext cx="7620000" cy="869928"/>
          </a:xfrm>
        </p:spPr>
        <p:txBody>
          <a:bodyPr/>
          <a:lstStyle/>
          <a:p>
            <a:pPr algn="r"/>
            <a:r>
              <a:rPr lang="uk-UA" dirty="0">
                <a:solidFill>
                  <a:schemeClr val="accent1"/>
                </a:solidFill>
              </a:rPr>
              <a:t>Мережа </a:t>
            </a:r>
            <a:r>
              <a:rPr lang="uk-UA" dirty="0" smtClean="0">
                <a:solidFill>
                  <a:schemeClr val="accent1"/>
                </a:solidFill>
              </a:rPr>
              <a:t>4</a:t>
            </a:r>
            <a:r>
              <a:rPr lang="en-US" dirty="0" smtClean="0">
                <a:solidFill>
                  <a:schemeClr val="accent1"/>
                </a:solidFill>
              </a:rPr>
              <a:t>G-</a:t>
            </a:r>
            <a:r>
              <a:rPr lang="uk-UA" dirty="0">
                <a:solidFill>
                  <a:schemeClr val="accent1"/>
                </a:solidFill>
              </a:rPr>
              <a:t>Інтернет</a:t>
            </a:r>
          </a:p>
        </p:txBody>
      </p:sp>
      <p:pic>
        <p:nvPicPr>
          <p:cNvPr id="7171" name="Picture 3" descr="C:\Users\User\Desktop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96" y="1158104"/>
            <a:ext cx="7780760" cy="44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2896492" y="5921193"/>
            <a:ext cx="5423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dirty="0" smtClean="0"/>
              <a:t>Рис.14. </a:t>
            </a:r>
            <a:r>
              <a:rPr lang="uk-UA" sz="1200" dirty="0"/>
              <a:t>Охоплення </a:t>
            </a:r>
            <a:r>
              <a:rPr lang="uk-UA" sz="1200" dirty="0">
                <a:solidFill>
                  <a:schemeClr val="tx2"/>
                </a:solidFill>
              </a:rPr>
              <a:t>території </a:t>
            </a:r>
            <a:r>
              <a:rPr lang="uk-UA" sz="1200" dirty="0" smtClean="0">
                <a:solidFill>
                  <a:schemeClr val="tx2"/>
                </a:solidFill>
              </a:rPr>
              <a:t>Кам</a:t>
            </a:r>
            <a:r>
              <a:rPr lang="en-US" sz="1200" dirty="0" smtClean="0">
                <a:solidFill>
                  <a:schemeClr val="tx2"/>
                </a:solidFill>
              </a:rPr>
              <a:t>’</a:t>
            </a:r>
            <a:r>
              <a:rPr lang="uk-UA" sz="1200" dirty="0" smtClean="0">
                <a:solidFill>
                  <a:schemeClr val="tx2"/>
                </a:solidFill>
              </a:rPr>
              <a:t>янської ОТГ</a:t>
            </a:r>
            <a:r>
              <a:rPr lang="uk-UA" sz="1200" dirty="0" smtClean="0"/>
              <a:t> </a:t>
            </a:r>
            <a:r>
              <a:rPr lang="uk-UA" sz="1200" dirty="0"/>
              <a:t>мережею </a:t>
            </a:r>
            <a:r>
              <a:rPr lang="uk-UA" sz="1200" dirty="0">
                <a:solidFill>
                  <a:schemeClr val="tx2"/>
                </a:solidFill>
              </a:rPr>
              <a:t>4</a:t>
            </a:r>
            <a:r>
              <a:rPr lang="en-US" sz="1200" dirty="0" smtClean="0">
                <a:solidFill>
                  <a:schemeClr val="tx2"/>
                </a:solidFill>
              </a:rPr>
              <a:t>G-</a:t>
            </a:r>
            <a:r>
              <a:rPr lang="uk-UA" sz="1200" dirty="0">
                <a:solidFill>
                  <a:schemeClr val="tx2"/>
                </a:solidFill>
              </a:rPr>
              <a:t>Інтернет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 rot="5400000">
            <a:off x="5180544" y="3445226"/>
            <a:ext cx="213291" cy="13716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3896029" y="3490980"/>
            <a:ext cx="213291" cy="137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4235664" y="1873330"/>
            <a:ext cx="213291" cy="137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640612" y="2905296"/>
            <a:ext cx="213291" cy="137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5414577" y="1416130"/>
            <a:ext cx="213291" cy="137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5570240" y="2239090"/>
            <a:ext cx="213291" cy="137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6364910" y="2905296"/>
            <a:ext cx="213291" cy="1371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34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Rechteck 1">
            <a:extLst>
              <a:ext uri="{FF2B5EF4-FFF2-40B4-BE49-F238E27FC236}">
                <a16:creationId xmlns=""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-6095" y="5717655"/>
            <a:ext cx="12204192" cy="7932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uk-UA" sz="4600" b="1" i="0" u="none" strike="noStrike" dirty="0">
                <a:solidFill>
                  <a:srgbClr val="FDBB2D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  <a:cs typeface="Arial"/>
              </a:rPr>
              <a:t>ДЯКУЄМО!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52720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97723" y="344918"/>
            <a:ext cx="8370278" cy="906163"/>
          </a:xfrm>
        </p:spPr>
        <p:txBody>
          <a:bodyPr/>
          <a:lstStyle/>
          <a:p>
            <a:pPr eaLnBrk="1" hangingPunct="1">
              <a:defRPr/>
            </a:pPr>
            <a:r>
              <a:rPr lang="uk-UA" b="1" cap="all" dirty="0">
                <a:solidFill>
                  <a:srgbClr val="FDBB2D"/>
                </a:solidFill>
              </a:rPr>
              <a:t>Регіональний контекст</a:t>
            </a:r>
            <a:endParaRPr lang="uk-UA" dirty="0">
              <a:solidFill>
                <a:srgbClr val="FDBB2D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42" y="1418492"/>
            <a:ext cx="6617531" cy="44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7342093" y="1454150"/>
            <a:ext cx="463923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/>
              <a:t>Закарпатська </a:t>
            </a:r>
            <a:r>
              <a:rPr lang="uk-UA" b="1" dirty="0" smtClean="0"/>
              <a:t>область</a:t>
            </a:r>
            <a:r>
              <a:rPr lang="en-US" b="1" dirty="0" smtClean="0"/>
              <a:t>:</a:t>
            </a:r>
          </a:p>
          <a:p>
            <a:pPr algn="l"/>
            <a:r>
              <a:rPr lang="uk-UA" dirty="0"/>
              <a:t> </a:t>
            </a:r>
            <a:r>
              <a:rPr lang="uk-UA" dirty="0" err="1" smtClean="0"/>
              <a:t>-</a:t>
            </a:r>
            <a:r>
              <a:rPr lang="uk-UA" dirty="0" err="1" smtClean="0">
                <a:solidFill>
                  <a:schemeClr val="tx2"/>
                </a:solidFill>
              </a:rPr>
              <a:t>на</a:t>
            </a:r>
            <a:r>
              <a:rPr lang="uk-UA" dirty="0" smtClean="0">
                <a:solidFill>
                  <a:schemeClr val="tx2"/>
                </a:solidFill>
              </a:rPr>
              <a:t> півночі межує </a:t>
            </a:r>
            <a:r>
              <a:rPr lang="uk-UA" dirty="0">
                <a:solidFill>
                  <a:schemeClr val="tx2"/>
                </a:solidFill>
              </a:rPr>
              <a:t>з </a:t>
            </a:r>
            <a:r>
              <a:rPr lang="uk-UA" dirty="0" smtClean="0">
                <a:solidFill>
                  <a:schemeClr val="tx2"/>
                </a:solidFill>
              </a:rPr>
              <a:t>Львівською обл.,</a:t>
            </a:r>
          </a:p>
          <a:p>
            <a:pPr algn="l"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на </a:t>
            </a:r>
            <a:r>
              <a:rPr lang="uk-UA" dirty="0">
                <a:solidFill>
                  <a:schemeClr val="tx2"/>
                </a:solidFill>
              </a:rPr>
              <a:t>сході з Івано-Франківською </a:t>
            </a:r>
            <a:r>
              <a:rPr lang="uk-UA" dirty="0" smtClean="0">
                <a:solidFill>
                  <a:schemeClr val="tx2"/>
                </a:solidFill>
              </a:rPr>
              <a:t>обл.</a:t>
            </a:r>
            <a:r>
              <a:rPr lang="uk-UA" dirty="0">
                <a:solidFill>
                  <a:schemeClr val="tx2"/>
                </a:solidFill>
              </a:rPr>
              <a:t> </a:t>
            </a:r>
            <a:endParaRPr lang="uk-UA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на півдні - </a:t>
            </a:r>
            <a:r>
              <a:rPr lang="uk-UA" dirty="0">
                <a:solidFill>
                  <a:schemeClr val="tx2"/>
                </a:solidFill>
              </a:rPr>
              <a:t>з Румунією, </a:t>
            </a:r>
            <a:endParaRPr lang="uk-UA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на </a:t>
            </a:r>
            <a:r>
              <a:rPr lang="uk-UA" dirty="0">
                <a:solidFill>
                  <a:schemeClr val="tx2"/>
                </a:solidFill>
              </a:rPr>
              <a:t>південному заході </a:t>
            </a:r>
            <a:r>
              <a:rPr lang="uk-UA" dirty="0" smtClean="0">
                <a:solidFill>
                  <a:schemeClr val="tx2"/>
                </a:solidFill>
              </a:rPr>
              <a:t>- з</a:t>
            </a:r>
            <a:r>
              <a:rPr lang="uk-UA" dirty="0">
                <a:solidFill>
                  <a:schemeClr val="tx2"/>
                </a:solidFill>
              </a:rPr>
              <a:t> Угорщиною, </a:t>
            </a:r>
            <a:endParaRPr lang="uk-UA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 на </a:t>
            </a:r>
            <a:r>
              <a:rPr lang="uk-UA" dirty="0">
                <a:solidFill>
                  <a:schemeClr val="tx2"/>
                </a:solidFill>
              </a:rPr>
              <a:t>заході зі Словаччиною, </a:t>
            </a:r>
            <a:endParaRPr lang="uk-UA" dirty="0" smtClean="0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uk-UA" dirty="0" smtClean="0">
                <a:solidFill>
                  <a:schemeClr val="tx2"/>
                </a:solidFill>
              </a:rPr>
              <a:t> на </a:t>
            </a:r>
            <a:r>
              <a:rPr lang="uk-UA" dirty="0">
                <a:solidFill>
                  <a:schemeClr val="tx2"/>
                </a:solidFill>
              </a:rPr>
              <a:t>північному заході з Польщею.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1025" y="6164263"/>
            <a:ext cx="9061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dirty="0" smtClean="0"/>
              <a:t>Рис.2. </a:t>
            </a:r>
            <a:r>
              <a:rPr lang="uk-UA" sz="1200" dirty="0"/>
              <a:t>Розташування Закарпатської області на території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81313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708" y="286302"/>
            <a:ext cx="9800492" cy="1155637"/>
          </a:xfrm>
        </p:spPr>
        <p:txBody>
          <a:bodyPr/>
          <a:lstStyle/>
          <a:p>
            <a:pPr algn="r"/>
            <a:r>
              <a:rPr lang="uk-UA" sz="2500" dirty="0" smtClean="0">
                <a:solidFill>
                  <a:srgbClr val="FDBB2D"/>
                </a:solidFill>
              </a:rPr>
              <a:t>Порівняльна </a:t>
            </a:r>
            <a:r>
              <a:rPr lang="uk-UA" sz="2500" dirty="0">
                <a:solidFill>
                  <a:srgbClr val="FDBB2D"/>
                </a:solidFill>
              </a:rPr>
              <a:t>характеристика окремих показників </a:t>
            </a:r>
            <a:r>
              <a:rPr lang="uk-UA" sz="2500" dirty="0" smtClean="0">
                <a:solidFill>
                  <a:srgbClr val="FDBB2D"/>
                </a:solidFill>
              </a:rPr>
              <a:t>                                          соціально-економічного </a:t>
            </a:r>
            <a:r>
              <a:rPr lang="uk-UA" sz="2500" dirty="0">
                <a:solidFill>
                  <a:srgbClr val="FDBB2D"/>
                </a:solidFill>
              </a:rPr>
              <a:t>потенціалу Закарпатської області з </a:t>
            </a:r>
            <a:r>
              <a:rPr lang="uk-UA" sz="2500" dirty="0" smtClean="0">
                <a:solidFill>
                  <a:srgbClr val="FDBB2D"/>
                </a:solidFill>
              </a:rPr>
              <a:t>іншими областями </a:t>
            </a:r>
            <a:r>
              <a:rPr lang="uk-UA" sz="2500" dirty="0">
                <a:solidFill>
                  <a:srgbClr val="FDBB2D"/>
                </a:solidFill>
              </a:rPr>
              <a:t>України</a:t>
            </a:r>
          </a:p>
        </p:txBody>
      </p:sp>
      <p:graphicFrame>
        <p:nvGraphicFramePr>
          <p:cNvPr id="7" name="Об'є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002139"/>
              </p:ext>
            </p:extLst>
          </p:nvPr>
        </p:nvGraphicFramePr>
        <p:xfrm>
          <a:off x="1175342" y="1893705"/>
          <a:ext cx="6541233" cy="408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7906871" y="2801115"/>
            <a:ext cx="3966882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altLang="uk-UA" dirty="0" smtClean="0"/>
              <a:t>Більшість </a:t>
            </a:r>
            <a:r>
              <a:rPr lang="ru-RU" altLang="uk-UA" dirty="0"/>
              <a:t>жителів </a:t>
            </a:r>
            <a:r>
              <a:rPr lang="ru-RU" altLang="uk-UA" dirty="0" err="1" smtClean="0"/>
              <a:t>Закарпатської</a:t>
            </a:r>
            <a:r>
              <a:rPr lang="ru-RU" altLang="uk-UA" dirty="0" smtClean="0"/>
              <a:t>  обл. </a:t>
            </a:r>
            <a:r>
              <a:rPr lang="ru-RU" altLang="uk-UA" dirty="0" err="1" smtClean="0"/>
              <a:t>проживає</a:t>
            </a:r>
            <a:r>
              <a:rPr lang="ru-RU" altLang="uk-UA" dirty="0" smtClean="0"/>
              <a:t> у </a:t>
            </a:r>
            <a:r>
              <a:rPr lang="ru-RU" altLang="uk-UA" dirty="0" err="1"/>
              <a:t>сільській</a:t>
            </a:r>
            <a:r>
              <a:rPr lang="ru-RU" altLang="uk-UA" dirty="0"/>
              <a:t> </a:t>
            </a:r>
            <a:r>
              <a:rPr lang="ru-RU" altLang="uk-UA" dirty="0" err="1" smtClean="0"/>
              <a:t>місцевості</a:t>
            </a:r>
            <a:r>
              <a:rPr lang="ru-RU" altLang="uk-UA" dirty="0" smtClean="0"/>
              <a:t> - 62,9 %  </a:t>
            </a:r>
          </a:p>
          <a:p>
            <a:pPr algn="l"/>
            <a:r>
              <a:rPr lang="ru-RU" altLang="uk-UA" dirty="0" smtClean="0"/>
              <a:t>У </a:t>
            </a:r>
            <a:r>
              <a:rPr lang="ru-RU" altLang="uk-UA" dirty="0" err="1"/>
              <a:t>Івано-Франківській</a:t>
            </a:r>
            <a:r>
              <a:rPr lang="ru-RU" altLang="uk-UA" dirty="0"/>
              <a:t> </a:t>
            </a:r>
            <a:r>
              <a:rPr lang="ru-RU" altLang="uk-UA" dirty="0" err="1" smtClean="0"/>
              <a:t>області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цей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показник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складає</a:t>
            </a:r>
            <a:r>
              <a:rPr lang="ru-RU" altLang="uk-UA" dirty="0" smtClean="0"/>
              <a:t> </a:t>
            </a:r>
            <a:r>
              <a:rPr lang="uk-UA" altLang="uk-UA" dirty="0"/>
              <a:t>57,4 %.</a:t>
            </a:r>
            <a:r>
              <a:rPr lang="ru-RU" altLang="uk-UA" dirty="0"/>
              <a:t> </a:t>
            </a:r>
            <a:endParaRPr lang="uk-UA" altLang="uk-UA" dirty="0"/>
          </a:p>
          <a:p>
            <a:pPr algn="l"/>
            <a:endParaRPr lang="uk-UA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4581" y="6163774"/>
            <a:ext cx="974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dirty="0" smtClean="0"/>
              <a:t>Рис.3. </a:t>
            </a:r>
            <a:r>
              <a:rPr lang="uk-UA" sz="1200" dirty="0"/>
              <a:t>Порівняння окремих показників соціально-економічного потенціалу Закарпатської та Івано-Франківської областей України, %</a:t>
            </a:r>
          </a:p>
        </p:txBody>
      </p:sp>
    </p:spTree>
    <p:extLst>
      <p:ext uri="{BB962C8B-B14F-4D97-AF65-F5344CB8AC3E}">
        <p14:creationId xmlns:p14="http://schemas.microsoft.com/office/powerpoint/2010/main" val="158394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075" y="129550"/>
            <a:ext cx="9554308" cy="874282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DBB2D"/>
                </a:solidFill>
              </a:rPr>
              <a:t>            Порівняльний </a:t>
            </a:r>
            <a:r>
              <a:rPr lang="uk-UA" dirty="0">
                <a:solidFill>
                  <a:srgbClr val="FDBB2D"/>
                </a:solidFill>
              </a:rPr>
              <a:t>аналіз громади, району та області</a:t>
            </a:r>
            <a:br>
              <a:rPr lang="uk-UA" dirty="0">
                <a:solidFill>
                  <a:srgbClr val="FDBB2D"/>
                </a:solidFill>
              </a:rPr>
            </a:br>
            <a:endParaRPr lang="uk-UA" dirty="0">
              <a:solidFill>
                <a:srgbClr val="FDBB2D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6818" y="1812087"/>
            <a:ext cx="917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1200" dirty="0">
                <a:latin typeface="Trebuchet MS" pitchFamily="34" charset="0"/>
              </a:rPr>
              <a:t>Табл.1. Порівняльний аналіз </a:t>
            </a:r>
            <a:r>
              <a:rPr lang="uk-UA" sz="1200" dirty="0" smtClean="0">
                <a:latin typeface="Trebuchet MS" pitchFamily="34" charset="0"/>
              </a:rPr>
              <a:t>Кам</a:t>
            </a:r>
            <a:r>
              <a:rPr lang="en-US" sz="1200" dirty="0" smtClean="0">
                <a:latin typeface="Trebuchet MS" pitchFamily="34" charset="0"/>
              </a:rPr>
              <a:t>’</a:t>
            </a:r>
            <a:r>
              <a:rPr lang="uk-UA" sz="1200" dirty="0" smtClean="0">
                <a:latin typeface="Trebuchet MS" pitchFamily="34" charset="0"/>
              </a:rPr>
              <a:t>янської </a:t>
            </a:r>
            <a:r>
              <a:rPr lang="uk-UA" sz="1200" dirty="0">
                <a:latin typeface="Trebuchet MS" pitchFamily="34" charset="0"/>
              </a:rPr>
              <a:t>ОТГ, </a:t>
            </a:r>
            <a:r>
              <a:rPr lang="uk-UA" sz="1200" dirty="0" smtClean="0">
                <a:latin typeface="Trebuchet MS" pitchFamily="34" charset="0"/>
              </a:rPr>
              <a:t>Іршавського </a:t>
            </a:r>
            <a:r>
              <a:rPr lang="uk-UA" sz="1200" dirty="0">
                <a:latin typeface="Trebuchet MS" pitchFamily="34" charset="0"/>
              </a:rPr>
              <a:t>району та Закарпатської області</a:t>
            </a:r>
          </a:p>
        </p:txBody>
      </p:sp>
      <p:graphicFrame>
        <p:nvGraphicFramePr>
          <p:cNvPr id="5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10869"/>
              </p:ext>
            </p:extLst>
          </p:nvPr>
        </p:nvGraphicFramePr>
        <p:xfrm>
          <a:off x="1093300" y="2234226"/>
          <a:ext cx="10064506" cy="26529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2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2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74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74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3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Регіони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Площа, км</a:t>
                      </a:r>
                      <a:r>
                        <a:rPr lang="uk-UA" sz="10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 у % до загальної площі/району/області 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Населення, осіб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Населення у % до загального населення/району/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Густота населення,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чол./км</a:t>
                      </a:r>
                      <a:r>
                        <a:rPr lang="uk-UA" sz="10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Кам</a:t>
                      </a:r>
                      <a:r>
                        <a:rPr lang="en-US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янська</a:t>
                      </a:r>
                      <a:r>
                        <a:rPr lang="uk-UA" sz="1400" baseline="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ОТГ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71,58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7,58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9447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9,41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131,57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Іршавський</a:t>
                      </a:r>
                      <a:r>
                        <a:rPr lang="uk-UA" sz="1400" baseline="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i="0" kern="12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944.47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7,39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i="0" kern="12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100 415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7,99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i="0" kern="1200" dirty="0" smtClean="0">
                          <a:solidFill>
                            <a:srgbClr val="515E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106,3</a:t>
                      </a:r>
                      <a:endParaRPr lang="ru-RU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Закарпатська область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12777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1255721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15E6B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98,28</a:t>
                      </a:r>
                      <a:endParaRPr lang="ru-RU" sz="1400" dirty="0">
                        <a:solidFill>
                          <a:srgbClr val="515E6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2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625635" y="227352"/>
            <a:ext cx="942267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3200" b="1" dirty="0">
                <a:solidFill>
                  <a:srgbClr val="FDBB2D"/>
                </a:solidFill>
              </a:rPr>
              <a:t>Порівняння </a:t>
            </a:r>
            <a:r>
              <a:rPr lang="uk-UA" sz="3200" b="1" dirty="0" smtClean="0">
                <a:solidFill>
                  <a:srgbClr val="FDBB2D"/>
                </a:solidFill>
              </a:rPr>
              <a:t>Кам</a:t>
            </a:r>
            <a:r>
              <a:rPr lang="en-US" sz="3200" b="1" dirty="0" smtClean="0">
                <a:solidFill>
                  <a:srgbClr val="FDBB2D"/>
                </a:solidFill>
              </a:rPr>
              <a:t>’</a:t>
            </a:r>
            <a:r>
              <a:rPr lang="uk-UA" sz="3200" b="1" dirty="0" smtClean="0">
                <a:solidFill>
                  <a:srgbClr val="FDBB2D"/>
                </a:solidFill>
              </a:rPr>
              <a:t>янської </a:t>
            </a:r>
            <a:r>
              <a:rPr lang="uk-UA" sz="3200" b="1" dirty="0">
                <a:solidFill>
                  <a:srgbClr val="FDBB2D"/>
                </a:solidFill>
              </a:rPr>
              <a:t>ОТГ з </a:t>
            </a:r>
            <a:r>
              <a:rPr lang="uk-UA" sz="3200" b="1" dirty="0" smtClean="0">
                <a:solidFill>
                  <a:srgbClr val="FDBB2D"/>
                </a:solidFill>
              </a:rPr>
              <a:t>громадами-сусідами</a:t>
            </a:r>
            <a:endParaRPr lang="uk-UA" sz="3200" b="1" dirty="0">
              <a:solidFill>
                <a:srgbClr val="FDBB2D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56310" y="1773236"/>
            <a:ext cx="985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1200" dirty="0" smtClean="0"/>
              <a:t>Табл.2.Порівняльна </a:t>
            </a:r>
            <a:r>
              <a:rPr lang="uk-UA" sz="1200" dirty="0"/>
              <a:t>характеристика </a:t>
            </a:r>
            <a:r>
              <a:rPr lang="uk-UA" sz="1200" dirty="0" smtClean="0"/>
              <a:t>Кам</a:t>
            </a:r>
            <a:r>
              <a:rPr lang="en-US" sz="1200" dirty="0" smtClean="0"/>
              <a:t>’</a:t>
            </a:r>
            <a:r>
              <a:rPr lang="uk-UA" sz="1200" dirty="0" smtClean="0"/>
              <a:t>янської ОТГ із Зарічанською ОТГ</a:t>
            </a:r>
            <a:endParaRPr lang="uk-UA" sz="1200" dirty="0"/>
          </a:p>
        </p:txBody>
      </p:sp>
      <p:graphicFrame>
        <p:nvGraphicFramePr>
          <p:cNvPr id="9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61520"/>
              </p:ext>
            </p:extLst>
          </p:nvPr>
        </p:nvGraphicFramePr>
        <p:xfrm>
          <a:off x="1152253" y="2087654"/>
          <a:ext cx="9855200" cy="3092903"/>
        </p:xfrm>
        <a:graphic>
          <a:graphicData uri="http://schemas.openxmlformats.org/drawingml/2006/table">
            <a:tbl>
              <a:tblPr/>
              <a:tblGrid>
                <a:gridCol w="3284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3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545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Показники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2020  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рік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Кам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’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янська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ОТГ 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Зарічанська ОТГ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Територія, км</a:t>
                      </a:r>
                      <a:r>
                        <a:rPr kumimoji="0" 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2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71,58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км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2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41.54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км 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2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Населення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9447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8363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3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Зайняте населення, тис.осіб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Середня заробітна плата, грн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Arial" charset="0"/>
                        </a:rPr>
                        <a:t>Сильна сторона, що надає перевагу у розвитку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Вигідне географічне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розташування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Розвинена галузь вантажних перевезень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Розвинена галузь сільського господарства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1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256" y="115062"/>
            <a:ext cx="4511629" cy="517229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DBB2D"/>
                </a:solidFill>
              </a:rPr>
              <a:t>Населення</a:t>
            </a:r>
            <a:endParaRPr lang="uk-UA" dirty="0">
              <a:solidFill>
                <a:srgbClr val="FDBB2D"/>
              </a:solidFill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6114279" y="776064"/>
            <a:ext cx="5448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1200" dirty="0">
                <a:latin typeface="Trebuchet MS" pitchFamily="34" charset="0"/>
              </a:rPr>
              <a:t>Табл.3.Чисельність населення </a:t>
            </a:r>
            <a:r>
              <a:rPr lang="uk-UA" sz="1200" dirty="0"/>
              <a:t>Кам</a:t>
            </a:r>
            <a:r>
              <a:rPr lang="en-US" sz="1200" dirty="0"/>
              <a:t>’</a:t>
            </a:r>
            <a:r>
              <a:rPr lang="uk-UA" sz="1200" dirty="0"/>
              <a:t>янської ОТГ </a:t>
            </a:r>
            <a:r>
              <a:rPr lang="uk-UA" sz="1200" dirty="0" smtClean="0">
                <a:latin typeface="Trebuchet MS" pitchFamily="34" charset="0"/>
              </a:rPr>
              <a:t>у 2015-2019 </a:t>
            </a:r>
            <a:r>
              <a:rPr lang="uk-UA" sz="1200" dirty="0">
                <a:latin typeface="Trebuchet MS" pitchFamily="34" charset="0"/>
              </a:rPr>
              <a:t>рр., осіб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7218362" y="6108952"/>
            <a:ext cx="4973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dirty="0">
                <a:latin typeface="Trebuchet MS" pitchFamily="34" charset="0"/>
              </a:rPr>
              <a:t>Рис.5. Питома вага населення кожного населеного пункту у загальній чисельності населення Кам</a:t>
            </a:r>
            <a:r>
              <a:rPr lang="en-US" sz="1200" dirty="0">
                <a:latin typeface="Trebuchet MS" pitchFamily="34" charset="0"/>
              </a:rPr>
              <a:t>’</a:t>
            </a:r>
            <a:r>
              <a:rPr lang="uk-UA" sz="1200" dirty="0">
                <a:latin typeface="Trebuchet MS" pitchFamily="34" charset="0"/>
              </a:rPr>
              <a:t>янської ОТГ у </a:t>
            </a:r>
            <a:r>
              <a:rPr lang="uk-UA" sz="1200" dirty="0" smtClean="0">
                <a:latin typeface="Trebuchet MS" pitchFamily="34" charset="0"/>
              </a:rPr>
              <a:t>2019р., </a:t>
            </a:r>
            <a:r>
              <a:rPr lang="uk-UA" sz="1200" dirty="0">
                <a:latin typeface="Trebuchet MS" pitchFamily="34" charset="0"/>
              </a:rPr>
              <a:t>%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69900" y="6422574"/>
            <a:ext cx="5957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dirty="0">
                <a:latin typeface="Trebuchet MS" pitchFamily="34" charset="0"/>
              </a:rPr>
              <a:t>Рис.4. Динаміка чисельності населення </a:t>
            </a:r>
            <a:r>
              <a:rPr lang="uk-UA" sz="1200" dirty="0" smtClean="0">
                <a:latin typeface="Trebuchet MS" pitchFamily="34" charset="0"/>
              </a:rPr>
              <a:t>Кам</a:t>
            </a:r>
            <a:r>
              <a:rPr lang="en-US" sz="1200" dirty="0" smtClean="0">
                <a:latin typeface="Trebuchet MS" pitchFamily="34" charset="0"/>
              </a:rPr>
              <a:t>’</a:t>
            </a:r>
            <a:r>
              <a:rPr lang="uk-UA" sz="1200" dirty="0" smtClean="0">
                <a:latin typeface="Trebuchet MS" pitchFamily="34" charset="0"/>
              </a:rPr>
              <a:t>янської ОТГ у 2015-2019рр.</a:t>
            </a:r>
            <a:endParaRPr lang="uk-UA" sz="1200" dirty="0">
              <a:latin typeface="Trebuchet MS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48845"/>
              </p:ext>
            </p:extLst>
          </p:nvPr>
        </p:nvGraphicFramePr>
        <p:xfrm>
          <a:off x="469900" y="1071155"/>
          <a:ext cx="11103791" cy="21066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36718"/>
                <a:gridCol w="1644205"/>
                <a:gridCol w="1763486"/>
                <a:gridCol w="1724297"/>
                <a:gridCol w="1489165"/>
                <a:gridCol w="1645920"/>
              </a:tblGrid>
              <a:tr h="19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Території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2015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2016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2017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Арданово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1578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1615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1 498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1523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1528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Дунковиця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798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847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788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796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810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Мідяниця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848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869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818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819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826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</a:t>
                      </a:r>
                      <a:r>
                        <a:rPr lang="en-US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янське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1510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1517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1 510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1515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1523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Богаревиця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501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498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505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502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Воловиця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212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210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214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Хмільник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826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834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843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839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841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Сільце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3160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3148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3 145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3146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3203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Кам</a:t>
                      </a:r>
                      <a:r>
                        <a:rPr lang="en-US" sz="1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’</a:t>
                      </a:r>
                      <a:r>
                        <a:rPr lang="uk-UA" sz="1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янська ОТГ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9433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9538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9 315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9354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uk-UA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9 447</a:t>
                      </a:r>
                      <a:endParaRPr lang="uk-UA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і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145047"/>
              </p:ext>
            </p:extLst>
          </p:nvPr>
        </p:nvGraphicFramePr>
        <p:xfrm>
          <a:off x="58942" y="3122023"/>
          <a:ext cx="6779804" cy="330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і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43707"/>
              </p:ext>
            </p:extLst>
          </p:nvPr>
        </p:nvGraphicFramePr>
        <p:xfrm>
          <a:off x="7149215" y="3259182"/>
          <a:ext cx="5111932" cy="284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92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5165" y="132787"/>
            <a:ext cx="7776754" cy="660922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DBB2D"/>
                </a:solidFill>
              </a:rPr>
              <a:t>Населення по віку</a:t>
            </a:r>
            <a:endParaRPr lang="uk-UA" dirty="0">
              <a:solidFill>
                <a:srgbClr val="FDBB2D"/>
              </a:solidFill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017519" y="6436417"/>
            <a:ext cx="75895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rebuchet MS" pitchFamily="34" charset="0"/>
              </a:rPr>
              <a:t>Рис.6. </a:t>
            </a:r>
            <a:r>
              <a:rPr lang="uk-UA" sz="1200" b="1" dirty="0" smtClean="0"/>
              <a:t>Роз</a:t>
            </a:r>
            <a:r>
              <a:rPr lang="uk-UA" sz="1200" dirty="0" smtClean="0"/>
              <a:t>поділ </a:t>
            </a:r>
            <a:r>
              <a:rPr lang="uk-UA" sz="1200" dirty="0"/>
              <a:t>населення за віком у населених пунктах громади станом на 2017 </a:t>
            </a:r>
            <a:r>
              <a:rPr lang="uk-UA" sz="1200" dirty="0" smtClean="0"/>
              <a:t>рік</a:t>
            </a:r>
            <a:endParaRPr lang="uk-UA" sz="1200" dirty="0"/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04166"/>
              </p:ext>
            </p:extLst>
          </p:nvPr>
        </p:nvGraphicFramePr>
        <p:xfrm>
          <a:off x="3017519" y="3317967"/>
          <a:ext cx="5882640" cy="31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15445"/>
              </p:ext>
            </p:extLst>
          </p:nvPr>
        </p:nvGraphicFramePr>
        <p:xfrm>
          <a:off x="836022" y="1058092"/>
          <a:ext cx="10097589" cy="22924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38252"/>
                <a:gridCol w="914400"/>
                <a:gridCol w="888275"/>
                <a:gridCol w="770708"/>
                <a:gridCol w="1045029"/>
                <a:gridCol w="1005840"/>
                <a:gridCol w="875211"/>
                <a:gridCol w="875212"/>
                <a:gridCol w="692331"/>
                <a:gridCol w="692331"/>
              </a:tblGrid>
              <a:tr h="45719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Показники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Арданово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Дунковиця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Мідяниця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Кам</a:t>
                      </a:r>
                      <a:r>
                        <a:rPr lang="en-US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’</a:t>
                      </a:r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янське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Богаревиця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Воловиця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Хмільник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Сільце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i="0" u="none" strike="noStrike" dirty="0" smtClean="0">
                          <a:solidFill>
                            <a:srgbClr val="515E6B"/>
                          </a:solidFill>
                          <a:effectLst/>
                          <a:latin typeface="Times New Roman"/>
                        </a:rPr>
                        <a:t>Всього</a:t>
                      </a:r>
                      <a:endParaRPr lang="uk-UA" sz="1200" b="1" i="0" u="none" strike="noStrike" dirty="0">
                        <a:solidFill>
                          <a:srgbClr val="515E6B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0392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Населення у віці: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84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Молодшому за працездатний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292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147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213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485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146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182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729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2241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392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Працездатному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1011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507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468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789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300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128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528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1656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5387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84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Старшому за працездатний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195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134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137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236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59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133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760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1687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84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Діти дошкільного віку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113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74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180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461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71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253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792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392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>
                          <a:effectLst/>
                        </a:rPr>
                        <a:t>Діти шкільного віку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179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104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139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305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100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111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476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1449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кутник 10"/>
          <p:cNvSpPr/>
          <p:nvPr/>
        </p:nvSpPr>
        <p:spPr>
          <a:xfrm>
            <a:off x="4419598" y="764458"/>
            <a:ext cx="65401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200" dirty="0"/>
              <a:t> </a:t>
            </a:r>
            <a:r>
              <a:rPr lang="uk-UA" sz="1200" dirty="0" smtClean="0"/>
              <a:t>Табл.4. </a:t>
            </a:r>
            <a:r>
              <a:rPr lang="uk-UA" sz="1200" dirty="0"/>
              <a:t>Розподіл населення за віком у населених пунктах громади станом на </a:t>
            </a:r>
            <a:r>
              <a:rPr lang="uk-UA" sz="1200" dirty="0" smtClean="0"/>
              <a:t>2017 рік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450487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365687"/>
              </p:ext>
            </p:extLst>
          </p:nvPr>
        </p:nvGraphicFramePr>
        <p:xfrm>
          <a:off x="1005839" y="1201783"/>
          <a:ext cx="8608422" cy="431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005839" y="5753744"/>
            <a:ext cx="9888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rebuchet MS" pitchFamily="34" charset="0"/>
              </a:rPr>
              <a:t>Рис.7. </a:t>
            </a:r>
            <a:r>
              <a:rPr lang="uk-UA" sz="1200" b="1" dirty="0" smtClean="0"/>
              <a:t>Роз</a:t>
            </a:r>
            <a:r>
              <a:rPr lang="uk-UA" sz="1200" dirty="0" smtClean="0"/>
              <a:t>поділ </a:t>
            </a:r>
            <a:r>
              <a:rPr lang="uk-UA" sz="1200" dirty="0"/>
              <a:t>населення за віком у населених пунктах громади станом на </a:t>
            </a:r>
            <a:r>
              <a:rPr lang="uk-UA" sz="1200" dirty="0" smtClean="0"/>
              <a:t>2019 рік</a:t>
            </a:r>
            <a:endParaRPr lang="uk-UA" sz="12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99062" y="357981"/>
            <a:ext cx="5721532" cy="647859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DBB2D"/>
                </a:solidFill>
              </a:rPr>
              <a:t>Населення по віку</a:t>
            </a:r>
            <a:endParaRPr lang="uk-UA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2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FD807A2DFE3B49916A64BE02B1BC80" ma:contentTypeVersion="6" ma:contentTypeDescription="Создание документа." ma:contentTypeScope="" ma:versionID="5d93758423cbdd182b7c7b52e3f282bf">
  <xsd:schema xmlns:xsd="http://www.w3.org/2001/XMLSchema" xmlns:xs="http://www.w3.org/2001/XMLSchema" xmlns:p="http://schemas.microsoft.com/office/2006/metadata/properties" xmlns:ns2="d09ae711-e737-4771-a733-dae4026d30ca" xmlns:ns3="5024892e-3bde-4320-aa0f-2027630caaa8" targetNamespace="http://schemas.microsoft.com/office/2006/metadata/properties" ma:root="true" ma:fieldsID="76a99708601c78082ae5256338222f4b" ns2:_="" ns3:_="">
    <xsd:import namespace="d09ae711-e737-4771-a733-dae4026d30ca"/>
    <xsd:import namespace="5024892e-3bde-4320-aa0f-2027630ca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ae711-e737-4771-a733-dae4026d30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4892e-3bde-4320-aa0f-2027630ca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B58DF9-916E-43C2-9534-AA8AB52A4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ae711-e737-4771-a733-dae4026d30ca"/>
    <ds:schemaRef ds:uri="5024892e-3bde-4320-aa0f-2027630ca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C4D4A-9DCD-46E5-8173-620678820397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5024892e-3bde-4320-aa0f-2027630caaa8"/>
    <ds:schemaRef ds:uri="http://www.w3.org/XML/1998/namespace"/>
    <ds:schemaRef ds:uri="http://schemas.openxmlformats.org/package/2006/metadata/core-properties"/>
    <ds:schemaRef ds:uri="d09ae711-e737-4771-a733-dae4026d30ca"/>
  </ds:schemaRefs>
</ds:datastoreItem>
</file>

<file path=customXml/itemProps3.xml><?xml version="1.0" encoding="utf-8"?>
<ds:datastoreItem xmlns:ds="http://schemas.openxmlformats.org/officeDocument/2006/customXml" ds:itemID="{9506A174-951A-4B7A-95F5-36E0539E8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6673</TotalTime>
  <Words>1949</Words>
  <Application>Microsoft Office PowerPoint</Application>
  <PresentationFormat>Произвольный</PresentationFormat>
  <Paragraphs>641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Діаграма</vt:lpstr>
      <vt:lpstr>СОЦІАЛЬНО- ЕКОНОМІЧНИЙ АНАЛІЗ  КАМ’ЯНСЬКОЇ ОТГ</vt:lpstr>
      <vt:lpstr>Відстань населених пунктів до центру громади</vt:lpstr>
      <vt:lpstr>Регіональний контекст</vt:lpstr>
      <vt:lpstr>Порівняльна характеристика окремих показників                                           соціально-економічного потенціалу Закарпатської області з іншими областями України</vt:lpstr>
      <vt:lpstr>            Порівняльний аналіз громади, району та області </vt:lpstr>
      <vt:lpstr>Порівняння Кам’янської ОТГ з громадами-сусідами</vt:lpstr>
      <vt:lpstr>Населення</vt:lpstr>
      <vt:lpstr>Населення по віку</vt:lpstr>
      <vt:lpstr>Населення по віку</vt:lpstr>
      <vt:lpstr>Прогноз чисельності населення на 2025 р.</vt:lpstr>
      <vt:lpstr>Прогнозна динаміка показника природного приросту населення на  2025 рік</vt:lpstr>
      <vt:lpstr>Прогнозна динаміка збільшення/зменшення кількості населення в громаді на 2025 рік </vt:lpstr>
      <vt:lpstr>Економіка громади Доходи бюджету </vt:lpstr>
      <vt:lpstr>Економіка громади Структура доходів Кам’янської ОТГ</vt:lpstr>
      <vt:lpstr>Суб’єкти господарювання Кам’янської ОТГ </vt:lpstr>
      <vt:lpstr>Дошкільні та загальноосвітні навчальні заклади</vt:lpstr>
      <vt:lpstr>Дошкільні навчальні заклади</vt:lpstr>
      <vt:lpstr>Дошкільні навчальні заклади</vt:lpstr>
      <vt:lpstr>Загальноосвітні навчальні заклади</vt:lpstr>
      <vt:lpstr>Загальноосвітні навчальні заклади</vt:lpstr>
      <vt:lpstr>Загальноосвітні навчальні заклади</vt:lpstr>
      <vt:lpstr>Містобудівні документи</vt:lpstr>
      <vt:lpstr>Охорона здоров’я, культура та спорт в ОТГ</vt:lpstr>
      <vt:lpstr>Мережа 4G-Інтернет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пк2</cp:lastModifiedBy>
  <cp:revision>130</cp:revision>
  <dcterms:created xsi:type="dcterms:W3CDTF">2017-10-11T11:50:21Z</dcterms:created>
  <dcterms:modified xsi:type="dcterms:W3CDTF">2020-05-07T05:12:30Z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0x0101008FFD807A2DFE3B49916A64BE02B1BC80</vt:lpwstr>
  </property>
</Properties>
</file>